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569" r:id="rId5"/>
    <p:sldId id="797" r:id="rId6"/>
    <p:sldId id="807" r:id="rId7"/>
    <p:sldId id="806" r:id="rId8"/>
    <p:sldId id="762" r:id="rId9"/>
    <p:sldId id="809" r:id="rId10"/>
    <p:sldId id="793" r:id="rId11"/>
    <p:sldId id="799" r:id="rId12"/>
    <p:sldId id="802" r:id="rId13"/>
    <p:sldId id="804" r:id="rId14"/>
    <p:sldId id="811" r:id="rId15"/>
    <p:sldId id="814" r:id="rId16"/>
    <p:sldId id="265" r:id="rId17"/>
    <p:sldId id="818" r:id="rId18"/>
    <p:sldId id="260" r:id="rId19"/>
    <p:sldId id="261" r:id="rId20"/>
    <p:sldId id="262" r:id="rId21"/>
    <p:sldId id="264" r:id="rId22"/>
    <p:sldId id="819" r:id="rId23"/>
    <p:sldId id="815" r:id="rId24"/>
    <p:sldId id="821" r:id="rId25"/>
    <p:sldId id="795" r:id="rId26"/>
    <p:sldId id="563" r:id="rId27"/>
    <p:sldId id="820" r:id="rId28"/>
    <p:sldId id="81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A0A1A3-B720-CBDD-FC5F-09E66134CCD4}" v="52" dt="2024-02-22T12:02:52.878"/>
    <p1510:client id="{33515CF0-6091-16A3-297A-1C2004EEC9B8}" v="2425" dt="2024-02-20T20:25:01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922A9-B202-4D65-9BB0-692B018EF338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98C6A8B-E542-479A-85C0-ED31E1A5F6A1}">
      <dgm:prSet/>
      <dgm:spPr>
        <a:solidFill>
          <a:srgbClr val="002577"/>
        </a:solidFill>
      </dgm:spPr>
      <dgm:t>
        <a:bodyPr/>
        <a:lstStyle/>
        <a:p>
          <a:r>
            <a:rPr lang="en-US" b="1"/>
            <a:t>When crashes are happening</a:t>
          </a:r>
          <a:r>
            <a:rPr lang="en-US"/>
            <a:t>:</a:t>
          </a:r>
        </a:p>
      </dgm:t>
    </dgm:pt>
    <dgm:pt modelId="{53E5420A-1763-4BF2-94F5-AA68DAB0BF8E}" type="parTrans" cxnId="{D62D4C0D-9A91-4111-9673-C81BE51E95A6}">
      <dgm:prSet/>
      <dgm:spPr/>
      <dgm:t>
        <a:bodyPr/>
        <a:lstStyle/>
        <a:p>
          <a:endParaRPr lang="en-US"/>
        </a:p>
      </dgm:t>
    </dgm:pt>
    <dgm:pt modelId="{9096ADA1-CD50-4B14-A6A0-87405F1515E1}" type="sibTrans" cxnId="{D62D4C0D-9A91-4111-9673-C81BE51E95A6}">
      <dgm:prSet/>
      <dgm:spPr/>
      <dgm:t>
        <a:bodyPr/>
        <a:lstStyle/>
        <a:p>
          <a:endParaRPr lang="en-US"/>
        </a:p>
      </dgm:t>
    </dgm:pt>
    <dgm:pt modelId="{5A54BFE3-3973-4E38-A8E8-7A4B32396142}">
      <dgm:prSet/>
      <dgm:spPr/>
      <dgm:t>
        <a:bodyPr/>
        <a:lstStyle/>
        <a:p>
          <a:r>
            <a:rPr lang="en-US" b="0"/>
            <a:t>Days of the week</a:t>
          </a:r>
        </a:p>
      </dgm:t>
    </dgm:pt>
    <dgm:pt modelId="{9E955226-5D80-4ED8-B4C4-7B088FC52C19}" type="parTrans" cxnId="{49F9CD61-5C4D-4A13-9893-54C0610BB689}">
      <dgm:prSet/>
      <dgm:spPr/>
      <dgm:t>
        <a:bodyPr/>
        <a:lstStyle/>
        <a:p>
          <a:endParaRPr lang="en-US"/>
        </a:p>
      </dgm:t>
    </dgm:pt>
    <dgm:pt modelId="{4CA18A76-1505-4160-8B59-C3DEA14D1658}" type="sibTrans" cxnId="{49F9CD61-5C4D-4A13-9893-54C0610BB689}">
      <dgm:prSet/>
      <dgm:spPr/>
      <dgm:t>
        <a:bodyPr/>
        <a:lstStyle/>
        <a:p>
          <a:endParaRPr lang="en-US"/>
        </a:p>
      </dgm:t>
    </dgm:pt>
    <dgm:pt modelId="{2F0BF865-ED22-47CA-93A2-B87F0B5257DC}">
      <dgm:prSet/>
      <dgm:spPr/>
      <dgm:t>
        <a:bodyPr/>
        <a:lstStyle/>
        <a:p>
          <a:r>
            <a:rPr lang="en-US"/>
            <a:t>Time of day</a:t>
          </a:r>
        </a:p>
      </dgm:t>
    </dgm:pt>
    <dgm:pt modelId="{568083DB-815F-4FE8-81BE-DDFD3BF292D0}" type="parTrans" cxnId="{142C82B8-B2F0-4595-B486-F3E681A0AAF8}">
      <dgm:prSet/>
      <dgm:spPr/>
      <dgm:t>
        <a:bodyPr/>
        <a:lstStyle/>
        <a:p>
          <a:endParaRPr lang="en-US"/>
        </a:p>
      </dgm:t>
    </dgm:pt>
    <dgm:pt modelId="{D8E42A94-6E65-44D2-90D2-FAB346A43417}" type="sibTrans" cxnId="{142C82B8-B2F0-4595-B486-F3E681A0AAF8}">
      <dgm:prSet/>
      <dgm:spPr/>
      <dgm:t>
        <a:bodyPr/>
        <a:lstStyle/>
        <a:p>
          <a:endParaRPr lang="en-US"/>
        </a:p>
      </dgm:t>
    </dgm:pt>
    <dgm:pt modelId="{566BD5D2-CDB3-4284-A06F-B14E3D1F79CE}">
      <dgm:prSet/>
      <dgm:spPr>
        <a:solidFill>
          <a:srgbClr val="002577"/>
        </a:solidFill>
      </dgm:spPr>
      <dgm:t>
        <a:bodyPr/>
        <a:lstStyle/>
        <a:p>
          <a:r>
            <a:rPr lang="en-US" b="1"/>
            <a:t>Where crashes are happening</a:t>
          </a:r>
          <a:r>
            <a:rPr lang="en-US"/>
            <a:t>:</a:t>
          </a:r>
        </a:p>
      </dgm:t>
    </dgm:pt>
    <dgm:pt modelId="{DFF3861D-F195-4ADA-80D7-39DD96911382}" type="parTrans" cxnId="{8661D304-D8B2-42F7-B7F1-DE0897D8A4BB}">
      <dgm:prSet/>
      <dgm:spPr/>
      <dgm:t>
        <a:bodyPr/>
        <a:lstStyle/>
        <a:p>
          <a:endParaRPr lang="en-US"/>
        </a:p>
      </dgm:t>
    </dgm:pt>
    <dgm:pt modelId="{D8EAEF7E-3549-4655-BA02-ACFB053DED29}" type="sibTrans" cxnId="{8661D304-D8B2-42F7-B7F1-DE0897D8A4BB}">
      <dgm:prSet/>
      <dgm:spPr/>
      <dgm:t>
        <a:bodyPr/>
        <a:lstStyle/>
        <a:p>
          <a:endParaRPr lang="en-US"/>
        </a:p>
      </dgm:t>
    </dgm:pt>
    <dgm:pt modelId="{D8EF623F-3608-447E-B6EB-F3E545DD436B}">
      <dgm:prSet/>
      <dgm:spPr/>
      <dgm:t>
        <a:bodyPr/>
        <a:lstStyle/>
        <a:p>
          <a:r>
            <a:rPr lang="en-US"/>
            <a:t>Counties</a:t>
          </a:r>
        </a:p>
      </dgm:t>
    </dgm:pt>
    <dgm:pt modelId="{E7964BAA-E30B-4DA6-B407-520245F76104}" type="parTrans" cxnId="{7C56C021-ECBC-4FB1-BF86-D1464C119FC6}">
      <dgm:prSet/>
      <dgm:spPr/>
      <dgm:t>
        <a:bodyPr/>
        <a:lstStyle/>
        <a:p>
          <a:endParaRPr lang="en-US"/>
        </a:p>
      </dgm:t>
    </dgm:pt>
    <dgm:pt modelId="{2CA381F4-7627-44EF-BBF9-754B49D2AF0A}" type="sibTrans" cxnId="{7C56C021-ECBC-4FB1-BF86-D1464C119FC6}">
      <dgm:prSet/>
      <dgm:spPr/>
      <dgm:t>
        <a:bodyPr/>
        <a:lstStyle/>
        <a:p>
          <a:endParaRPr lang="en-US"/>
        </a:p>
      </dgm:t>
    </dgm:pt>
    <dgm:pt modelId="{D02B4571-201F-4EC3-B763-9E7CCD5031DA}">
      <dgm:prSet/>
      <dgm:spPr/>
      <dgm:t>
        <a:bodyPr/>
        <a:lstStyle/>
        <a:p>
          <a:r>
            <a:rPr lang="en-US"/>
            <a:t>Roadways</a:t>
          </a:r>
        </a:p>
      </dgm:t>
    </dgm:pt>
    <dgm:pt modelId="{90B292E9-3415-48BF-A788-63A66D2CD617}" type="parTrans" cxnId="{CC2DD334-146C-48E0-A85D-E0F95AD7058F}">
      <dgm:prSet/>
      <dgm:spPr/>
      <dgm:t>
        <a:bodyPr/>
        <a:lstStyle/>
        <a:p>
          <a:endParaRPr lang="en-US"/>
        </a:p>
      </dgm:t>
    </dgm:pt>
    <dgm:pt modelId="{7903A4E1-5C1E-4530-8DD1-E1F73EA1C763}" type="sibTrans" cxnId="{CC2DD334-146C-48E0-A85D-E0F95AD7058F}">
      <dgm:prSet/>
      <dgm:spPr/>
      <dgm:t>
        <a:bodyPr/>
        <a:lstStyle/>
        <a:p>
          <a:endParaRPr lang="en-US"/>
        </a:p>
      </dgm:t>
    </dgm:pt>
    <dgm:pt modelId="{6B1F1B13-9946-4DE3-9574-AFA18BC4030C}">
      <dgm:prSet/>
      <dgm:spPr>
        <a:solidFill>
          <a:srgbClr val="002577"/>
        </a:solidFill>
      </dgm:spPr>
      <dgm:t>
        <a:bodyPr/>
        <a:lstStyle/>
        <a:p>
          <a:r>
            <a:rPr lang="en-US" b="1"/>
            <a:t>Important factors</a:t>
          </a:r>
          <a:r>
            <a:rPr lang="en-US"/>
            <a:t>:</a:t>
          </a:r>
        </a:p>
      </dgm:t>
    </dgm:pt>
    <dgm:pt modelId="{A5F4DDC7-3147-4B7C-A8A2-5E8A52C3250E}" type="parTrans" cxnId="{0016ED1C-004C-448A-A9C3-2E4498D66791}">
      <dgm:prSet/>
      <dgm:spPr/>
      <dgm:t>
        <a:bodyPr/>
        <a:lstStyle/>
        <a:p>
          <a:endParaRPr lang="en-US"/>
        </a:p>
      </dgm:t>
    </dgm:pt>
    <dgm:pt modelId="{41EE94B3-84C7-4B1E-A7AA-E8B7ECBF3112}" type="sibTrans" cxnId="{0016ED1C-004C-448A-A9C3-2E4498D66791}">
      <dgm:prSet/>
      <dgm:spPr/>
      <dgm:t>
        <a:bodyPr/>
        <a:lstStyle/>
        <a:p>
          <a:endParaRPr lang="en-US"/>
        </a:p>
      </dgm:t>
    </dgm:pt>
    <dgm:pt modelId="{D26CBB93-DACB-41DA-A5B9-A55171DF1F50}">
      <dgm:prSet/>
      <dgm:spPr/>
      <dgm:t>
        <a:bodyPr/>
        <a:lstStyle/>
        <a:p>
          <a:r>
            <a:rPr lang="en-US"/>
            <a:t>Causative factors</a:t>
          </a:r>
        </a:p>
      </dgm:t>
    </dgm:pt>
    <dgm:pt modelId="{02B928FF-BF19-4081-8AD7-297EA815274F}" type="parTrans" cxnId="{E256DA15-285B-41E8-8661-67560BFF9FF3}">
      <dgm:prSet/>
      <dgm:spPr/>
      <dgm:t>
        <a:bodyPr/>
        <a:lstStyle/>
        <a:p>
          <a:endParaRPr lang="en-US"/>
        </a:p>
      </dgm:t>
    </dgm:pt>
    <dgm:pt modelId="{AF27381A-FFE5-456F-BF8E-C3AA6222757C}" type="sibTrans" cxnId="{E256DA15-285B-41E8-8661-67560BFF9FF3}">
      <dgm:prSet/>
      <dgm:spPr/>
      <dgm:t>
        <a:bodyPr/>
        <a:lstStyle/>
        <a:p>
          <a:endParaRPr lang="en-US"/>
        </a:p>
      </dgm:t>
    </dgm:pt>
    <dgm:pt modelId="{4BF8AB42-308E-4855-B753-8A774F709320}">
      <dgm:prSet/>
      <dgm:spPr/>
      <dgm:t>
        <a:bodyPr/>
        <a:lstStyle/>
        <a:p>
          <a:r>
            <a:rPr lang="en-US"/>
            <a:t>Driver factors</a:t>
          </a:r>
        </a:p>
      </dgm:t>
    </dgm:pt>
    <dgm:pt modelId="{4FF0CB71-4648-4417-892C-29DE05B85FE2}" type="parTrans" cxnId="{CF275D38-54A7-4C9E-A25F-18712434E798}">
      <dgm:prSet/>
      <dgm:spPr/>
      <dgm:t>
        <a:bodyPr/>
        <a:lstStyle/>
        <a:p>
          <a:endParaRPr lang="en-US"/>
        </a:p>
      </dgm:t>
    </dgm:pt>
    <dgm:pt modelId="{ED6F8300-E7CD-478B-91CD-3E9B8EF23141}" type="sibTrans" cxnId="{CF275D38-54A7-4C9E-A25F-18712434E798}">
      <dgm:prSet/>
      <dgm:spPr/>
      <dgm:t>
        <a:bodyPr/>
        <a:lstStyle/>
        <a:p>
          <a:endParaRPr lang="en-US"/>
        </a:p>
      </dgm:t>
    </dgm:pt>
    <dgm:pt modelId="{52544500-C19D-4552-88FF-D02EF5FCCCED}">
      <dgm:prSet/>
      <dgm:spPr/>
      <dgm:t>
        <a:bodyPr/>
        <a:lstStyle/>
        <a:p>
          <a:r>
            <a:rPr lang="en-US"/>
            <a:t>=</a:t>
          </a:r>
        </a:p>
      </dgm:t>
    </dgm:pt>
    <dgm:pt modelId="{A485997F-4611-41D8-BD5B-6BAF5379DF1B}" type="parTrans" cxnId="{1D333836-7DE4-4694-9E59-F0F7592F8CC3}">
      <dgm:prSet/>
      <dgm:spPr/>
      <dgm:t>
        <a:bodyPr/>
        <a:lstStyle/>
        <a:p>
          <a:endParaRPr lang="en-US"/>
        </a:p>
      </dgm:t>
    </dgm:pt>
    <dgm:pt modelId="{F44F90E3-1F7C-4211-A013-58A6EA7DBF68}" type="sibTrans" cxnId="{1D333836-7DE4-4694-9E59-F0F7592F8CC3}">
      <dgm:prSet/>
      <dgm:spPr/>
      <dgm:t>
        <a:bodyPr/>
        <a:lstStyle/>
        <a:p>
          <a:endParaRPr lang="en-US"/>
        </a:p>
      </dgm:t>
    </dgm:pt>
    <dgm:pt modelId="{D0F764BF-3D64-451A-AF6C-11385CBDD682}">
      <dgm:prSet/>
      <dgm:spPr/>
      <dgm:t>
        <a:bodyPr/>
        <a:lstStyle/>
        <a:p>
          <a:r>
            <a:rPr lang="en-US" b="1"/>
            <a:t>When to schedule resources</a:t>
          </a:r>
        </a:p>
      </dgm:t>
    </dgm:pt>
    <dgm:pt modelId="{DA5A00EC-3AB4-47FC-9D1A-F54267F5C8FB}" type="parTrans" cxnId="{A5ECB8DD-60D3-414F-A17B-CFF8D90B7569}">
      <dgm:prSet/>
      <dgm:spPr/>
      <dgm:t>
        <a:bodyPr/>
        <a:lstStyle/>
        <a:p>
          <a:endParaRPr lang="en-US"/>
        </a:p>
      </dgm:t>
    </dgm:pt>
    <dgm:pt modelId="{F2D68E24-58E1-4C9E-845F-1BB28072F984}" type="sibTrans" cxnId="{A5ECB8DD-60D3-414F-A17B-CFF8D90B7569}">
      <dgm:prSet/>
      <dgm:spPr/>
      <dgm:t>
        <a:bodyPr/>
        <a:lstStyle/>
        <a:p>
          <a:endParaRPr lang="en-US"/>
        </a:p>
      </dgm:t>
    </dgm:pt>
    <dgm:pt modelId="{1951C18C-0676-4BCC-B46C-F8491BCE0675}">
      <dgm:prSet/>
      <dgm:spPr/>
      <dgm:t>
        <a:bodyPr/>
        <a:lstStyle/>
        <a:p>
          <a:r>
            <a:rPr lang="en-US"/>
            <a:t>=</a:t>
          </a:r>
        </a:p>
      </dgm:t>
    </dgm:pt>
    <dgm:pt modelId="{787D3F79-43C8-46F1-850A-2FD511719C3B}" type="parTrans" cxnId="{A8D0E771-8D95-4EB5-8A1F-181CEDF49509}">
      <dgm:prSet/>
      <dgm:spPr/>
      <dgm:t>
        <a:bodyPr/>
        <a:lstStyle/>
        <a:p>
          <a:endParaRPr lang="en-US"/>
        </a:p>
      </dgm:t>
    </dgm:pt>
    <dgm:pt modelId="{FE96C4A9-C237-4DED-A622-01403C8F4CD7}" type="sibTrans" cxnId="{A8D0E771-8D95-4EB5-8A1F-181CEDF49509}">
      <dgm:prSet/>
      <dgm:spPr/>
      <dgm:t>
        <a:bodyPr/>
        <a:lstStyle/>
        <a:p>
          <a:endParaRPr lang="en-US"/>
        </a:p>
      </dgm:t>
    </dgm:pt>
    <dgm:pt modelId="{78D276B5-7AA8-456B-BF28-DA66CBE798D3}">
      <dgm:prSet/>
      <dgm:spPr/>
      <dgm:t>
        <a:bodyPr/>
        <a:lstStyle/>
        <a:p>
          <a:r>
            <a:rPr lang="en-US" b="1"/>
            <a:t>Where to deploy resources</a:t>
          </a:r>
        </a:p>
      </dgm:t>
    </dgm:pt>
    <dgm:pt modelId="{4759A252-0FD0-417C-8AE2-71081EC12807}" type="parTrans" cxnId="{347F635E-8DC5-49D8-89A3-CC73FDDA7B69}">
      <dgm:prSet/>
      <dgm:spPr/>
      <dgm:t>
        <a:bodyPr/>
        <a:lstStyle/>
        <a:p>
          <a:endParaRPr lang="en-US"/>
        </a:p>
      </dgm:t>
    </dgm:pt>
    <dgm:pt modelId="{1849721A-7A1C-45EE-8037-DDFCF6C1D227}" type="sibTrans" cxnId="{347F635E-8DC5-49D8-89A3-CC73FDDA7B69}">
      <dgm:prSet/>
      <dgm:spPr/>
      <dgm:t>
        <a:bodyPr/>
        <a:lstStyle/>
        <a:p>
          <a:endParaRPr lang="en-US"/>
        </a:p>
      </dgm:t>
    </dgm:pt>
    <dgm:pt modelId="{35862DD2-E71E-4AC9-9DB4-CC64D6F65697}">
      <dgm:prSet/>
      <dgm:spPr/>
      <dgm:t>
        <a:bodyPr/>
        <a:lstStyle/>
        <a:p>
          <a:r>
            <a:rPr lang="en-US"/>
            <a:t>=</a:t>
          </a:r>
        </a:p>
      </dgm:t>
    </dgm:pt>
    <dgm:pt modelId="{9701E5EB-D5DC-48A1-913A-DE4CC061F66F}" type="parTrans" cxnId="{EFE61720-5E37-40CD-B82E-89BCAD369B70}">
      <dgm:prSet/>
      <dgm:spPr/>
      <dgm:t>
        <a:bodyPr/>
        <a:lstStyle/>
        <a:p>
          <a:endParaRPr lang="en-US"/>
        </a:p>
      </dgm:t>
    </dgm:pt>
    <dgm:pt modelId="{0556E717-B51A-49BB-836D-6BBA3A5A630E}" type="sibTrans" cxnId="{EFE61720-5E37-40CD-B82E-89BCAD369B70}">
      <dgm:prSet/>
      <dgm:spPr/>
      <dgm:t>
        <a:bodyPr/>
        <a:lstStyle/>
        <a:p>
          <a:endParaRPr lang="en-US"/>
        </a:p>
      </dgm:t>
    </dgm:pt>
    <dgm:pt modelId="{440DAC57-1B6F-4D79-8C3B-8E8FF323DE12}">
      <dgm:prSet/>
      <dgm:spPr/>
      <dgm:t>
        <a:bodyPr/>
        <a:lstStyle/>
        <a:p>
          <a:r>
            <a:rPr lang="en-US" b="1"/>
            <a:t>What actions and behaviors to focus on</a:t>
          </a:r>
        </a:p>
      </dgm:t>
    </dgm:pt>
    <dgm:pt modelId="{87A17E41-D696-4700-AE30-12EBAB38EF01}" type="parTrans" cxnId="{80715541-C871-477F-905D-8D30E92BEEE6}">
      <dgm:prSet/>
      <dgm:spPr/>
      <dgm:t>
        <a:bodyPr/>
        <a:lstStyle/>
        <a:p>
          <a:endParaRPr lang="en-US"/>
        </a:p>
      </dgm:t>
    </dgm:pt>
    <dgm:pt modelId="{E1EE37C8-4BCA-474C-B010-1FEC5E479146}" type="sibTrans" cxnId="{80715541-C871-477F-905D-8D30E92BEEE6}">
      <dgm:prSet/>
      <dgm:spPr/>
      <dgm:t>
        <a:bodyPr/>
        <a:lstStyle/>
        <a:p>
          <a:endParaRPr lang="en-US"/>
        </a:p>
      </dgm:t>
    </dgm:pt>
    <dgm:pt modelId="{6D5396AB-B3DE-4FB7-AD0B-38123D9BFA43}" type="pres">
      <dgm:prSet presAssocID="{D0F922A9-B202-4D65-9BB0-692B018EF33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AAD16E1-2184-4EA9-8AA4-3B60A226DCA0}" type="pres">
      <dgm:prSet presAssocID="{B98C6A8B-E542-479A-85C0-ED31E1A5F6A1}" presName="horFlow" presStyleCnt="0"/>
      <dgm:spPr/>
    </dgm:pt>
    <dgm:pt modelId="{180E2AA0-7E3C-499A-8829-75F1C1858A50}" type="pres">
      <dgm:prSet presAssocID="{B98C6A8B-E542-479A-85C0-ED31E1A5F6A1}" presName="bigChev" presStyleLbl="node1" presStyleIdx="0" presStyleCnt="3"/>
      <dgm:spPr/>
    </dgm:pt>
    <dgm:pt modelId="{419A3377-4831-43CD-95ED-8675C77DED3D}" type="pres">
      <dgm:prSet presAssocID="{9E955226-5D80-4ED8-B4C4-7B088FC52C19}" presName="parTrans" presStyleCnt="0"/>
      <dgm:spPr/>
    </dgm:pt>
    <dgm:pt modelId="{5BF68EF9-B165-418F-AFC4-0902731188EB}" type="pres">
      <dgm:prSet presAssocID="{5A54BFE3-3973-4E38-A8E8-7A4B32396142}" presName="node" presStyleLbl="alignAccFollowNode1" presStyleIdx="0" presStyleCnt="12">
        <dgm:presLayoutVars>
          <dgm:bulletEnabled val="1"/>
        </dgm:presLayoutVars>
      </dgm:prSet>
      <dgm:spPr/>
    </dgm:pt>
    <dgm:pt modelId="{55308EC3-1151-4163-8A5D-43CE3094048D}" type="pres">
      <dgm:prSet presAssocID="{4CA18A76-1505-4160-8B59-C3DEA14D1658}" presName="sibTrans" presStyleCnt="0"/>
      <dgm:spPr/>
    </dgm:pt>
    <dgm:pt modelId="{CEEAB2D4-B7C9-417A-85C9-23F13A7EA54E}" type="pres">
      <dgm:prSet presAssocID="{2F0BF865-ED22-47CA-93A2-B87F0B5257DC}" presName="node" presStyleLbl="alignAccFollowNode1" presStyleIdx="1" presStyleCnt="12">
        <dgm:presLayoutVars>
          <dgm:bulletEnabled val="1"/>
        </dgm:presLayoutVars>
      </dgm:prSet>
      <dgm:spPr/>
    </dgm:pt>
    <dgm:pt modelId="{19D24B50-ADB1-415D-A1E5-C7A952F5B85C}" type="pres">
      <dgm:prSet presAssocID="{D8E42A94-6E65-44D2-90D2-FAB346A43417}" presName="sibTrans" presStyleCnt="0"/>
      <dgm:spPr/>
    </dgm:pt>
    <dgm:pt modelId="{17DD6821-31C0-4115-A51E-F087A8B3B837}" type="pres">
      <dgm:prSet presAssocID="{52544500-C19D-4552-88FF-D02EF5FCCCED}" presName="node" presStyleLbl="alignAccFollowNode1" presStyleIdx="2" presStyleCnt="12">
        <dgm:presLayoutVars>
          <dgm:bulletEnabled val="1"/>
        </dgm:presLayoutVars>
      </dgm:prSet>
      <dgm:spPr/>
    </dgm:pt>
    <dgm:pt modelId="{45EEBBF3-8967-4776-883B-97C751D59BB5}" type="pres">
      <dgm:prSet presAssocID="{F44F90E3-1F7C-4211-A013-58A6EA7DBF68}" presName="sibTrans" presStyleCnt="0"/>
      <dgm:spPr/>
    </dgm:pt>
    <dgm:pt modelId="{0FDD29BB-3058-4E46-AB8E-6195A917F344}" type="pres">
      <dgm:prSet presAssocID="{D0F764BF-3D64-451A-AF6C-11385CBDD682}" presName="node" presStyleLbl="alignAccFollowNode1" presStyleIdx="3" presStyleCnt="12" custScaleX="157956">
        <dgm:presLayoutVars>
          <dgm:bulletEnabled val="1"/>
        </dgm:presLayoutVars>
      </dgm:prSet>
      <dgm:spPr/>
    </dgm:pt>
    <dgm:pt modelId="{25945B03-B55F-4D0F-80C0-246B6083378D}" type="pres">
      <dgm:prSet presAssocID="{B98C6A8B-E542-479A-85C0-ED31E1A5F6A1}" presName="vSp" presStyleCnt="0"/>
      <dgm:spPr/>
    </dgm:pt>
    <dgm:pt modelId="{42D8C826-6CBC-4C1D-A761-5282194DD26B}" type="pres">
      <dgm:prSet presAssocID="{566BD5D2-CDB3-4284-A06F-B14E3D1F79CE}" presName="horFlow" presStyleCnt="0"/>
      <dgm:spPr/>
    </dgm:pt>
    <dgm:pt modelId="{E679EA43-2CD5-4D43-A897-FB19B0269BCB}" type="pres">
      <dgm:prSet presAssocID="{566BD5D2-CDB3-4284-A06F-B14E3D1F79CE}" presName="bigChev" presStyleLbl="node1" presStyleIdx="1" presStyleCnt="3"/>
      <dgm:spPr/>
    </dgm:pt>
    <dgm:pt modelId="{B7957A96-4685-4A8A-9ABE-5FA1743C2FA0}" type="pres">
      <dgm:prSet presAssocID="{E7964BAA-E30B-4DA6-B407-520245F76104}" presName="parTrans" presStyleCnt="0"/>
      <dgm:spPr/>
    </dgm:pt>
    <dgm:pt modelId="{712FF22F-D227-4396-88C1-D4C61407B223}" type="pres">
      <dgm:prSet presAssocID="{D8EF623F-3608-447E-B6EB-F3E545DD436B}" presName="node" presStyleLbl="alignAccFollowNode1" presStyleIdx="4" presStyleCnt="12">
        <dgm:presLayoutVars>
          <dgm:bulletEnabled val="1"/>
        </dgm:presLayoutVars>
      </dgm:prSet>
      <dgm:spPr/>
    </dgm:pt>
    <dgm:pt modelId="{3D642383-130B-4234-A923-08D40FEEFA49}" type="pres">
      <dgm:prSet presAssocID="{2CA381F4-7627-44EF-BBF9-754B49D2AF0A}" presName="sibTrans" presStyleCnt="0"/>
      <dgm:spPr/>
    </dgm:pt>
    <dgm:pt modelId="{1C54159B-2D16-4BF4-AC1D-2FE70543FDB4}" type="pres">
      <dgm:prSet presAssocID="{D02B4571-201F-4EC3-B763-9E7CCD5031DA}" presName="node" presStyleLbl="alignAccFollowNode1" presStyleIdx="5" presStyleCnt="12">
        <dgm:presLayoutVars>
          <dgm:bulletEnabled val="1"/>
        </dgm:presLayoutVars>
      </dgm:prSet>
      <dgm:spPr/>
    </dgm:pt>
    <dgm:pt modelId="{B953D044-FF26-4EA0-BFF6-7ACC7672A47E}" type="pres">
      <dgm:prSet presAssocID="{7903A4E1-5C1E-4530-8DD1-E1F73EA1C763}" presName="sibTrans" presStyleCnt="0"/>
      <dgm:spPr/>
    </dgm:pt>
    <dgm:pt modelId="{4795A83E-3CD9-438D-99D7-582DA049E9AE}" type="pres">
      <dgm:prSet presAssocID="{1951C18C-0676-4BCC-B46C-F8491BCE0675}" presName="node" presStyleLbl="alignAccFollowNode1" presStyleIdx="6" presStyleCnt="12">
        <dgm:presLayoutVars>
          <dgm:bulletEnabled val="1"/>
        </dgm:presLayoutVars>
      </dgm:prSet>
      <dgm:spPr/>
    </dgm:pt>
    <dgm:pt modelId="{D968D503-16A5-4502-A14F-AE640A271FDF}" type="pres">
      <dgm:prSet presAssocID="{FE96C4A9-C237-4DED-A622-01403C8F4CD7}" presName="sibTrans" presStyleCnt="0"/>
      <dgm:spPr/>
    </dgm:pt>
    <dgm:pt modelId="{D635CE3B-8DD7-4ACF-99AE-81F80EFE5899}" type="pres">
      <dgm:prSet presAssocID="{78D276B5-7AA8-456B-BF28-DA66CBE798D3}" presName="node" presStyleLbl="alignAccFollowNode1" presStyleIdx="7" presStyleCnt="12" custScaleX="156814">
        <dgm:presLayoutVars>
          <dgm:bulletEnabled val="1"/>
        </dgm:presLayoutVars>
      </dgm:prSet>
      <dgm:spPr/>
    </dgm:pt>
    <dgm:pt modelId="{77A71430-D4FC-40E5-8A95-E7E58BA44A90}" type="pres">
      <dgm:prSet presAssocID="{566BD5D2-CDB3-4284-A06F-B14E3D1F79CE}" presName="vSp" presStyleCnt="0"/>
      <dgm:spPr/>
    </dgm:pt>
    <dgm:pt modelId="{1004971B-AC90-41E4-84D0-AC5E6077D3B2}" type="pres">
      <dgm:prSet presAssocID="{6B1F1B13-9946-4DE3-9574-AFA18BC4030C}" presName="horFlow" presStyleCnt="0"/>
      <dgm:spPr/>
    </dgm:pt>
    <dgm:pt modelId="{AE56A872-7EAE-4618-B5BD-05AA32534534}" type="pres">
      <dgm:prSet presAssocID="{6B1F1B13-9946-4DE3-9574-AFA18BC4030C}" presName="bigChev" presStyleLbl="node1" presStyleIdx="2" presStyleCnt="3"/>
      <dgm:spPr/>
    </dgm:pt>
    <dgm:pt modelId="{A54289A1-391B-4905-BD97-409AFDFEB3F5}" type="pres">
      <dgm:prSet presAssocID="{02B928FF-BF19-4081-8AD7-297EA815274F}" presName="parTrans" presStyleCnt="0"/>
      <dgm:spPr/>
    </dgm:pt>
    <dgm:pt modelId="{6F3F906C-6BB0-4053-BCE0-72DD1010FFD0}" type="pres">
      <dgm:prSet presAssocID="{D26CBB93-DACB-41DA-A5B9-A55171DF1F50}" presName="node" presStyleLbl="alignAccFollowNode1" presStyleIdx="8" presStyleCnt="12">
        <dgm:presLayoutVars>
          <dgm:bulletEnabled val="1"/>
        </dgm:presLayoutVars>
      </dgm:prSet>
      <dgm:spPr/>
    </dgm:pt>
    <dgm:pt modelId="{CE693259-135B-43EA-AA35-7CF976AB5E62}" type="pres">
      <dgm:prSet presAssocID="{AF27381A-FFE5-456F-BF8E-C3AA6222757C}" presName="sibTrans" presStyleCnt="0"/>
      <dgm:spPr/>
    </dgm:pt>
    <dgm:pt modelId="{F7B11AD0-C321-4489-B29E-A14C9C135CF5}" type="pres">
      <dgm:prSet presAssocID="{4BF8AB42-308E-4855-B753-8A774F709320}" presName="node" presStyleLbl="alignAccFollowNode1" presStyleIdx="9" presStyleCnt="12">
        <dgm:presLayoutVars>
          <dgm:bulletEnabled val="1"/>
        </dgm:presLayoutVars>
      </dgm:prSet>
      <dgm:spPr/>
    </dgm:pt>
    <dgm:pt modelId="{532F2E61-4376-4E1E-923A-2A64D68A8909}" type="pres">
      <dgm:prSet presAssocID="{ED6F8300-E7CD-478B-91CD-3E9B8EF23141}" presName="sibTrans" presStyleCnt="0"/>
      <dgm:spPr/>
    </dgm:pt>
    <dgm:pt modelId="{930288AC-5824-42A1-81BA-5F99F9D92B27}" type="pres">
      <dgm:prSet presAssocID="{35862DD2-E71E-4AC9-9DB4-CC64D6F65697}" presName="node" presStyleLbl="alignAccFollowNode1" presStyleIdx="10" presStyleCnt="12">
        <dgm:presLayoutVars>
          <dgm:bulletEnabled val="1"/>
        </dgm:presLayoutVars>
      </dgm:prSet>
      <dgm:spPr/>
    </dgm:pt>
    <dgm:pt modelId="{FCB900D8-2848-4685-8784-A33C3FA30746}" type="pres">
      <dgm:prSet presAssocID="{0556E717-B51A-49BB-836D-6BBA3A5A630E}" presName="sibTrans" presStyleCnt="0"/>
      <dgm:spPr/>
    </dgm:pt>
    <dgm:pt modelId="{50EF463C-6615-401A-83FE-C1A7B2A6ECC8}" type="pres">
      <dgm:prSet presAssocID="{440DAC57-1B6F-4D79-8C3B-8E8FF323DE12}" presName="node" presStyleLbl="alignAccFollowNode1" presStyleIdx="11" presStyleCnt="12" custScaleX="158492">
        <dgm:presLayoutVars>
          <dgm:bulletEnabled val="1"/>
        </dgm:presLayoutVars>
      </dgm:prSet>
      <dgm:spPr/>
    </dgm:pt>
  </dgm:ptLst>
  <dgm:cxnLst>
    <dgm:cxn modelId="{67343703-8687-4559-85F3-D0A7AF301F29}" type="presOf" srcId="{440DAC57-1B6F-4D79-8C3B-8E8FF323DE12}" destId="{50EF463C-6615-401A-83FE-C1A7B2A6ECC8}" srcOrd="0" destOrd="0" presId="urn:microsoft.com/office/officeart/2005/8/layout/lProcess3"/>
    <dgm:cxn modelId="{8661D304-D8B2-42F7-B7F1-DE0897D8A4BB}" srcId="{D0F922A9-B202-4D65-9BB0-692B018EF338}" destId="{566BD5D2-CDB3-4284-A06F-B14E3D1F79CE}" srcOrd="1" destOrd="0" parTransId="{DFF3861D-F195-4ADA-80D7-39DD96911382}" sibTransId="{D8EAEF7E-3549-4655-BA02-ACFB053DED29}"/>
    <dgm:cxn modelId="{6994950B-CDC7-4FE4-B8C0-1BEF45AC482B}" type="presOf" srcId="{6B1F1B13-9946-4DE3-9574-AFA18BC4030C}" destId="{AE56A872-7EAE-4618-B5BD-05AA32534534}" srcOrd="0" destOrd="0" presId="urn:microsoft.com/office/officeart/2005/8/layout/lProcess3"/>
    <dgm:cxn modelId="{D62D4C0D-9A91-4111-9673-C81BE51E95A6}" srcId="{D0F922A9-B202-4D65-9BB0-692B018EF338}" destId="{B98C6A8B-E542-479A-85C0-ED31E1A5F6A1}" srcOrd="0" destOrd="0" parTransId="{53E5420A-1763-4BF2-94F5-AA68DAB0BF8E}" sibTransId="{9096ADA1-CD50-4B14-A6A0-87405F1515E1}"/>
    <dgm:cxn modelId="{E256DA15-285B-41E8-8661-67560BFF9FF3}" srcId="{6B1F1B13-9946-4DE3-9574-AFA18BC4030C}" destId="{D26CBB93-DACB-41DA-A5B9-A55171DF1F50}" srcOrd="0" destOrd="0" parTransId="{02B928FF-BF19-4081-8AD7-297EA815274F}" sibTransId="{AF27381A-FFE5-456F-BF8E-C3AA6222757C}"/>
    <dgm:cxn modelId="{0016ED1C-004C-448A-A9C3-2E4498D66791}" srcId="{D0F922A9-B202-4D65-9BB0-692B018EF338}" destId="{6B1F1B13-9946-4DE3-9574-AFA18BC4030C}" srcOrd="2" destOrd="0" parTransId="{A5F4DDC7-3147-4B7C-A8A2-5E8A52C3250E}" sibTransId="{41EE94B3-84C7-4B1E-A7AA-E8B7ECBF3112}"/>
    <dgm:cxn modelId="{5CE5311E-94E1-422A-B8A1-5756DCAB34E2}" type="presOf" srcId="{4BF8AB42-308E-4855-B753-8A774F709320}" destId="{F7B11AD0-C321-4489-B29E-A14C9C135CF5}" srcOrd="0" destOrd="0" presId="urn:microsoft.com/office/officeart/2005/8/layout/lProcess3"/>
    <dgm:cxn modelId="{EFE61720-5E37-40CD-B82E-89BCAD369B70}" srcId="{6B1F1B13-9946-4DE3-9574-AFA18BC4030C}" destId="{35862DD2-E71E-4AC9-9DB4-CC64D6F65697}" srcOrd="2" destOrd="0" parTransId="{9701E5EB-D5DC-48A1-913A-DE4CC061F66F}" sibTransId="{0556E717-B51A-49BB-836D-6BBA3A5A630E}"/>
    <dgm:cxn modelId="{7C56C021-ECBC-4FB1-BF86-D1464C119FC6}" srcId="{566BD5D2-CDB3-4284-A06F-B14E3D1F79CE}" destId="{D8EF623F-3608-447E-B6EB-F3E545DD436B}" srcOrd="0" destOrd="0" parTransId="{E7964BAA-E30B-4DA6-B407-520245F76104}" sibTransId="{2CA381F4-7627-44EF-BBF9-754B49D2AF0A}"/>
    <dgm:cxn modelId="{6F3AC226-4713-48A8-B601-D1B6B6D698AE}" type="presOf" srcId="{566BD5D2-CDB3-4284-A06F-B14E3D1F79CE}" destId="{E679EA43-2CD5-4D43-A897-FB19B0269BCB}" srcOrd="0" destOrd="0" presId="urn:microsoft.com/office/officeart/2005/8/layout/lProcess3"/>
    <dgm:cxn modelId="{E709BA2C-F251-4B3B-9482-6BA243CBCE47}" type="presOf" srcId="{2F0BF865-ED22-47CA-93A2-B87F0B5257DC}" destId="{CEEAB2D4-B7C9-417A-85C9-23F13A7EA54E}" srcOrd="0" destOrd="0" presId="urn:microsoft.com/office/officeart/2005/8/layout/lProcess3"/>
    <dgm:cxn modelId="{6B870C2D-1AE3-4B8A-B74B-73AE2A130D69}" type="presOf" srcId="{B98C6A8B-E542-479A-85C0-ED31E1A5F6A1}" destId="{180E2AA0-7E3C-499A-8829-75F1C1858A50}" srcOrd="0" destOrd="0" presId="urn:microsoft.com/office/officeart/2005/8/layout/lProcess3"/>
    <dgm:cxn modelId="{CC2DD334-146C-48E0-A85D-E0F95AD7058F}" srcId="{566BD5D2-CDB3-4284-A06F-B14E3D1F79CE}" destId="{D02B4571-201F-4EC3-B763-9E7CCD5031DA}" srcOrd="1" destOrd="0" parTransId="{90B292E9-3415-48BF-A788-63A66D2CD617}" sibTransId="{7903A4E1-5C1E-4530-8DD1-E1F73EA1C763}"/>
    <dgm:cxn modelId="{1D333836-7DE4-4694-9E59-F0F7592F8CC3}" srcId="{B98C6A8B-E542-479A-85C0-ED31E1A5F6A1}" destId="{52544500-C19D-4552-88FF-D02EF5FCCCED}" srcOrd="2" destOrd="0" parTransId="{A485997F-4611-41D8-BD5B-6BAF5379DF1B}" sibTransId="{F44F90E3-1F7C-4211-A013-58A6EA7DBF68}"/>
    <dgm:cxn modelId="{CF275D38-54A7-4C9E-A25F-18712434E798}" srcId="{6B1F1B13-9946-4DE3-9574-AFA18BC4030C}" destId="{4BF8AB42-308E-4855-B753-8A774F709320}" srcOrd="1" destOrd="0" parTransId="{4FF0CB71-4648-4417-892C-29DE05B85FE2}" sibTransId="{ED6F8300-E7CD-478B-91CD-3E9B8EF23141}"/>
    <dgm:cxn modelId="{347F635E-8DC5-49D8-89A3-CC73FDDA7B69}" srcId="{566BD5D2-CDB3-4284-A06F-B14E3D1F79CE}" destId="{78D276B5-7AA8-456B-BF28-DA66CBE798D3}" srcOrd="3" destOrd="0" parTransId="{4759A252-0FD0-417C-8AE2-71081EC12807}" sibTransId="{1849721A-7A1C-45EE-8037-DDFCF6C1D227}"/>
    <dgm:cxn modelId="{2C67D95E-039A-4FD5-99B0-9B5D7F496357}" type="presOf" srcId="{D8EF623F-3608-447E-B6EB-F3E545DD436B}" destId="{712FF22F-D227-4396-88C1-D4C61407B223}" srcOrd="0" destOrd="0" presId="urn:microsoft.com/office/officeart/2005/8/layout/lProcess3"/>
    <dgm:cxn modelId="{80715541-C871-477F-905D-8D30E92BEEE6}" srcId="{6B1F1B13-9946-4DE3-9574-AFA18BC4030C}" destId="{440DAC57-1B6F-4D79-8C3B-8E8FF323DE12}" srcOrd="3" destOrd="0" parTransId="{87A17E41-D696-4700-AE30-12EBAB38EF01}" sibTransId="{E1EE37C8-4BCA-474C-B010-1FEC5E479146}"/>
    <dgm:cxn modelId="{49F9CD61-5C4D-4A13-9893-54C0610BB689}" srcId="{B98C6A8B-E542-479A-85C0-ED31E1A5F6A1}" destId="{5A54BFE3-3973-4E38-A8E8-7A4B32396142}" srcOrd="0" destOrd="0" parTransId="{9E955226-5D80-4ED8-B4C4-7B088FC52C19}" sibTransId="{4CA18A76-1505-4160-8B59-C3DEA14D1658}"/>
    <dgm:cxn modelId="{BEBACB66-BC60-4126-A27C-EA230BFB3A8E}" type="presOf" srcId="{1951C18C-0676-4BCC-B46C-F8491BCE0675}" destId="{4795A83E-3CD9-438D-99D7-582DA049E9AE}" srcOrd="0" destOrd="0" presId="urn:microsoft.com/office/officeart/2005/8/layout/lProcess3"/>
    <dgm:cxn modelId="{D7B50A51-8655-4DD8-AD39-12E9CF9D886F}" type="presOf" srcId="{D0F764BF-3D64-451A-AF6C-11385CBDD682}" destId="{0FDD29BB-3058-4E46-AB8E-6195A917F344}" srcOrd="0" destOrd="0" presId="urn:microsoft.com/office/officeart/2005/8/layout/lProcess3"/>
    <dgm:cxn modelId="{A8D0E771-8D95-4EB5-8A1F-181CEDF49509}" srcId="{566BD5D2-CDB3-4284-A06F-B14E3D1F79CE}" destId="{1951C18C-0676-4BCC-B46C-F8491BCE0675}" srcOrd="2" destOrd="0" parTransId="{787D3F79-43C8-46F1-850A-2FD511719C3B}" sibTransId="{FE96C4A9-C237-4DED-A622-01403C8F4CD7}"/>
    <dgm:cxn modelId="{E5BE2979-A9A6-4775-929A-4CFAE98DB5DE}" type="presOf" srcId="{5A54BFE3-3973-4E38-A8E8-7A4B32396142}" destId="{5BF68EF9-B165-418F-AFC4-0902731188EB}" srcOrd="0" destOrd="0" presId="urn:microsoft.com/office/officeart/2005/8/layout/lProcess3"/>
    <dgm:cxn modelId="{142C82B8-B2F0-4595-B486-F3E681A0AAF8}" srcId="{B98C6A8B-E542-479A-85C0-ED31E1A5F6A1}" destId="{2F0BF865-ED22-47CA-93A2-B87F0B5257DC}" srcOrd="1" destOrd="0" parTransId="{568083DB-815F-4FE8-81BE-DDFD3BF292D0}" sibTransId="{D8E42A94-6E65-44D2-90D2-FAB346A43417}"/>
    <dgm:cxn modelId="{D1951CBC-39E5-407F-B52C-F7C5FE76BEFF}" type="presOf" srcId="{D26CBB93-DACB-41DA-A5B9-A55171DF1F50}" destId="{6F3F906C-6BB0-4053-BCE0-72DD1010FFD0}" srcOrd="0" destOrd="0" presId="urn:microsoft.com/office/officeart/2005/8/layout/lProcess3"/>
    <dgm:cxn modelId="{102648C3-8B9A-43D6-9617-BF5BB4089C01}" type="presOf" srcId="{78D276B5-7AA8-456B-BF28-DA66CBE798D3}" destId="{D635CE3B-8DD7-4ACF-99AE-81F80EFE5899}" srcOrd="0" destOrd="0" presId="urn:microsoft.com/office/officeart/2005/8/layout/lProcess3"/>
    <dgm:cxn modelId="{8D454ADD-B86C-43F6-BCA4-1DC3BDE6CDC0}" type="presOf" srcId="{D02B4571-201F-4EC3-B763-9E7CCD5031DA}" destId="{1C54159B-2D16-4BF4-AC1D-2FE70543FDB4}" srcOrd="0" destOrd="0" presId="urn:microsoft.com/office/officeart/2005/8/layout/lProcess3"/>
    <dgm:cxn modelId="{A5ECB8DD-60D3-414F-A17B-CFF8D90B7569}" srcId="{B98C6A8B-E542-479A-85C0-ED31E1A5F6A1}" destId="{D0F764BF-3D64-451A-AF6C-11385CBDD682}" srcOrd="3" destOrd="0" parTransId="{DA5A00EC-3AB4-47FC-9D1A-F54267F5C8FB}" sibTransId="{F2D68E24-58E1-4C9E-845F-1BB28072F984}"/>
    <dgm:cxn modelId="{2EFA31E5-2F80-4061-9CEE-36B7DEF90CF2}" type="presOf" srcId="{D0F922A9-B202-4D65-9BB0-692B018EF338}" destId="{6D5396AB-B3DE-4FB7-AD0B-38123D9BFA43}" srcOrd="0" destOrd="0" presId="urn:microsoft.com/office/officeart/2005/8/layout/lProcess3"/>
    <dgm:cxn modelId="{2F72BDF5-8BF0-4794-9655-7996230AFA69}" type="presOf" srcId="{52544500-C19D-4552-88FF-D02EF5FCCCED}" destId="{17DD6821-31C0-4115-A51E-F087A8B3B837}" srcOrd="0" destOrd="0" presId="urn:microsoft.com/office/officeart/2005/8/layout/lProcess3"/>
    <dgm:cxn modelId="{1879CBF8-6F6E-4AF5-B711-0D864DDBBBEC}" type="presOf" srcId="{35862DD2-E71E-4AC9-9DB4-CC64D6F65697}" destId="{930288AC-5824-42A1-81BA-5F99F9D92B27}" srcOrd="0" destOrd="0" presId="urn:microsoft.com/office/officeart/2005/8/layout/lProcess3"/>
    <dgm:cxn modelId="{E45EEDFA-AE33-49BF-B1FA-DD0A0A49FB2A}" type="presParOf" srcId="{6D5396AB-B3DE-4FB7-AD0B-38123D9BFA43}" destId="{FAAD16E1-2184-4EA9-8AA4-3B60A226DCA0}" srcOrd="0" destOrd="0" presId="urn:microsoft.com/office/officeart/2005/8/layout/lProcess3"/>
    <dgm:cxn modelId="{4B711623-9DBF-491B-82E3-BD55C489C009}" type="presParOf" srcId="{FAAD16E1-2184-4EA9-8AA4-3B60A226DCA0}" destId="{180E2AA0-7E3C-499A-8829-75F1C1858A50}" srcOrd="0" destOrd="0" presId="urn:microsoft.com/office/officeart/2005/8/layout/lProcess3"/>
    <dgm:cxn modelId="{5635E82E-6246-4985-A251-8AD369E3F236}" type="presParOf" srcId="{FAAD16E1-2184-4EA9-8AA4-3B60A226DCA0}" destId="{419A3377-4831-43CD-95ED-8675C77DED3D}" srcOrd="1" destOrd="0" presId="urn:microsoft.com/office/officeart/2005/8/layout/lProcess3"/>
    <dgm:cxn modelId="{9EA9A67B-B09B-43B4-A93E-53CD92D5803D}" type="presParOf" srcId="{FAAD16E1-2184-4EA9-8AA4-3B60A226DCA0}" destId="{5BF68EF9-B165-418F-AFC4-0902731188EB}" srcOrd="2" destOrd="0" presId="urn:microsoft.com/office/officeart/2005/8/layout/lProcess3"/>
    <dgm:cxn modelId="{D6742D59-5EBA-480A-9562-2086E200FA22}" type="presParOf" srcId="{FAAD16E1-2184-4EA9-8AA4-3B60A226DCA0}" destId="{55308EC3-1151-4163-8A5D-43CE3094048D}" srcOrd="3" destOrd="0" presId="urn:microsoft.com/office/officeart/2005/8/layout/lProcess3"/>
    <dgm:cxn modelId="{C2604BC0-6F47-4BE0-9DDD-10CDF6DC0EA9}" type="presParOf" srcId="{FAAD16E1-2184-4EA9-8AA4-3B60A226DCA0}" destId="{CEEAB2D4-B7C9-417A-85C9-23F13A7EA54E}" srcOrd="4" destOrd="0" presId="urn:microsoft.com/office/officeart/2005/8/layout/lProcess3"/>
    <dgm:cxn modelId="{C477197B-FBD9-4E69-95E2-379E4BBA8CB5}" type="presParOf" srcId="{FAAD16E1-2184-4EA9-8AA4-3B60A226DCA0}" destId="{19D24B50-ADB1-415D-A1E5-C7A952F5B85C}" srcOrd="5" destOrd="0" presId="urn:microsoft.com/office/officeart/2005/8/layout/lProcess3"/>
    <dgm:cxn modelId="{D28BC922-6859-45F3-869D-3DF5A363F61F}" type="presParOf" srcId="{FAAD16E1-2184-4EA9-8AA4-3B60A226DCA0}" destId="{17DD6821-31C0-4115-A51E-F087A8B3B837}" srcOrd="6" destOrd="0" presId="urn:microsoft.com/office/officeart/2005/8/layout/lProcess3"/>
    <dgm:cxn modelId="{57FC392F-78F8-4885-8F7E-9616BCCDF0FF}" type="presParOf" srcId="{FAAD16E1-2184-4EA9-8AA4-3B60A226DCA0}" destId="{45EEBBF3-8967-4776-883B-97C751D59BB5}" srcOrd="7" destOrd="0" presId="urn:microsoft.com/office/officeart/2005/8/layout/lProcess3"/>
    <dgm:cxn modelId="{CC70B5FE-ABCA-45CC-A513-B30BE6707DAC}" type="presParOf" srcId="{FAAD16E1-2184-4EA9-8AA4-3B60A226DCA0}" destId="{0FDD29BB-3058-4E46-AB8E-6195A917F344}" srcOrd="8" destOrd="0" presId="urn:microsoft.com/office/officeart/2005/8/layout/lProcess3"/>
    <dgm:cxn modelId="{97E52EF0-A614-486F-8E47-5D05E70CADE9}" type="presParOf" srcId="{6D5396AB-B3DE-4FB7-AD0B-38123D9BFA43}" destId="{25945B03-B55F-4D0F-80C0-246B6083378D}" srcOrd="1" destOrd="0" presId="urn:microsoft.com/office/officeart/2005/8/layout/lProcess3"/>
    <dgm:cxn modelId="{3773FA10-DD12-4F29-9887-F4D942D6D0B1}" type="presParOf" srcId="{6D5396AB-B3DE-4FB7-AD0B-38123D9BFA43}" destId="{42D8C826-6CBC-4C1D-A761-5282194DD26B}" srcOrd="2" destOrd="0" presId="urn:microsoft.com/office/officeart/2005/8/layout/lProcess3"/>
    <dgm:cxn modelId="{F07557A3-A6E9-4F01-A0A8-817F3925C1E9}" type="presParOf" srcId="{42D8C826-6CBC-4C1D-A761-5282194DD26B}" destId="{E679EA43-2CD5-4D43-A897-FB19B0269BCB}" srcOrd="0" destOrd="0" presId="urn:microsoft.com/office/officeart/2005/8/layout/lProcess3"/>
    <dgm:cxn modelId="{C9872339-BA87-4E5F-9E47-E7B80CD09DC6}" type="presParOf" srcId="{42D8C826-6CBC-4C1D-A761-5282194DD26B}" destId="{B7957A96-4685-4A8A-9ABE-5FA1743C2FA0}" srcOrd="1" destOrd="0" presId="urn:microsoft.com/office/officeart/2005/8/layout/lProcess3"/>
    <dgm:cxn modelId="{45059D3E-D0CD-4CA8-971B-01EC3EABFB61}" type="presParOf" srcId="{42D8C826-6CBC-4C1D-A761-5282194DD26B}" destId="{712FF22F-D227-4396-88C1-D4C61407B223}" srcOrd="2" destOrd="0" presId="urn:microsoft.com/office/officeart/2005/8/layout/lProcess3"/>
    <dgm:cxn modelId="{4FA1F6E9-63A9-4928-A16F-5A85E44FA055}" type="presParOf" srcId="{42D8C826-6CBC-4C1D-A761-5282194DD26B}" destId="{3D642383-130B-4234-A923-08D40FEEFA49}" srcOrd="3" destOrd="0" presId="urn:microsoft.com/office/officeart/2005/8/layout/lProcess3"/>
    <dgm:cxn modelId="{AE43EA48-5919-4A37-9EFC-1FB746584616}" type="presParOf" srcId="{42D8C826-6CBC-4C1D-A761-5282194DD26B}" destId="{1C54159B-2D16-4BF4-AC1D-2FE70543FDB4}" srcOrd="4" destOrd="0" presId="urn:microsoft.com/office/officeart/2005/8/layout/lProcess3"/>
    <dgm:cxn modelId="{08B320D5-BB10-4139-AC37-65E95BB289CC}" type="presParOf" srcId="{42D8C826-6CBC-4C1D-A761-5282194DD26B}" destId="{B953D044-FF26-4EA0-BFF6-7ACC7672A47E}" srcOrd="5" destOrd="0" presId="urn:microsoft.com/office/officeart/2005/8/layout/lProcess3"/>
    <dgm:cxn modelId="{2B086DB3-D31F-4F87-88C3-66D26A4EF2DA}" type="presParOf" srcId="{42D8C826-6CBC-4C1D-A761-5282194DD26B}" destId="{4795A83E-3CD9-438D-99D7-582DA049E9AE}" srcOrd="6" destOrd="0" presId="urn:microsoft.com/office/officeart/2005/8/layout/lProcess3"/>
    <dgm:cxn modelId="{7FFAA4BD-6C69-4C39-9B5B-57007986432E}" type="presParOf" srcId="{42D8C826-6CBC-4C1D-A761-5282194DD26B}" destId="{D968D503-16A5-4502-A14F-AE640A271FDF}" srcOrd="7" destOrd="0" presId="urn:microsoft.com/office/officeart/2005/8/layout/lProcess3"/>
    <dgm:cxn modelId="{F32CB864-0547-4A3D-BFDE-52DF0DA3B255}" type="presParOf" srcId="{42D8C826-6CBC-4C1D-A761-5282194DD26B}" destId="{D635CE3B-8DD7-4ACF-99AE-81F80EFE5899}" srcOrd="8" destOrd="0" presId="urn:microsoft.com/office/officeart/2005/8/layout/lProcess3"/>
    <dgm:cxn modelId="{85CEC56D-97B4-4BE8-9A02-4EBE4AB05A8D}" type="presParOf" srcId="{6D5396AB-B3DE-4FB7-AD0B-38123D9BFA43}" destId="{77A71430-D4FC-40E5-8A95-E7E58BA44A90}" srcOrd="3" destOrd="0" presId="urn:microsoft.com/office/officeart/2005/8/layout/lProcess3"/>
    <dgm:cxn modelId="{E41BF4D4-8051-402B-80EB-AA39CD02FD98}" type="presParOf" srcId="{6D5396AB-B3DE-4FB7-AD0B-38123D9BFA43}" destId="{1004971B-AC90-41E4-84D0-AC5E6077D3B2}" srcOrd="4" destOrd="0" presId="urn:microsoft.com/office/officeart/2005/8/layout/lProcess3"/>
    <dgm:cxn modelId="{CC29B4E4-7C01-4134-9030-66EDB6519A31}" type="presParOf" srcId="{1004971B-AC90-41E4-84D0-AC5E6077D3B2}" destId="{AE56A872-7EAE-4618-B5BD-05AA32534534}" srcOrd="0" destOrd="0" presId="urn:microsoft.com/office/officeart/2005/8/layout/lProcess3"/>
    <dgm:cxn modelId="{0226633F-1332-4B8B-B3C8-A7676858B360}" type="presParOf" srcId="{1004971B-AC90-41E4-84D0-AC5E6077D3B2}" destId="{A54289A1-391B-4905-BD97-409AFDFEB3F5}" srcOrd="1" destOrd="0" presId="urn:microsoft.com/office/officeart/2005/8/layout/lProcess3"/>
    <dgm:cxn modelId="{E576939B-48C0-43FA-AC9C-7DB70136A3A3}" type="presParOf" srcId="{1004971B-AC90-41E4-84D0-AC5E6077D3B2}" destId="{6F3F906C-6BB0-4053-BCE0-72DD1010FFD0}" srcOrd="2" destOrd="0" presId="urn:microsoft.com/office/officeart/2005/8/layout/lProcess3"/>
    <dgm:cxn modelId="{315C85E9-44B5-404E-89EB-597034688E69}" type="presParOf" srcId="{1004971B-AC90-41E4-84D0-AC5E6077D3B2}" destId="{CE693259-135B-43EA-AA35-7CF976AB5E62}" srcOrd="3" destOrd="0" presId="urn:microsoft.com/office/officeart/2005/8/layout/lProcess3"/>
    <dgm:cxn modelId="{407552D5-3C9C-4F0C-A7E4-0B6D1E13962B}" type="presParOf" srcId="{1004971B-AC90-41E4-84D0-AC5E6077D3B2}" destId="{F7B11AD0-C321-4489-B29E-A14C9C135CF5}" srcOrd="4" destOrd="0" presId="urn:microsoft.com/office/officeart/2005/8/layout/lProcess3"/>
    <dgm:cxn modelId="{5413CC64-8BDD-4EB3-BE54-D26EE36CB08F}" type="presParOf" srcId="{1004971B-AC90-41E4-84D0-AC5E6077D3B2}" destId="{532F2E61-4376-4E1E-923A-2A64D68A8909}" srcOrd="5" destOrd="0" presId="urn:microsoft.com/office/officeart/2005/8/layout/lProcess3"/>
    <dgm:cxn modelId="{032EB704-B4B9-4F83-9EB0-B23D94F2D167}" type="presParOf" srcId="{1004971B-AC90-41E4-84D0-AC5E6077D3B2}" destId="{930288AC-5824-42A1-81BA-5F99F9D92B27}" srcOrd="6" destOrd="0" presId="urn:microsoft.com/office/officeart/2005/8/layout/lProcess3"/>
    <dgm:cxn modelId="{DEAC220E-FECA-460E-B529-1D425CA6629D}" type="presParOf" srcId="{1004971B-AC90-41E4-84D0-AC5E6077D3B2}" destId="{FCB900D8-2848-4685-8784-A33C3FA30746}" srcOrd="7" destOrd="0" presId="urn:microsoft.com/office/officeart/2005/8/layout/lProcess3"/>
    <dgm:cxn modelId="{A6A9F3C6-FB97-44D0-A387-F6A67B851CBA}" type="presParOf" srcId="{1004971B-AC90-41E4-84D0-AC5E6077D3B2}" destId="{50EF463C-6615-401A-83FE-C1A7B2A6ECC8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E2AA0-7E3C-499A-8829-75F1C1858A50}">
      <dsp:nvSpPr>
        <dsp:cNvPr id="0" name=""/>
        <dsp:cNvSpPr/>
      </dsp:nvSpPr>
      <dsp:spPr>
        <a:xfrm>
          <a:off x="3889" y="626080"/>
          <a:ext cx="2658245" cy="1063298"/>
        </a:xfrm>
        <a:prstGeom prst="chevron">
          <a:avLst/>
        </a:prstGeom>
        <a:solidFill>
          <a:srgbClr val="00257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When crashes are happening</a:t>
          </a:r>
          <a:r>
            <a:rPr lang="en-US" sz="2400" kern="1200"/>
            <a:t>:</a:t>
          </a:r>
        </a:p>
      </dsp:txBody>
      <dsp:txXfrm>
        <a:off x="535538" y="626080"/>
        <a:ext cx="1594947" cy="1063298"/>
      </dsp:txXfrm>
    </dsp:sp>
    <dsp:sp modelId="{5BF68EF9-B165-418F-AFC4-0902731188EB}">
      <dsp:nvSpPr>
        <dsp:cNvPr id="0" name=""/>
        <dsp:cNvSpPr/>
      </dsp:nvSpPr>
      <dsp:spPr>
        <a:xfrm>
          <a:off x="2316562" y="716460"/>
          <a:ext cx="2206343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Days of the week</a:t>
          </a:r>
        </a:p>
      </dsp:txBody>
      <dsp:txXfrm>
        <a:off x="2757831" y="716460"/>
        <a:ext cx="1323806" cy="882537"/>
      </dsp:txXfrm>
    </dsp:sp>
    <dsp:sp modelId="{CEEAB2D4-B7C9-417A-85C9-23F13A7EA54E}">
      <dsp:nvSpPr>
        <dsp:cNvPr id="0" name=""/>
        <dsp:cNvSpPr/>
      </dsp:nvSpPr>
      <dsp:spPr>
        <a:xfrm>
          <a:off x="4214017" y="716460"/>
          <a:ext cx="2206343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Time of day</a:t>
          </a:r>
        </a:p>
      </dsp:txBody>
      <dsp:txXfrm>
        <a:off x="4655286" y="716460"/>
        <a:ext cx="1323806" cy="882537"/>
      </dsp:txXfrm>
    </dsp:sp>
    <dsp:sp modelId="{17DD6821-31C0-4115-A51E-F087A8B3B837}">
      <dsp:nvSpPr>
        <dsp:cNvPr id="0" name=""/>
        <dsp:cNvSpPr/>
      </dsp:nvSpPr>
      <dsp:spPr>
        <a:xfrm>
          <a:off x="6111473" y="716460"/>
          <a:ext cx="2206343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=</a:t>
          </a:r>
        </a:p>
      </dsp:txBody>
      <dsp:txXfrm>
        <a:off x="6552742" y="716460"/>
        <a:ext cx="1323806" cy="882537"/>
      </dsp:txXfrm>
    </dsp:sp>
    <dsp:sp modelId="{0FDD29BB-3058-4E46-AB8E-6195A917F344}">
      <dsp:nvSpPr>
        <dsp:cNvPr id="0" name=""/>
        <dsp:cNvSpPr/>
      </dsp:nvSpPr>
      <dsp:spPr>
        <a:xfrm>
          <a:off x="8008928" y="716460"/>
          <a:ext cx="3485051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When to schedule resources</a:t>
          </a:r>
        </a:p>
      </dsp:txBody>
      <dsp:txXfrm>
        <a:off x="8450197" y="716460"/>
        <a:ext cx="2602514" cy="882537"/>
      </dsp:txXfrm>
    </dsp:sp>
    <dsp:sp modelId="{E679EA43-2CD5-4D43-A897-FB19B0269BCB}">
      <dsp:nvSpPr>
        <dsp:cNvPr id="0" name=""/>
        <dsp:cNvSpPr/>
      </dsp:nvSpPr>
      <dsp:spPr>
        <a:xfrm>
          <a:off x="3889" y="1838240"/>
          <a:ext cx="2658245" cy="1063298"/>
        </a:xfrm>
        <a:prstGeom prst="chevron">
          <a:avLst/>
        </a:prstGeom>
        <a:solidFill>
          <a:srgbClr val="00257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Where crashes are happening</a:t>
          </a:r>
          <a:r>
            <a:rPr lang="en-US" sz="2400" kern="1200"/>
            <a:t>:</a:t>
          </a:r>
        </a:p>
      </dsp:txBody>
      <dsp:txXfrm>
        <a:off x="535538" y="1838240"/>
        <a:ext cx="1594947" cy="1063298"/>
      </dsp:txXfrm>
    </dsp:sp>
    <dsp:sp modelId="{712FF22F-D227-4396-88C1-D4C61407B223}">
      <dsp:nvSpPr>
        <dsp:cNvPr id="0" name=""/>
        <dsp:cNvSpPr/>
      </dsp:nvSpPr>
      <dsp:spPr>
        <a:xfrm>
          <a:off x="2316562" y="1928620"/>
          <a:ext cx="2206343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Counties</a:t>
          </a:r>
        </a:p>
      </dsp:txBody>
      <dsp:txXfrm>
        <a:off x="2757831" y="1928620"/>
        <a:ext cx="1323806" cy="882537"/>
      </dsp:txXfrm>
    </dsp:sp>
    <dsp:sp modelId="{1C54159B-2D16-4BF4-AC1D-2FE70543FDB4}">
      <dsp:nvSpPr>
        <dsp:cNvPr id="0" name=""/>
        <dsp:cNvSpPr/>
      </dsp:nvSpPr>
      <dsp:spPr>
        <a:xfrm>
          <a:off x="4214017" y="1928620"/>
          <a:ext cx="2206343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Roadways</a:t>
          </a:r>
        </a:p>
      </dsp:txBody>
      <dsp:txXfrm>
        <a:off x="4655286" y="1928620"/>
        <a:ext cx="1323806" cy="882537"/>
      </dsp:txXfrm>
    </dsp:sp>
    <dsp:sp modelId="{4795A83E-3CD9-438D-99D7-582DA049E9AE}">
      <dsp:nvSpPr>
        <dsp:cNvPr id="0" name=""/>
        <dsp:cNvSpPr/>
      </dsp:nvSpPr>
      <dsp:spPr>
        <a:xfrm>
          <a:off x="6111473" y="1928620"/>
          <a:ext cx="2206343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=</a:t>
          </a:r>
        </a:p>
      </dsp:txBody>
      <dsp:txXfrm>
        <a:off x="6552742" y="1928620"/>
        <a:ext cx="1323806" cy="882537"/>
      </dsp:txXfrm>
    </dsp:sp>
    <dsp:sp modelId="{D635CE3B-8DD7-4ACF-99AE-81F80EFE5899}">
      <dsp:nvSpPr>
        <dsp:cNvPr id="0" name=""/>
        <dsp:cNvSpPr/>
      </dsp:nvSpPr>
      <dsp:spPr>
        <a:xfrm>
          <a:off x="8008928" y="1928620"/>
          <a:ext cx="3459855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Where to deploy resources</a:t>
          </a:r>
        </a:p>
      </dsp:txBody>
      <dsp:txXfrm>
        <a:off x="8450197" y="1928620"/>
        <a:ext cx="2577318" cy="882537"/>
      </dsp:txXfrm>
    </dsp:sp>
    <dsp:sp modelId="{AE56A872-7EAE-4618-B5BD-05AA32534534}">
      <dsp:nvSpPr>
        <dsp:cNvPr id="0" name=""/>
        <dsp:cNvSpPr/>
      </dsp:nvSpPr>
      <dsp:spPr>
        <a:xfrm>
          <a:off x="3889" y="3050400"/>
          <a:ext cx="2658245" cy="1063298"/>
        </a:xfrm>
        <a:prstGeom prst="chevron">
          <a:avLst/>
        </a:prstGeom>
        <a:solidFill>
          <a:srgbClr val="00257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Important factors</a:t>
          </a:r>
          <a:r>
            <a:rPr lang="en-US" sz="2400" kern="1200"/>
            <a:t>:</a:t>
          </a:r>
        </a:p>
      </dsp:txBody>
      <dsp:txXfrm>
        <a:off x="535538" y="3050400"/>
        <a:ext cx="1594947" cy="1063298"/>
      </dsp:txXfrm>
    </dsp:sp>
    <dsp:sp modelId="{6F3F906C-6BB0-4053-BCE0-72DD1010FFD0}">
      <dsp:nvSpPr>
        <dsp:cNvPr id="0" name=""/>
        <dsp:cNvSpPr/>
      </dsp:nvSpPr>
      <dsp:spPr>
        <a:xfrm>
          <a:off x="2316562" y="3140780"/>
          <a:ext cx="2206343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Causative factors</a:t>
          </a:r>
        </a:p>
      </dsp:txBody>
      <dsp:txXfrm>
        <a:off x="2757831" y="3140780"/>
        <a:ext cx="1323806" cy="882537"/>
      </dsp:txXfrm>
    </dsp:sp>
    <dsp:sp modelId="{F7B11AD0-C321-4489-B29E-A14C9C135CF5}">
      <dsp:nvSpPr>
        <dsp:cNvPr id="0" name=""/>
        <dsp:cNvSpPr/>
      </dsp:nvSpPr>
      <dsp:spPr>
        <a:xfrm>
          <a:off x="4214017" y="3140780"/>
          <a:ext cx="2206343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Driver factors</a:t>
          </a:r>
        </a:p>
      </dsp:txBody>
      <dsp:txXfrm>
        <a:off x="4655286" y="3140780"/>
        <a:ext cx="1323806" cy="882537"/>
      </dsp:txXfrm>
    </dsp:sp>
    <dsp:sp modelId="{930288AC-5824-42A1-81BA-5F99F9D92B27}">
      <dsp:nvSpPr>
        <dsp:cNvPr id="0" name=""/>
        <dsp:cNvSpPr/>
      </dsp:nvSpPr>
      <dsp:spPr>
        <a:xfrm>
          <a:off x="6111473" y="3140780"/>
          <a:ext cx="2206343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=</a:t>
          </a:r>
        </a:p>
      </dsp:txBody>
      <dsp:txXfrm>
        <a:off x="6552742" y="3140780"/>
        <a:ext cx="1323806" cy="882537"/>
      </dsp:txXfrm>
    </dsp:sp>
    <dsp:sp modelId="{50EF463C-6615-401A-83FE-C1A7B2A6ECC8}">
      <dsp:nvSpPr>
        <dsp:cNvPr id="0" name=""/>
        <dsp:cNvSpPr/>
      </dsp:nvSpPr>
      <dsp:spPr>
        <a:xfrm>
          <a:off x="8008928" y="3140780"/>
          <a:ext cx="3496877" cy="88253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What actions and behaviors to focus on</a:t>
          </a:r>
        </a:p>
      </dsp:txBody>
      <dsp:txXfrm>
        <a:off x="8450197" y="3140780"/>
        <a:ext cx="2614340" cy="882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E5259-DA6C-4852-BE63-5864C97299F1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DD2B-7532-4555-B051-69EF64980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80883D-93B9-43F4-AFC8-09FE5DDBB0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5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6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CC90E-77EE-479F-9700-C4121CBC269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762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14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2E4B4-249C-4984-AF81-30660A4CB7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2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2E4B4-249C-4984-AF81-30660A4CB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9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FE03-F602-C9CF-6D74-32F0D6742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5265B-73F0-A8A1-0FDD-23782CDE3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541FA-16FF-B5EB-5E0E-53BD76DB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213A5-80C1-E739-1241-334A2E24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9F187-114A-758A-9455-1A653FA7F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1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3DEB1-8CFC-68AD-B572-3D4E2347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E1F392-5283-5FCA-EF8D-D74B6508B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50E45-D949-BD66-97DC-E52AB5971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689DF-CC59-5141-535A-05AF5150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F5416-EC48-42D2-5470-79473B50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2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654D5-02A2-F9C9-ABDC-9680EA0A89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760B7-621F-C9E4-FB98-AE3854E5A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8ABFC-7210-8495-44C1-F62E14F1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8F64-B0AC-3FDB-14BF-7A67EF19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6A5E2-9A71-2A48-EB15-DD1BBD6B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D99FB-FC1C-DD3D-EFA0-6BF3C3F5E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20960-0D4E-D1A4-BEB8-2F9D8E818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CAB58-2D51-0C47-8129-E2705E59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6DC68-5ECE-BA19-F292-F6241F1EE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972C4-FDB9-9731-738E-E5E0D484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67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44E7-E75B-8956-B938-1C0717DC2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DBF33-3D26-8D42-B27C-4F059E4EE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EAF02-50A5-8458-8A42-AC69E3AD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1BB63-090D-8572-C468-0231A260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BDADB-8EE9-9665-C7FC-9971ACBAF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8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8B949-28FE-7ACA-A5F9-880B7DFB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3973-8C59-A07E-82DC-352CB88A1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04F3B-D9A4-E97A-F687-6E4D7426E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C769-82AA-115E-FCA6-F34086171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CAF3F-1BE5-2459-9570-C260A8C2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F99AF-37CB-F38E-48DD-50E4AF243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5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966F-7C7B-4648-1C52-D52C7DE28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7B51D-C1C6-0928-20F3-1520E923B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F3FCB1-5881-C56F-E687-65FE17165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768CE-9179-0A63-F984-768F559D9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809E61-C992-3F0B-5031-1B830382B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91FBA-D07E-D704-A983-25DB65C4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86331-2237-EB70-99DF-32EB627C8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A1D9D-4AA9-139B-CE94-339907BC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8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7D2B-24FF-DF19-1A50-95A355BA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10AC1-CD57-0240-A931-11ED0B98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4095D9-0AD0-CBDC-99FA-E33853C20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0FA91F-FABA-0958-CFE7-6F9B4850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F9E38-993A-E24C-2858-A3A861A1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CCB9F-8101-546D-EB88-987B63663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C83294-9139-BCBD-15AE-D36F8966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6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A577-29D3-156D-94C1-97D36F3F0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C4661-3BC7-B080-B326-1E12161B7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692A-C3EB-8889-E630-09231A57A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1D2EA-80D4-E228-2CFC-5F853C9C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EC94E-4F02-C32C-A7D6-AEE39569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2D003-43B4-A514-3303-FCD48F80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AC42-F435-1413-8AF4-D2DA4F3E9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D3B17-215B-9CE4-11D8-C577993FE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01C10-F799-7507-3CB8-B14DFF50F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97A01C-8125-415D-C59F-21F07E46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3EAC92-A5C7-B1E2-A874-3AFBC17B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E4F23-FD4F-ED52-90DA-56A53306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28524C-152C-43BA-09AB-9733B445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2116A-FCC4-4EA8-7EB2-289350403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0738B-1E6F-AA25-8BA3-0563A1B82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F584-7234-4D7B-965C-30240D13BB4B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BD0-F8CA-E5F3-34F9-F64CC54BE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26E5D-E56F-8649-CF79-FB804DB32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9D3D3-EE7E-47E4-9CF9-E177A9DF3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35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2EAA6-A6F8-490E-A4D4-6933317B9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4" y="4451965"/>
            <a:ext cx="6157303" cy="184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ile:185 Atlanta, GA.JPG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96" y="169841"/>
            <a:ext cx="4599047" cy="613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6" y="169841"/>
            <a:ext cx="6234873" cy="4143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File:Flag-map of Georgia (U.S. state)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88" y="351504"/>
            <a:ext cx="5063547" cy="587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9ECF2-F266-63B2-E445-23D4782AA922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7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9C158-D8DE-4A7D-8038-3C17C577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4" y="328220"/>
            <a:ext cx="11341858" cy="1734878"/>
          </a:xfrm>
          <a:solidFill>
            <a:srgbClr val="00257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000" b="1">
                <a:latin typeface="Book Antiqua"/>
              </a:rPr>
              <a:t>Region A Statistics for 2023</a:t>
            </a:r>
            <a:endParaRPr lang="en-US" sz="4000" b="1">
              <a:latin typeface="Book Antiqua" panose="0204060205030503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EEED3-8A11-4E0B-8B7C-C8AF857D3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414" y="2249710"/>
            <a:ext cx="5416465" cy="4084322"/>
          </a:xfrm>
          <a:solidFill>
            <a:srgbClr val="002577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1400" b="1">
              <a:latin typeface="Book Antiqua" panose="02040602050305030304" pitchFamily="18" charset="0"/>
            </a:endParaRPr>
          </a:p>
          <a:p>
            <a:pPr lvl="1"/>
            <a:r>
              <a:rPr lang="en-US" sz="2800">
                <a:latin typeface="Book Antiqua" panose="02040602050305030304" pitchFamily="18" charset="0"/>
              </a:rPr>
              <a:t>8,719 Inspections</a:t>
            </a:r>
          </a:p>
          <a:p>
            <a:pPr lvl="1"/>
            <a:r>
              <a:rPr lang="en-US" sz="2800">
                <a:latin typeface="Book Antiqua" panose="02040602050305030304" pitchFamily="18" charset="0"/>
              </a:rPr>
              <a:t>43 DUI Drugs or Alcohol related arrests</a:t>
            </a:r>
            <a:endParaRPr lang="en-US" sz="2400">
              <a:latin typeface="Book Antiqua" panose="02040602050305030304" pitchFamily="18" charset="0"/>
            </a:endParaRPr>
          </a:p>
          <a:p>
            <a:pPr lvl="1"/>
            <a:r>
              <a:rPr lang="en-US" sz="2800">
                <a:latin typeface="Book Antiqua" panose="02040602050305030304" pitchFamily="18" charset="0"/>
              </a:rPr>
              <a:t>116 Total arrests </a:t>
            </a:r>
          </a:p>
          <a:p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8DC16DE-BAAA-4D0D-B7CA-EB39EDD153E9}"/>
              </a:ext>
            </a:extLst>
          </p:cNvPr>
          <p:cNvSpPr txBox="1">
            <a:spLocks/>
          </p:cNvSpPr>
          <p:nvPr/>
        </p:nvSpPr>
        <p:spPr>
          <a:xfrm>
            <a:off x="6338807" y="2249710"/>
            <a:ext cx="5416465" cy="4084322"/>
          </a:xfrm>
          <a:prstGeom prst="rect">
            <a:avLst/>
          </a:prstGeom>
          <a:solidFill>
            <a:srgbClr val="002577"/>
          </a:solidFill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</a:rPr>
              <a:t>482 Drivers placed OOS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</a:rPr>
              <a:t>987 Vehicles placed OOS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</a:rPr>
              <a:t>1,132 Total traffic violations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Book Antiqua"/>
              </a:rPr>
              <a:t>2,483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</a:rPr>
              <a:t> Citations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white"/>
                </a:solidFill>
                <a:latin typeface="Book Antiqua"/>
              </a:rPr>
              <a:t>4,837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</a:rPr>
              <a:t> Warnings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95197-A456-F8B5-F03E-43CE44EA49A5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284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9A687-951C-47B6-9689-4AF7B7AD7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8639" y="1253331"/>
            <a:ext cx="5065161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B95BE-7E88-4DB3-8E6D-71E5A5218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747" y="474073"/>
            <a:ext cx="5718616" cy="5509675"/>
          </a:xfrm>
          <a:custGeom>
            <a:avLst/>
            <a:gdLst/>
            <a:ahLst/>
            <a:cxnLst/>
            <a:rect l="l" t="t" r="r" b="b"/>
            <a:pathLst>
              <a:path w="5718636" h="5509675">
                <a:moveTo>
                  <a:pt x="0" y="0"/>
                </a:moveTo>
                <a:lnTo>
                  <a:pt x="2672821" y="0"/>
                </a:lnTo>
                <a:lnTo>
                  <a:pt x="2673116" y="639"/>
                </a:lnTo>
                <a:lnTo>
                  <a:pt x="3175662" y="639"/>
                </a:lnTo>
                <a:lnTo>
                  <a:pt x="5718636" y="5509675"/>
                </a:lnTo>
                <a:lnTo>
                  <a:pt x="502842" y="5509675"/>
                </a:lnTo>
                <a:lnTo>
                  <a:pt x="502842" y="5509036"/>
                </a:lnTo>
                <a:lnTo>
                  <a:pt x="0" y="5509036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F0BAEF-F7C5-453E-AF71-675B2B32FD0A}"/>
              </a:ext>
            </a:extLst>
          </p:cNvPr>
          <p:cNvSpPr/>
          <p:nvPr/>
        </p:nvSpPr>
        <p:spPr>
          <a:xfrm>
            <a:off x="3602162" y="474072"/>
            <a:ext cx="8405091" cy="5509675"/>
          </a:xfrm>
          <a:custGeom>
            <a:avLst/>
            <a:gdLst>
              <a:gd name="connsiteX0" fmla="*/ 0 w 6825673"/>
              <a:gd name="connsiteY0" fmla="*/ 0 h 5391018"/>
              <a:gd name="connsiteX1" fmla="*/ 6825673 w 6825673"/>
              <a:gd name="connsiteY1" fmla="*/ 0 h 5391018"/>
              <a:gd name="connsiteX2" fmla="*/ 6825673 w 6825673"/>
              <a:gd name="connsiteY2" fmla="*/ 5391018 h 5391018"/>
              <a:gd name="connsiteX3" fmla="*/ 0 w 6825673"/>
              <a:gd name="connsiteY3" fmla="*/ 5391018 h 5391018"/>
              <a:gd name="connsiteX4" fmla="*/ 0 w 6825673"/>
              <a:gd name="connsiteY4" fmla="*/ 0 h 5391018"/>
              <a:gd name="connsiteX0" fmla="*/ 0 w 6825673"/>
              <a:gd name="connsiteY0" fmla="*/ 0 h 5391018"/>
              <a:gd name="connsiteX1" fmla="*/ 6825673 w 6825673"/>
              <a:gd name="connsiteY1" fmla="*/ 0 h 5391018"/>
              <a:gd name="connsiteX2" fmla="*/ 6825673 w 6825673"/>
              <a:gd name="connsiteY2" fmla="*/ 5391018 h 5391018"/>
              <a:gd name="connsiteX3" fmla="*/ 55418 w 6825673"/>
              <a:gd name="connsiteY3" fmla="*/ 5354073 h 5391018"/>
              <a:gd name="connsiteX4" fmla="*/ 0 w 6825673"/>
              <a:gd name="connsiteY4" fmla="*/ 0 h 5391018"/>
              <a:gd name="connsiteX0" fmla="*/ 0 w 8405091"/>
              <a:gd name="connsiteY0" fmla="*/ 0 h 5391018"/>
              <a:gd name="connsiteX1" fmla="*/ 8405091 w 8405091"/>
              <a:gd name="connsiteY1" fmla="*/ 0 h 5391018"/>
              <a:gd name="connsiteX2" fmla="*/ 8405091 w 8405091"/>
              <a:gd name="connsiteY2" fmla="*/ 5391018 h 5391018"/>
              <a:gd name="connsiteX3" fmla="*/ 1634836 w 8405091"/>
              <a:gd name="connsiteY3" fmla="*/ 5354073 h 5391018"/>
              <a:gd name="connsiteX4" fmla="*/ 0 w 8405091"/>
              <a:gd name="connsiteY4" fmla="*/ 0 h 5391018"/>
              <a:gd name="connsiteX0" fmla="*/ 0 w 8405091"/>
              <a:gd name="connsiteY0" fmla="*/ 0 h 5391018"/>
              <a:gd name="connsiteX1" fmla="*/ 8405091 w 8405091"/>
              <a:gd name="connsiteY1" fmla="*/ 0 h 5391018"/>
              <a:gd name="connsiteX2" fmla="*/ 8405091 w 8405091"/>
              <a:gd name="connsiteY2" fmla="*/ 5391018 h 5391018"/>
              <a:gd name="connsiteX3" fmla="*/ 2669309 w 8405091"/>
              <a:gd name="connsiteY3" fmla="*/ 5363310 h 5391018"/>
              <a:gd name="connsiteX4" fmla="*/ 0 w 8405091"/>
              <a:gd name="connsiteY4" fmla="*/ 0 h 5391018"/>
              <a:gd name="connsiteX0" fmla="*/ 0 w 8405091"/>
              <a:gd name="connsiteY0" fmla="*/ 0 h 5391018"/>
              <a:gd name="connsiteX1" fmla="*/ 8405091 w 8405091"/>
              <a:gd name="connsiteY1" fmla="*/ 0 h 5391018"/>
              <a:gd name="connsiteX2" fmla="*/ 8405091 w 8405091"/>
              <a:gd name="connsiteY2" fmla="*/ 5391018 h 5391018"/>
              <a:gd name="connsiteX3" fmla="*/ 2669309 w 8405091"/>
              <a:gd name="connsiteY3" fmla="*/ 5363310 h 5391018"/>
              <a:gd name="connsiteX4" fmla="*/ 0 w 8405091"/>
              <a:gd name="connsiteY4" fmla="*/ 0 h 5391018"/>
              <a:gd name="connsiteX0" fmla="*/ 0 w 8405091"/>
              <a:gd name="connsiteY0" fmla="*/ 0 h 5538800"/>
              <a:gd name="connsiteX1" fmla="*/ 8405091 w 8405091"/>
              <a:gd name="connsiteY1" fmla="*/ 0 h 5538800"/>
              <a:gd name="connsiteX2" fmla="*/ 8405091 w 8405091"/>
              <a:gd name="connsiteY2" fmla="*/ 5391018 h 5538800"/>
              <a:gd name="connsiteX3" fmla="*/ 2669309 w 8405091"/>
              <a:gd name="connsiteY3" fmla="*/ 5538800 h 5538800"/>
              <a:gd name="connsiteX4" fmla="*/ 0 w 8405091"/>
              <a:gd name="connsiteY4" fmla="*/ 0 h 5538800"/>
              <a:gd name="connsiteX0" fmla="*/ 0 w 8405091"/>
              <a:gd name="connsiteY0" fmla="*/ 0 h 5566509"/>
              <a:gd name="connsiteX1" fmla="*/ 8405091 w 8405091"/>
              <a:gd name="connsiteY1" fmla="*/ 0 h 5566509"/>
              <a:gd name="connsiteX2" fmla="*/ 8405091 w 8405091"/>
              <a:gd name="connsiteY2" fmla="*/ 5566509 h 5566509"/>
              <a:gd name="connsiteX3" fmla="*/ 2669309 w 8405091"/>
              <a:gd name="connsiteY3" fmla="*/ 5538800 h 5566509"/>
              <a:gd name="connsiteX4" fmla="*/ 0 w 8405091"/>
              <a:gd name="connsiteY4" fmla="*/ 0 h 556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05091" h="5566509">
                <a:moveTo>
                  <a:pt x="0" y="0"/>
                </a:moveTo>
                <a:lnTo>
                  <a:pt x="8405091" y="0"/>
                </a:lnTo>
                <a:lnTo>
                  <a:pt x="8405091" y="5566509"/>
                </a:lnTo>
                <a:lnTo>
                  <a:pt x="2669309" y="5538800"/>
                </a:lnTo>
                <a:lnTo>
                  <a:pt x="0" y="0"/>
                </a:lnTo>
                <a:close/>
              </a:path>
            </a:pathLst>
          </a:custGeom>
          <a:solidFill>
            <a:srgbClr val="002577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7200" dirty="0"/>
              <a:t>Crash Trends</a:t>
            </a:r>
          </a:p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A6AC8-7FF6-D189-A097-7C18FF65CE4E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36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80A1-EDF2-4A30-BFF5-54EB09306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5532"/>
            <a:ext cx="10515600" cy="82622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Crash Data in Law Enforcement</a:t>
            </a:r>
            <a:endParaRPr lang="en-US" b="1">
              <a:solidFill>
                <a:schemeClr val="accent1">
                  <a:lumMod val="50000"/>
                </a:schemeClr>
              </a:solidFill>
              <a:latin typeface="Verdana Pro"/>
              <a:cs typeface="Calibri Light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4AE1DE8-81BB-4AE4-B106-5D68AEA04B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558319"/>
              </p:ext>
            </p:extLst>
          </p:nvPr>
        </p:nvGraphicFramePr>
        <p:xfrm>
          <a:off x="341152" y="1258349"/>
          <a:ext cx="11509696" cy="473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02B391B8-7F50-C150-368E-C47A1129387A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4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86B7-9329-3194-40A3-AE233516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Crash Numbers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0811-3FA9-4797-9673-27DFEB955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91" y="1709388"/>
            <a:ext cx="1136800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Total Number of Crashes-1,002</a:t>
            </a:r>
            <a:endParaRPr lang="en-US" sz="36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Total Number of Fatal Crashes-13</a:t>
            </a:r>
          </a:p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14 total Fatalities </a:t>
            </a:r>
          </a:p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Verdana Pro"/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  <a:latin typeface="Verdana Pro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*Crash Data from July 1st 2023 to December 31st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B175D-D05C-CE1E-4329-B47AFDA6D371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32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0D458-34EC-A3F9-091F-2F3FDFFEFA07}"/>
              </a:ext>
            </a:extLst>
          </p:cNvPr>
          <p:cNvSpPr txBox="1"/>
          <p:nvPr/>
        </p:nvSpPr>
        <p:spPr>
          <a:xfrm>
            <a:off x="0" y="6457950"/>
            <a:ext cx="12192000" cy="461665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G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eorgia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epartment of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P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ublic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afety</a:t>
            </a:r>
            <a:r>
              <a:rPr lang="en-US"/>
              <a:t>						      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M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otor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arrier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ompliance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2210D8-6887-38BB-3A36-C376AD2A7EF7}"/>
              </a:ext>
            </a:extLst>
          </p:cNvPr>
          <p:cNvSpPr txBox="1"/>
          <p:nvPr/>
        </p:nvSpPr>
        <p:spPr>
          <a:xfrm>
            <a:off x="1109146" y="316718"/>
            <a:ext cx="997370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baseline="0" dirty="0">
                <a:solidFill>
                  <a:srgbClr val="203864"/>
                </a:solidFill>
                <a:latin typeface="Verdana Pro"/>
              </a:rPr>
              <a:t>High Crash Corridors</a:t>
            </a:r>
            <a:endParaRPr lang="en-US" sz="6000" b="1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1B8AD-825D-78A7-6F5C-2BAAEB4C3573}"/>
              </a:ext>
            </a:extLst>
          </p:cNvPr>
          <p:cNvSpPr txBox="1"/>
          <p:nvPr/>
        </p:nvSpPr>
        <p:spPr>
          <a:xfrm>
            <a:off x="3255133" y="1453667"/>
            <a:ext cx="56803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CMV Crashes By County</a:t>
            </a:r>
            <a:endParaRPr lang="en-US" sz="4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419F4-F6BA-1983-BA5F-AC4D88A52D17}"/>
              </a:ext>
            </a:extLst>
          </p:cNvPr>
          <p:cNvSpPr txBox="1"/>
          <p:nvPr/>
        </p:nvSpPr>
        <p:spPr>
          <a:xfrm>
            <a:off x="2735411" y="2281016"/>
            <a:ext cx="6356065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Bartow – 275</a:t>
            </a:r>
          </a:p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Whitfield – 132</a:t>
            </a:r>
          </a:p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Cherokee – 117</a:t>
            </a:r>
          </a:p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Gordon – 99 </a:t>
            </a:r>
          </a:p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cs typeface="Calibri"/>
              </a:rPr>
              <a:t>Catoosa - 85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45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D36D-DF2A-122E-5939-1FE6ECBA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89"/>
            <a:ext cx="10515600" cy="944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High Crash Corridors</a:t>
            </a:r>
          </a:p>
        </p:txBody>
      </p:sp>
      <p:pic>
        <p:nvPicPr>
          <p:cNvPr id="5" name="Content Placeholder 4" descr="A map with blue circles&#10;&#10;Description automatically generated">
            <a:extLst>
              <a:ext uri="{FF2B5EF4-FFF2-40B4-BE49-F238E27FC236}">
                <a16:creationId xmlns:a16="http://schemas.microsoft.com/office/drawing/2014/main" id="{3229AA7C-586E-7EC0-D945-24C689B72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136" y="1015290"/>
            <a:ext cx="3890987" cy="4783745"/>
          </a:xfrm>
        </p:spPr>
      </p:pic>
      <p:pic>
        <p:nvPicPr>
          <p:cNvPr id="7" name="Picture 6" descr="A map of a river&#10;&#10;Description automatically generated">
            <a:extLst>
              <a:ext uri="{FF2B5EF4-FFF2-40B4-BE49-F238E27FC236}">
                <a16:creationId xmlns:a16="http://schemas.microsoft.com/office/drawing/2014/main" id="{ECB7EBB3-486B-16D7-49E9-954670A0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84" y="1012418"/>
            <a:ext cx="4169587" cy="47646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27FEAF-224D-B5F4-20F7-9AD6B8998397}"/>
              </a:ext>
            </a:extLst>
          </p:cNvPr>
          <p:cNvSpPr txBox="1"/>
          <p:nvPr/>
        </p:nvSpPr>
        <p:spPr>
          <a:xfrm>
            <a:off x="1019915" y="5885212"/>
            <a:ext cx="361805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Region A Crash Hot Spots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DE9DD7-3A25-20F1-1818-88BFC374EF82}"/>
              </a:ext>
            </a:extLst>
          </p:cNvPr>
          <p:cNvSpPr txBox="1"/>
          <p:nvPr/>
        </p:nvSpPr>
        <p:spPr>
          <a:xfrm>
            <a:off x="7269080" y="5889915"/>
            <a:ext cx="428964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Region A Fatal Crash Locations </a:t>
            </a:r>
            <a:endParaRPr lang="en-US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F4510B-DE14-4069-F2A4-7FCB754A97A1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58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7B8D-03D8-CF88-1CAF-807BCB72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76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Top Crash Causation Factors </a:t>
            </a:r>
          </a:p>
        </p:txBody>
      </p:sp>
      <p:pic>
        <p:nvPicPr>
          <p:cNvPr id="5" name="Content Placeholder 4" descr="A graph with text and numbers&#10;&#10;Description automatically generated">
            <a:extLst>
              <a:ext uri="{FF2B5EF4-FFF2-40B4-BE49-F238E27FC236}">
                <a16:creationId xmlns:a16="http://schemas.microsoft.com/office/drawing/2014/main" id="{C02961FB-1C67-3727-EF67-5DDA597A1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149" y="1450429"/>
            <a:ext cx="5067229" cy="4203538"/>
          </a:xfrm>
        </p:spPr>
      </p:pic>
      <p:pic>
        <p:nvPicPr>
          <p:cNvPr id="7" name="Picture 6" descr="A graph with text and numbers&#10;&#10;Description automatically generated">
            <a:extLst>
              <a:ext uri="{FF2B5EF4-FFF2-40B4-BE49-F238E27FC236}">
                <a16:creationId xmlns:a16="http://schemas.microsoft.com/office/drawing/2014/main" id="{77925ECE-E4D3-D15F-D676-7434699C8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2" y="1447627"/>
            <a:ext cx="5158612" cy="4213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3773AB-5770-F999-AFBF-3F8144445B6E}"/>
              </a:ext>
            </a:extLst>
          </p:cNvPr>
          <p:cNvSpPr txBox="1"/>
          <p:nvPr/>
        </p:nvSpPr>
        <p:spPr>
          <a:xfrm>
            <a:off x="467970" y="5703277"/>
            <a:ext cx="46277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CMV Crash Causation Factors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33082-B327-8A38-A326-3F08D5609B82}"/>
              </a:ext>
            </a:extLst>
          </p:cNvPr>
          <p:cNvSpPr txBox="1"/>
          <p:nvPr/>
        </p:nvSpPr>
        <p:spPr>
          <a:xfrm>
            <a:off x="6674443" y="5746168"/>
            <a:ext cx="417539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Fatal Crash Causation Factors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Elephant"/>
              </a:rPr>
              <a:t> </a:t>
            </a:r>
            <a:endParaRPr lang="en-US">
              <a:solidFill>
                <a:schemeClr val="accent1">
                  <a:lumMod val="50000"/>
                </a:schemeClr>
              </a:solidFill>
              <a:latin typeface="Elephant" panose="020209040905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35AB14-EB17-59D8-34D7-FE2A25B48F6F}"/>
              </a:ext>
            </a:extLst>
          </p:cNvPr>
          <p:cNvSpPr txBox="1"/>
          <p:nvPr/>
        </p:nvSpPr>
        <p:spPr>
          <a:xfrm>
            <a:off x="121226" y="6396180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4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AF306-4CD1-019F-0F40-DDB4F1EB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65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Crash Frequency </a:t>
            </a:r>
            <a:endParaRPr lang="en-US" sz="4800" b="1">
              <a:solidFill>
                <a:schemeClr val="accent1">
                  <a:lumMod val="50000"/>
                </a:schemeClr>
              </a:solidFill>
              <a:latin typeface="Elephant" panose="02020904090505020303" pitchFamily="18" charset="0"/>
            </a:endParaRPr>
          </a:p>
        </p:txBody>
      </p:sp>
      <p:pic>
        <p:nvPicPr>
          <p:cNvPr id="7" name="Picture 6" descr="A graph with numbers and text&#10;&#10;Description automatically generated">
            <a:extLst>
              <a:ext uri="{FF2B5EF4-FFF2-40B4-BE49-F238E27FC236}">
                <a16:creationId xmlns:a16="http://schemas.microsoft.com/office/drawing/2014/main" id="{575A7235-77CF-29B5-FB1E-3F9F2C009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9" y="1407762"/>
            <a:ext cx="4437135" cy="3605830"/>
          </a:xfrm>
          <a:prstGeom prst="rect">
            <a:avLst/>
          </a:prstGeom>
        </p:spPr>
      </p:pic>
      <p:pic>
        <p:nvPicPr>
          <p:cNvPr id="13" name="Picture 1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4F7FB559-3764-6668-8C47-6D068EC8C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17" y="1412125"/>
            <a:ext cx="7586351" cy="44829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38F281-54EF-016E-9E16-3CA477DA8BCB}"/>
              </a:ext>
            </a:extLst>
          </p:cNvPr>
          <p:cNvSpPr txBox="1"/>
          <p:nvPr/>
        </p:nvSpPr>
        <p:spPr>
          <a:xfrm>
            <a:off x="373369" y="5275267"/>
            <a:ext cx="460374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Verdana Pro"/>
                <a:cs typeface="Times New Roman"/>
              </a:rPr>
              <a:t>CMV</a:t>
            </a:r>
            <a:endParaRPr lang="en-US" sz="280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Verdana Pro"/>
                <a:cs typeface="Times New Roman"/>
              </a:rPr>
              <a:t>Crash Frequency</a:t>
            </a:r>
            <a:endParaRPr lang="en-US" sz="280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D373B-BAEF-F83D-4A89-B9DE4CEFE6E0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73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9E93-F612-7D36-8127-72B918FC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47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Fatal Crash Frequency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A graph with numbers and text&#10;&#10;Description automatically generated">
            <a:extLst>
              <a:ext uri="{FF2B5EF4-FFF2-40B4-BE49-F238E27FC236}">
                <a16:creationId xmlns:a16="http://schemas.microsoft.com/office/drawing/2014/main" id="{D35F32FA-F5B1-1FB6-776E-3A9A4277B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8" y="1553332"/>
            <a:ext cx="4921768" cy="3992960"/>
          </a:xfrm>
        </p:spPr>
      </p:pic>
      <p:pic>
        <p:nvPicPr>
          <p:cNvPr id="9" name="Picture 8" descr="A graph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99D97795-8DE4-3F14-4C6C-19E17959E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330" y="1540174"/>
            <a:ext cx="7082680" cy="4624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BB1DD9-7469-8280-2C7F-85516E09CAB3}"/>
              </a:ext>
            </a:extLst>
          </p:cNvPr>
          <p:cNvSpPr txBox="1"/>
          <p:nvPr/>
        </p:nvSpPr>
        <p:spPr>
          <a:xfrm>
            <a:off x="571370" y="5551588"/>
            <a:ext cx="388082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CMV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Elephant" panose="02020904090505020303" pitchFamily="18" charset="0"/>
            </a:endParaRPr>
          </a:p>
          <a:p>
            <a:pPr algn="ctr"/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Fatal Crash Frequency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 </a:t>
            </a:r>
            <a:endParaRPr lang="en-US" b="1">
              <a:solidFill>
                <a:schemeClr val="accent1">
                  <a:lumMod val="50000"/>
                </a:schemeClr>
              </a:solidFill>
              <a:latin typeface="Elephant" panose="020209040905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34C44-1600-618F-5F04-57AE5B20A9D7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1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0D458-34EC-A3F9-091F-2F3FDFFEFA07}"/>
              </a:ext>
            </a:extLst>
          </p:cNvPr>
          <p:cNvSpPr txBox="1"/>
          <p:nvPr/>
        </p:nvSpPr>
        <p:spPr>
          <a:xfrm>
            <a:off x="0" y="6457950"/>
            <a:ext cx="12192000" cy="461665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G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eorgia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epartment of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P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ublic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afety</a:t>
            </a:r>
            <a:r>
              <a:rPr lang="en-US"/>
              <a:t>						      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M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otor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arrier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ompliance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365AB-4562-0F7D-9083-6BDC07345800}"/>
              </a:ext>
            </a:extLst>
          </p:cNvPr>
          <p:cNvSpPr txBox="1"/>
          <p:nvPr/>
        </p:nvSpPr>
        <p:spPr>
          <a:xfrm>
            <a:off x="406830" y="348711"/>
            <a:ext cx="1148811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3600" b="1" baseline="0">
                <a:solidFill>
                  <a:schemeClr val="accent1">
                    <a:lumMod val="50000"/>
                  </a:schemeClr>
                </a:solidFill>
                <a:latin typeface="Verdana Pro"/>
                <a:ea typeface="Segoe UI"/>
                <a:cs typeface="Segoe UI"/>
              </a:rPr>
              <a:t>Region A CMV Involved Fatalities</a:t>
            </a:r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Verdana Pro"/>
                <a:ea typeface="Segoe UI"/>
                <a:cs typeface="Segoe UI"/>
              </a:rPr>
              <a:t>​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algn="ctr"/>
            <a:r>
              <a:rPr lang="en-US" sz="2400" b="1" baseline="0">
                <a:solidFill>
                  <a:schemeClr val="accent1">
                    <a:lumMod val="50000"/>
                  </a:schemeClr>
                </a:solidFill>
                <a:latin typeface="Verdana Pro"/>
                <a:ea typeface="Segoe UI"/>
                <a:cs typeface="Segoe UI"/>
              </a:rPr>
              <a:t>July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Verdana Pro"/>
                <a:ea typeface="Segoe UI"/>
                <a:cs typeface="Segoe UI"/>
              </a:rPr>
              <a:t>1st</a:t>
            </a:r>
            <a:r>
              <a:rPr lang="en-US" sz="2400" b="1" baseline="0">
                <a:solidFill>
                  <a:schemeClr val="accent1">
                    <a:lumMod val="50000"/>
                  </a:schemeClr>
                </a:solidFill>
                <a:latin typeface="Verdana Pro"/>
                <a:ea typeface="Segoe UI"/>
                <a:cs typeface="Segoe UI"/>
              </a:rPr>
              <a:t> 2023 to December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Verdana Pro"/>
                <a:ea typeface="Segoe UI"/>
                <a:cs typeface="Segoe UI"/>
              </a:rPr>
              <a:t>31st</a:t>
            </a:r>
            <a:r>
              <a:rPr lang="en-US" sz="2400" b="1" baseline="0">
                <a:solidFill>
                  <a:schemeClr val="accent1">
                    <a:lumMod val="50000"/>
                  </a:schemeClr>
                </a:solidFill>
                <a:latin typeface="Verdana Pro"/>
                <a:ea typeface="Segoe UI"/>
                <a:cs typeface="Segoe UI"/>
              </a:rPr>
              <a:t> 2023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Verdana Pro"/>
              <a:cs typeface="Calibri" panose="020F050202020403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00AE5-B75F-DB28-6B7B-08EBFB791D88}"/>
              </a:ext>
            </a:extLst>
          </p:cNvPr>
          <p:cNvSpPr txBox="1"/>
          <p:nvPr/>
        </p:nvSpPr>
        <p:spPr>
          <a:xfrm>
            <a:off x="400372" y="1801677"/>
            <a:ext cx="11397712" cy="43242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rtl="0">
              <a:buFont typeface="Arial,Sans-Serif"/>
              <a:buChar char="•"/>
            </a:pPr>
            <a:r>
              <a:rPr lang="en-US" sz="2500" baseline="0">
                <a:latin typeface="Calibri"/>
                <a:ea typeface="Arial"/>
                <a:cs typeface="Arial"/>
              </a:rPr>
              <a:t>14 Fatalities</a:t>
            </a:r>
            <a:r>
              <a:rPr lang="en-US" sz="250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  <a:endParaRPr lang="en-US" sz="2500">
              <a:cs typeface="Calibri" panose="020F0502020204030204"/>
            </a:endParaRPr>
          </a:p>
          <a:p>
            <a:pPr marL="285750" lvl="0" indent="-285750" rtl="0">
              <a:buFont typeface="Arial,Sans-Serif"/>
              <a:buChar char="•"/>
            </a:pPr>
            <a:r>
              <a:rPr lang="en-US" sz="2500" baseline="0">
                <a:latin typeface="Calibri"/>
                <a:ea typeface="Arial"/>
                <a:cs typeface="Arial"/>
              </a:rPr>
              <a:t>13 Fatal Crashes</a:t>
            </a:r>
            <a:r>
              <a:rPr lang="en-US" sz="250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2500" baseline="0">
                <a:latin typeface="Calibri"/>
                <a:ea typeface="Arial"/>
                <a:cs typeface="Arial"/>
              </a:rPr>
              <a:t>CMV involved At-Fault – 6</a:t>
            </a:r>
            <a:r>
              <a:rPr lang="en-US" sz="250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742950" lvl="1" indent="-285750" rtl="0">
              <a:buFont typeface="Courier New,monospace"/>
              <a:buChar char="o"/>
            </a:pPr>
            <a:r>
              <a:rPr lang="en-US" sz="2500" baseline="0">
                <a:latin typeface="Calibri"/>
                <a:ea typeface="Arial"/>
                <a:cs typeface="Arial"/>
              </a:rPr>
              <a:t>Following Too Close </a:t>
            </a:r>
            <a:r>
              <a:rPr lang="en-US" sz="250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742950" lvl="1" indent="-285750" rtl="0">
              <a:buFont typeface="Courier New,monospace"/>
              <a:buChar char="o"/>
            </a:pPr>
            <a:r>
              <a:rPr lang="en-US" sz="2500" baseline="0">
                <a:latin typeface="Calibri"/>
                <a:ea typeface="Arial"/>
                <a:cs typeface="Arial"/>
              </a:rPr>
              <a:t>Following Too Close and Distracted</a:t>
            </a:r>
            <a:r>
              <a:rPr lang="en-US" sz="250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742950" lvl="1" indent="-285750" rtl="0">
              <a:buFont typeface="Courier New,monospace"/>
              <a:buChar char="o"/>
            </a:pPr>
            <a:r>
              <a:rPr lang="en-US" sz="2500" baseline="0">
                <a:latin typeface="Calibri"/>
                <a:ea typeface="Arial"/>
                <a:cs typeface="Arial"/>
              </a:rPr>
              <a:t>Failed to Yield</a:t>
            </a:r>
            <a:r>
              <a:rPr lang="en-US" sz="250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742950" lvl="1" indent="-285750" rtl="0">
              <a:buFont typeface="Courier New,monospace"/>
              <a:buChar char="o"/>
            </a:pPr>
            <a:r>
              <a:rPr lang="en-US" sz="2500" baseline="0">
                <a:latin typeface="Calibri"/>
                <a:ea typeface="Arial"/>
                <a:cs typeface="Arial"/>
              </a:rPr>
              <a:t>Lost Control</a:t>
            </a:r>
            <a:r>
              <a:rPr lang="en-US" sz="250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742950" lvl="1" indent="-285750" rtl="0">
              <a:buFont typeface="Courier New,monospace"/>
              <a:buChar char="o"/>
            </a:pPr>
            <a:r>
              <a:rPr lang="en-US" sz="2500" baseline="0">
                <a:latin typeface="Calibri"/>
                <a:ea typeface="Arial"/>
                <a:cs typeface="Arial"/>
              </a:rPr>
              <a:t>Medical Event</a:t>
            </a:r>
            <a:r>
              <a:rPr lang="en-US" sz="250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742950" lvl="1" indent="-285750" rtl="0">
              <a:buFont typeface="Courier New,monospace"/>
              <a:buChar char="o"/>
            </a:pPr>
            <a:r>
              <a:rPr lang="en-US" sz="2500" baseline="0">
                <a:latin typeface="Calibri"/>
                <a:ea typeface="Arial"/>
                <a:cs typeface="Arial"/>
              </a:rPr>
              <a:t>Hit and Run</a:t>
            </a:r>
            <a:r>
              <a:rPr lang="en-US" sz="250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2500" baseline="0">
                <a:latin typeface="Calibri"/>
                <a:ea typeface="Arial"/>
                <a:cs typeface="Arial"/>
              </a:rPr>
              <a:t>POV involved At-Fault - 6</a:t>
            </a:r>
            <a:r>
              <a:rPr lang="en-US" sz="250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2500" baseline="0">
                <a:latin typeface="Calibri"/>
                <a:ea typeface="Arial"/>
                <a:cs typeface="Arial"/>
              </a:rPr>
              <a:t>Both Parties At-Fault – 1</a:t>
            </a:r>
            <a:endParaRPr lang="en-US" sz="25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457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0D458-34EC-A3F9-091F-2F3FDFFEFA07}"/>
              </a:ext>
            </a:extLst>
          </p:cNvPr>
          <p:cNvSpPr txBox="1"/>
          <p:nvPr/>
        </p:nvSpPr>
        <p:spPr>
          <a:xfrm>
            <a:off x="0" y="6457950"/>
            <a:ext cx="12192000" cy="461665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G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eorgia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epartment of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P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ublic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afety</a:t>
            </a:r>
            <a:r>
              <a:rPr lang="en-US"/>
              <a:t>						      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M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otor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arrier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ompliance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ivision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978384-1291-378D-8C1A-CB2D26514E73}"/>
              </a:ext>
            </a:extLst>
          </p:cNvPr>
          <p:cNvSpPr txBox="1"/>
          <p:nvPr/>
        </p:nvSpPr>
        <p:spPr>
          <a:xfrm>
            <a:off x="737539" y="4036604"/>
            <a:ext cx="10702636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rtl="0"/>
            <a:r>
              <a:rPr lang="en-US" sz="4400" b="1" baseline="0">
                <a:solidFill>
                  <a:srgbClr val="000086"/>
                </a:solidFill>
                <a:latin typeface="Book Antiqua"/>
                <a:ea typeface="Segoe UI"/>
                <a:cs typeface="Segoe UI"/>
              </a:rPr>
              <a:t>Captain Dawn Arrowood</a:t>
            </a:r>
            <a:r>
              <a:rPr lang="en-US" sz="4400" b="1">
                <a:latin typeface="Book Antiqua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sz="2400" baseline="0">
                <a:solidFill>
                  <a:srgbClr val="000086"/>
                </a:solidFill>
                <a:latin typeface="Book Antiqua"/>
                <a:ea typeface="Segoe UI"/>
                <a:cs typeface="Segoe UI"/>
              </a:rPr>
              <a:t>Region A Commander </a:t>
            </a:r>
            <a:r>
              <a:rPr lang="en-US" sz="2400">
                <a:latin typeface="Book Antiqua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sz="2400" baseline="0">
                <a:solidFill>
                  <a:srgbClr val="000086"/>
                </a:solidFill>
                <a:latin typeface="Book Antiqua"/>
                <a:ea typeface="Segoe UI"/>
                <a:cs typeface="Segoe UI"/>
              </a:rPr>
              <a:t>Georgia Department of Public Safety</a:t>
            </a:r>
            <a:r>
              <a:rPr lang="en-US" sz="2400">
                <a:latin typeface="Book Antiqua"/>
                <a:ea typeface="Segoe UI"/>
                <a:cs typeface="Segoe UI"/>
              </a:rPr>
              <a:t>​</a:t>
            </a:r>
          </a:p>
          <a:p>
            <a:pPr algn="ctr" rtl="0"/>
            <a:r>
              <a:rPr lang="en-US" sz="2400" baseline="0">
                <a:solidFill>
                  <a:srgbClr val="000086"/>
                </a:solidFill>
                <a:latin typeface="Book Antiqua"/>
                <a:ea typeface="Segoe UI"/>
                <a:cs typeface="Segoe UI"/>
              </a:rPr>
              <a:t>Motor Carrier Compliance Division</a:t>
            </a:r>
            <a:endParaRPr lang="en-US" sz="2400">
              <a:cs typeface="Calibri" panose="020F0502020204030204"/>
            </a:endParaRPr>
          </a:p>
        </p:txBody>
      </p:sp>
      <p:pic>
        <p:nvPicPr>
          <p:cNvPr id="9" name="Picture 3" descr="C:\Users\jjones\AppData\Local\Microsoft\Windows\Temporary Internet Files\Content.Outlook\7Z7ZU14S\MCCD Silver Badge (2).png">
            <a:extLst>
              <a:ext uri="{FF2B5EF4-FFF2-40B4-BE49-F238E27FC236}">
                <a16:creationId xmlns:a16="http://schemas.microsoft.com/office/drawing/2014/main" id="{6D6BED49-4EFD-F672-09B4-D4AC6F4F3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1" y="84903"/>
            <a:ext cx="2716077" cy="3640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F5BCD8-1C5B-469E-19F4-478ED7375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967" y="553436"/>
            <a:ext cx="2328068" cy="232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F033D4-2A96-8CF3-07B6-E59397DE6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82" y="90238"/>
            <a:ext cx="3497257" cy="394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91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0D458-34EC-A3F9-091F-2F3FDFFEFA07}"/>
              </a:ext>
            </a:extLst>
          </p:cNvPr>
          <p:cNvSpPr txBox="1"/>
          <p:nvPr/>
        </p:nvSpPr>
        <p:spPr>
          <a:xfrm>
            <a:off x="0" y="6457950"/>
            <a:ext cx="12192000" cy="461665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G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eorgia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epartment of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P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ublic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afety</a:t>
            </a:r>
            <a:r>
              <a:rPr lang="en-US"/>
              <a:t>						      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M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otor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arrier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ompliance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50438-5D36-55C0-3D0F-A892D5C627C3}"/>
              </a:ext>
            </a:extLst>
          </p:cNvPr>
          <p:cNvSpPr txBox="1"/>
          <p:nvPr/>
        </p:nvSpPr>
        <p:spPr>
          <a:xfrm>
            <a:off x="135610" y="251847"/>
            <a:ext cx="1191432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baseline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Region A Counties </a:t>
            </a:r>
            <a:r>
              <a:rPr lang="en-US" sz="4000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with</a:t>
            </a:r>
            <a:r>
              <a:rPr lang="en-US" sz="4000" b="1" baseline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 Fatalities</a:t>
            </a:r>
            <a:r>
              <a:rPr lang="en-US" sz="4000" baseline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​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29095-7011-16A1-DD05-91947E088D6F}"/>
              </a:ext>
            </a:extLst>
          </p:cNvPr>
          <p:cNvSpPr txBox="1"/>
          <p:nvPr/>
        </p:nvSpPr>
        <p:spPr>
          <a:xfrm>
            <a:off x="464949" y="1323813"/>
            <a:ext cx="4397644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rtl="0">
              <a:buFont typeface="Arial,Sans-Serif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Bartow – 3 Fatalities</a:t>
            </a:r>
            <a:r>
              <a:rPr lang="en-US" sz="3200" baseline="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  <a:r>
              <a:rPr lang="en-US" sz="3200"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Chattooga – 1 Fatality</a:t>
            </a:r>
            <a:r>
              <a:rPr lang="en-US" sz="3200" baseline="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  <a:r>
              <a:rPr lang="en-US" sz="3200"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Cherokee – 2 Fatalities</a:t>
            </a:r>
            <a:r>
              <a:rPr lang="en-US" sz="3200" baseline="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  <a:r>
              <a:rPr lang="en-US" sz="3200"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Floyd – 2 Fatalities</a:t>
            </a:r>
            <a:r>
              <a:rPr lang="en-US" sz="3200" baseline="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  <a:r>
              <a:rPr lang="en-US" sz="3200"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Gordan – 2 Crashes (3 Fatalities)</a:t>
            </a:r>
            <a:r>
              <a:rPr lang="en-US" sz="3200" baseline="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  <a:r>
              <a:rPr lang="en-US" sz="3200"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Pickens – 1 Fatality</a:t>
            </a:r>
            <a:r>
              <a:rPr lang="en-US" sz="3200" baseline="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  <a:r>
              <a:rPr lang="en-US" sz="3200"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Walker – 1 Fatality</a:t>
            </a:r>
            <a:r>
              <a:rPr lang="en-US" sz="3200" baseline="0">
                <a:solidFill>
                  <a:srgbClr val="808080"/>
                </a:solidFill>
                <a:latin typeface="Calibri"/>
                <a:ea typeface="Arial"/>
                <a:cs typeface="Arial"/>
              </a:rPr>
              <a:t>​</a:t>
            </a:r>
            <a:r>
              <a:rPr lang="en-US" sz="3200">
                <a:latin typeface="Calibri"/>
                <a:ea typeface="Arial"/>
                <a:cs typeface="Arial"/>
              </a:rPr>
              <a:t>​</a:t>
            </a:r>
          </a:p>
          <a:p>
            <a:pPr marL="285750" lvl="0" indent="-285750" rtl="0">
              <a:buFont typeface="Arial,Sans-Serif"/>
              <a:buChar char="•"/>
            </a:pPr>
            <a:r>
              <a:rPr lang="en-US" sz="3200" baseline="0">
                <a:latin typeface="Calibri"/>
                <a:ea typeface="Arial"/>
                <a:cs typeface="Arial"/>
              </a:rPr>
              <a:t>Whitfield - 1 Fatality</a:t>
            </a:r>
            <a:endParaRPr lang="en-US" sz="32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CB1349-AEEC-7055-5860-AA073BD5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05" y="1166248"/>
            <a:ext cx="6433733" cy="48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42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0D458-34EC-A3F9-091F-2F3FDFFEFA07}"/>
              </a:ext>
            </a:extLst>
          </p:cNvPr>
          <p:cNvSpPr txBox="1"/>
          <p:nvPr/>
        </p:nvSpPr>
        <p:spPr>
          <a:xfrm>
            <a:off x="0" y="6457950"/>
            <a:ext cx="12192000" cy="461665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G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eorgia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epartment of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P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ublic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afety</a:t>
            </a:r>
            <a:r>
              <a:rPr lang="en-US"/>
              <a:t>						      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M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otor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arrier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ompliance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34D27-0984-2115-A943-34A01D15DDE0}"/>
              </a:ext>
            </a:extLst>
          </p:cNvPr>
          <p:cNvSpPr txBox="1"/>
          <p:nvPr/>
        </p:nvSpPr>
        <p:spPr>
          <a:xfrm>
            <a:off x="109779" y="755542"/>
            <a:ext cx="11882033" cy="56169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Verdana Pro"/>
              </a:rPr>
              <a:t>3,839 Inspections Completed </a:t>
            </a:r>
            <a:endParaRPr lang="en-US" sz="2500" b="1">
              <a:solidFill>
                <a:srgbClr val="C00000"/>
              </a:solidFill>
              <a:latin typeface="Verdana Pro"/>
              <a:cs typeface="Calibri"/>
            </a:endParaRPr>
          </a:p>
          <a:p>
            <a:r>
              <a:rPr lang="en-US" sz="2500" b="1" dirty="0">
                <a:solidFill>
                  <a:srgbClr val="C00000"/>
                </a:solidFill>
                <a:latin typeface="Verdana Pro"/>
              </a:rPr>
              <a:t>6,393 Violations Noted </a:t>
            </a:r>
            <a:endParaRPr lang="en-US" sz="2500" b="1" dirty="0">
              <a:solidFill>
                <a:srgbClr val="C00000"/>
              </a:solidFill>
              <a:latin typeface="Verdana Pro"/>
              <a:cs typeface="Calibri"/>
            </a:endParaRPr>
          </a:p>
          <a:p>
            <a:endParaRPr lang="en-US" sz="2500" b="1" dirty="0">
              <a:solidFill>
                <a:srgbClr val="C00000"/>
              </a:solidFill>
              <a:latin typeface="Verdana Pro"/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Top Violations during that time period:</a:t>
            </a:r>
            <a:endParaRPr lang="en-US" sz="2400" b="1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Overweight/Excessive Weight Violations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Record of Duty Status Violations: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395.3A2-PROP 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No RODS: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395.8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Not Marked with DOT Number or Company Name: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390.21TB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No Annual Inspection: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 396.17C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Speeding: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 392.2-SLLS3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Glazing Permits: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 393.60D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No Medical Certificate or Card: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 391.41a1-NPH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Operating without a CDL: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 383.23A2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Lane Restrictions: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 392.2LV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marL="342900" indent="-342900">
              <a:buFont typeface="Wingdings"/>
              <a:buChar char="§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No Tag: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 40-2-8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8CB901-03AF-FCEB-BC0F-CE4DC3A78B2F}"/>
              </a:ext>
            </a:extLst>
          </p:cNvPr>
          <p:cNvSpPr txBox="1"/>
          <p:nvPr/>
        </p:nvSpPr>
        <p:spPr>
          <a:xfrm>
            <a:off x="942813" y="6457"/>
            <a:ext cx="103244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July 2023 – December 2023</a:t>
            </a:r>
          </a:p>
        </p:txBody>
      </p:sp>
    </p:spTree>
    <p:extLst>
      <p:ext uri="{BB962C8B-B14F-4D97-AF65-F5344CB8AC3E}">
        <p14:creationId xmlns:p14="http://schemas.microsoft.com/office/powerpoint/2010/main" val="334286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26AFE1-C357-4A44-83E3-3F9A1F1A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8" y="489601"/>
            <a:ext cx="2466292" cy="96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01B1B8-AD04-447D-9B12-C0A4F3A8F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823" y="489601"/>
            <a:ext cx="4662320" cy="84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F6A6A6-AC2E-494E-BDFA-0663F05B4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2" y="4308502"/>
            <a:ext cx="3381847" cy="176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1D8E0A-5404-4D90-9519-DEFEA9C7B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67" y="1770406"/>
            <a:ext cx="2705478" cy="102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00F0A0-8012-4BF4-B775-AF4044AB1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35" y="2128473"/>
            <a:ext cx="281940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3C4EAC-3D0B-40BC-9A99-944094006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747" y="4308502"/>
            <a:ext cx="190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86AFEF-8938-4334-8BCC-1B0EE81E8E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592" y="3711811"/>
            <a:ext cx="2039823" cy="2402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D51B84-DDE4-F21C-3434-64F4156D54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7024" y="2990789"/>
            <a:ext cx="3057952" cy="876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DE015E-61F1-C5FE-B5DC-23E9AEB75C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1903" y="1105122"/>
            <a:ext cx="1095528" cy="100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6F5A52-4EFB-A78E-1738-9B9F860959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2823" y="2049305"/>
            <a:ext cx="1578003" cy="47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F5E014-05DE-A3B2-1CA6-300832FC48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39" y="3509744"/>
            <a:ext cx="2558085" cy="28858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019A87-E2CF-FD12-828F-03DE3EA46ED3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B0CD76-4655-4F78-948A-6FA7ECA0CE1C}"/>
              </a:ext>
            </a:extLst>
          </p:cNvPr>
          <p:cNvSpPr/>
          <p:nvPr/>
        </p:nvSpPr>
        <p:spPr>
          <a:xfrm>
            <a:off x="3246539" y="-1"/>
            <a:ext cx="8945461" cy="648469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B910-6CA2-4E90-B89A-F591BB285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188" y="785749"/>
            <a:ext cx="6660612" cy="49302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>
                <a:solidFill>
                  <a:srgbClr val="002060"/>
                </a:solidFill>
              </a:rPr>
              <a:t>    </a:t>
            </a:r>
            <a:r>
              <a:rPr lang="en-US" sz="4000" b="1">
                <a:solidFill>
                  <a:srgbClr val="002060"/>
                </a:solidFill>
              </a:rPr>
              <a:t>Captain Dawn Arrowood </a:t>
            </a:r>
          </a:p>
          <a:p>
            <a:pPr marL="0" indent="0" algn="ctr">
              <a:buNone/>
            </a:pPr>
            <a:r>
              <a:rPr lang="en-US" b="1">
                <a:solidFill>
                  <a:srgbClr val="002060"/>
                </a:solidFill>
              </a:rPr>
              <a:t>Region A Commander</a:t>
            </a:r>
            <a:endParaRPr lang="en-US" b="1">
              <a:solidFill>
                <a:srgbClr val="002060"/>
              </a:solidFill>
              <a:cs typeface="Calibri"/>
            </a:endParaRPr>
          </a:p>
          <a:p>
            <a:pPr marL="457200" lvl="1" indent="0" algn="ctr">
              <a:buNone/>
            </a:pPr>
            <a:r>
              <a:rPr lang="en-US" sz="2800">
                <a:solidFill>
                  <a:srgbClr val="002060"/>
                </a:solidFill>
              </a:rPr>
              <a:t>404-304-4161</a:t>
            </a:r>
            <a:endParaRPr lang="en-US" sz="2800">
              <a:solidFill>
                <a:srgbClr val="002060"/>
              </a:solidFill>
              <a:cs typeface="Calibri"/>
            </a:endParaRPr>
          </a:p>
          <a:p>
            <a:pPr marL="457200" lvl="1" indent="0" algn="ctr">
              <a:buNone/>
            </a:pPr>
            <a:r>
              <a:rPr lang="en-US" sz="2800">
                <a:solidFill>
                  <a:srgbClr val="002060"/>
                </a:solidFill>
              </a:rPr>
              <a:t>darrowood@gsp.net</a:t>
            </a:r>
            <a:endParaRPr lang="en-US" sz="2800">
              <a:solidFill>
                <a:srgbClr val="002060"/>
              </a:solidFill>
              <a:cs typeface="Calibri"/>
            </a:endParaRPr>
          </a:p>
          <a:p>
            <a:pPr marL="0" indent="0" algn="ctr">
              <a:buNone/>
            </a:pPr>
            <a:r>
              <a:rPr lang="en-US" sz="3600" b="1">
                <a:solidFill>
                  <a:srgbClr val="002060"/>
                </a:solidFill>
              </a:rPr>
              <a:t>   </a:t>
            </a:r>
            <a:r>
              <a:rPr lang="en-US" sz="4000" b="1">
                <a:solidFill>
                  <a:srgbClr val="002060"/>
                </a:solidFill>
              </a:rPr>
              <a:t>Lt. Justin Conaway</a:t>
            </a:r>
          </a:p>
          <a:p>
            <a:pPr marL="457200" lvl="1" indent="0" algn="ctr">
              <a:buNone/>
            </a:pPr>
            <a:r>
              <a:rPr lang="en-US" sz="2800">
                <a:solidFill>
                  <a:srgbClr val="002060"/>
                </a:solidFill>
              </a:rPr>
              <a:t>	</a:t>
            </a:r>
            <a:r>
              <a:rPr lang="en-US" sz="2800" b="1">
                <a:solidFill>
                  <a:srgbClr val="002060"/>
                </a:solidFill>
              </a:rPr>
              <a:t>Region A Assistant Commander </a:t>
            </a:r>
            <a:endParaRPr lang="en-US" sz="2800" b="1">
              <a:solidFill>
                <a:srgbClr val="002060"/>
              </a:solidFill>
              <a:cs typeface="Calibri"/>
            </a:endParaRPr>
          </a:p>
          <a:p>
            <a:pPr marL="457200" lvl="1" indent="0" algn="ctr">
              <a:buNone/>
            </a:pPr>
            <a:r>
              <a:rPr lang="en-US" sz="2800">
                <a:solidFill>
                  <a:srgbClr val="002060"/>
                </a:solidFill>
              </a:rPr>
              <a:t>	404-273-7680	</a:t>
            </a:r>
            <a:endParaRPr lang="en-US" sz="2800">
              <a:solidFill>
                <a:srgbClr val="002060"/>
              </a:solidFill>
              <a:cs typeface="Calibri"/>
            </a:endParaRPr>
          </a:p>
          <a:p>
            <a:pPr marL="457200" lvl="1" indent="0" algn="ctr">
              <a:buNone/>
            </a:pPr>
            <a:r>
              <a:rPr lang="en-US" sz="2800">
                <a:solidFill>
                  <a:srgbClr val="002060"/>
                </a:solidFill>
              </a:rPr>
              <a:t>jconaway@gsp.net</a:t>
            </a:r>
            <a:endParaRPr lang="en-US" sz="280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8DBAD-2F21-4AC3-AB6D-FEA696868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0" y="1407543"/>
            <a:ext cx="3255507" cy="36736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FEB6A0-C9C8-47F8-B425-6740780186BF}"/>
              </a:ext>
            </a:extLst>
          </p:cNvPr>
          <p:cNvCxnSpPr/>
          <p:nvPr/>
        </p:nvCxnSpPr>
        <p:spPr>
          <a:xfrm>
            <a:off x="3238150" y="0"/>
            <a:ext cx="0" cy="6476301"/>
          </a:xfrm>
          <a:prstGeom prst="line">
            <a:avLst/>
          </a:prstGeom>
          <a:ln>
            <a:solidFill>
              <a:srgbClr val="002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67F084F-B68D-48BD-E4A2-9846D9C03158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8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0D458-34EC-A3F9-091F-2F3FDFFEFA07}"/>
              </a:ext>
            </a:extLst>
          </p:cNvPr>
          <p:cNvSpPr txBox="1"/>
          <p:nvPr/>
        </p:nvSpPr>
        <p:spPr>
          <a:xfrm>
            <a:off x="0" y="6457950"/>
            <a:ext cx="12192000" cy="461665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G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eorgia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epartment of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P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ublic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afety</a:t>
            </a:r>
            <a:r>
              <a:rPr lang="en-US"/>
              <a:t>						      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M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otor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arrier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ompliance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ivision</a:t>
            </a:r>
          </a:p>
        </p:txBody>
      </p:sp>
    </p:spTree>
    <p:extLst>
      <p:ext uri="{BB962C8B-B14F-4D97-AF65-F5344CB8AC3E}">
        <p14:creationId xmlns:p14="http://schemas.microsoft.com/office/powerpoint/2010/main" val="3792442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0D458-34EC-A3F9-091F-2F3FDFFEFA07}"/>
              </a:ext>
            </a:extLst>
          </p:cNvPr>
          <p:cNvSpPr txBox="1"/>
          <p:nvPr/>
        </p:nvSpPr>
        <p:spPr>
          <a:xfrm>
            <a:off x="0" y="6457950"/>
            <a:ext cx="12192000" cy="461665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G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eorgia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epartment of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P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ublic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afety</a:t>
            </a:r>
            <a:r>
              <a:rPr lang="en-US"/>
              <a:t>						      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M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otor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arrier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ompliance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ivision</a:t>
            </a:r>
          </a:p>
        </p:txBody>
      </p:sp>
    </p:spTree>
    <p:extLst>
      <p:ext uri="{BB962C8B-B14F-4D97-AF65-F5344CB8AC3E}">
        <p14:creationId xmlns:p14="http://schemas.microsoft.com/office/powerpoint/2010/main" val="423726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61C5-ED3D-E20D-A4D2-687B74CE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0"/>
            <a:ext cx="4362275" cy="6778305"/>
          </a:xfrm>
          <a:solidFill>
            <a:srgbClr val="002577"/>
          </a:solidFill>
        </p:spPr>
        <p:txBody>
          <a:bodyPr>
            <a:normAutofit/>
          </a:bodyPr>
          <a:lstStyle/>
          <a:p>
            <a:pPr algn="ctr"/>
            <a:br>
              <a:rPr lang="en-US" b="1">
                <a:solidFill>
                  <a:schemeClr val="bg1"/>
                </a:solidFill>
              </a:rPr>
            </a:br>
            <a:br>
              <a:rPr lang="en-US" b="1">
                <a:solidFill>
                  <a:schemeClr val="bg1"/>
                </a:solidFill>
              </a:rPr>
            </a:b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Georgia Department of Public Safety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9942E16-804A-0DE1-8860-71A084AE65BC}"/>
              </a:ext>
            </a:extLst>
          </p:cNvPr>
          <p:cNvSpPr txBox="1">
            <a:spLocks/>
          </p:cNvSpPr>
          <p:nvPr/>
        </p:nvSpPr>
        <p:spPr>
          <a:xfrm>
            <a:off x="4683882" y="669685"/>
            <a:ext cx="7142854" cy="55186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57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57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57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57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57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600" b="1">
              <a:solidFill>
                <a:srgbClr val="CC0505"/>
              </a:solidFill>
            </a:endParaRPr>
          </a:p>
          <a:p>
            <a:pPr marL="0" indent="0" algn="ctr">
              <a:buNone/>
            </a:pPr>
            <a:r>
              <a:rPr lang="en-US" sz="3600" b="1">
                <a:solidFill>
                  <a:srgbClr val="CC0505"/>
                </a:solidFill>
              </a:rPr>
              <a:t> Three Law Enforcement Divisions</a:t>
            </a:r>
            <a:endParaRPr lang="en-US" sz="3600" b="1">
              <a:solidFill>
                <a:srgbClr val="CC0505"/>
              </a:solidFill>
              <a:cs typeface="Calibri"/>
            </a:endParaRPr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pPr lvl="2">
              <a:lnSpc>
                <a:spcPct val="150000"/>
              </a:lnSpc>
              <a:buClr>
                <a:srgbClr val="002577"/>
              </a:buClr>
              <a:buSzPct val="110000"/>
            </a:pPr>
            <a:r>
              <a:rPr lang="en-US" sz="4000">
                <a:solidFill>
                  <a:schemeClr val="bg2">
                    <a:lumMod val="25000"/>
                  </a:schemeClr>
                </a:solidFill>
              </a:rPr>
              <a:t>Georgia State Patrol</a:t>
            </a:r>
            <a:endParaRPr lang="en-US" sz="40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lvl="2">
              <a:lnSpc>
                <a:spcPct val="150000"/>
              </a:lnSpc>
              <a:buClr>
                <a:srgbClr val="002577"/>
              </a:buClr>
              <a:buSzPct val="110000"/>
            </a:pPr>
            <a:r>
              <a:rPr lang="en-US" sz="4000" u="sng"/>
              <a:t>Motor Carrier Compliance Division</a:t>
            </a:r>
            <a:r>
              <a:rPr lang="en-US" sz="4000"/>
              <a:t> </a:t>
            </a:r>
            <a:endParaRPr lang="en-US" sz="4000">
              <a:cs typeface="Calibri"/>
            </a:endParaRPr>
          </a:p>
          <a:p>
            <a:pPr lvl="2">
              <a:lnSpc>
                <a:spcPct val="150000"/>
              </a:lnSpc>
              <a:buClr>
                <a:srgbClr val="002577"/>
              </a:buClr>
              <a:buSzPct val="110000"/>
            </a:pPr>
            <a:r>
              <a:rPr lang="en-US" sz="4000">
                <a:solidFill>
                  <a:schemeClr val="bg2">
                    <a:lumMod val="25000"/>
                  </a:schemeClr>
                </a:solidFill>
              </a:rPr>
              <a:t>Capitol Police Division</a:t>
            </a:r>
            <a:endParaRPr lang="en-US" sz="400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280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70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70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70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700"/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700"/>
          </a:p>
          <a:p>
            <a:pPr marL="457200" lvl="1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800">
                <a:latin typeface="Georgia" panose="02040502050405020303" pitchFamily="18" charset="0"/>
              </a:rPr>
              <a:t>The primary focus of the Motor Carrier Compliance Division is commercial driver and vehicle safety and the protection of our state’s highway infrastructure.</a:t>
            </a: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41E9F98-DB64-DCCD-A4C5-69C525E06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9" y="-261650"/>
            <a:ext cx="4098275" cy="40982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647356-39D9-7C0C-ACF2-EAC6ABAA1D74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722" y="605910"/>
            <a:ext cx="11186556" cy="1139298"/>
          </a:xfrm>
        </p:spPr>
        <p:txBody>
          <a:bodyPr>
            <a:noAutofit/>
          </a:bodyPr>
          <a:lstStyle/>
          <a:p>
            <a:pPr algn="ctr"/>
            <a:r>
              <a:rPr lang="en-US" sz="6600" b="1">
                <a:solidFill>
                  <a:srgbClr val="0D057F"/>
                </a:solidFill>
              </a:rPr>
              <a:t>M</a:t>
            </a:r>
            <a:r>
              <a:rPr lang="en-US" sz="4800" b="1">
                <a:solidFill>
                  <a:srgbClr val="0D057F"/>
                </a:solidFill>
              </a:rPr>
              <a:t>otor </a:t>
            </a:r>
            <a:r>
              <a:rPr lang="en-US" sz="6600" b="1">
                <a:solidFill>
                  <a:srgbClr val="0D057F"/>
                </a:solidFill>
              </a:rPr>
              <a:t>C</a:t>
            </a:r>
            <a:r>
              <a:rPr lang="en-US" sz="4800" b="1">
                <a:solidFill>
                  <a:srgbClr val="0D057F"/>
                </a:solidFill>
              </a:rPr>
              <a:t>arrier </a:t>
            </a:r>
            <a:r>
              <a:rPr lang="en-US" sz="6600" b="1">
                <a:solidFill>
                  <a:srgbClr val="0D057F"/>
                </a:solidFill>
              </a:rPr>
              <a:t>C</a:t>
            </a:r>
            <a:r>
              <a:rPr lang="en-US" sz="4800" b="1">
                <a:solidFill>
                  <a:srgbClr val="0D057F"/>
                </a:solidFill>
              </a:rPr>
              <a:t>ompliance </a:t>
            </a:r>
            <a:r>
              <a:rPr lang="en-US" sz="6600" b="1">
                <a:solidFill>
                  <a:srgbClr val="0D057F"/>
                </a:solidFill>
              </a:rPr>
              <a:t>D</a:t>
            </a:r>
            <a:r>
              <a:rPr lang="en-US" sz="4800" b="1">
                <a:solidFill>
                  <a:srgbClr val="0D057F"/>
                </a:solidFill>
              </a:rPr>
              <a:t>ivision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02722" y="1643151"/>
            <a:ext cx="8724551" cy="4608939"/>
          </a:xfrm>
          <a:effectLst/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914400" lvl="2" indent="0">
              <a:buNone/>
            </a:pPr>
            <a:endParaRPr lang="en-US" sz="700">
              <a:solidFill>
                <a:srgbClr val="C00000"/>
              </a:solidFill>
            </a:endParaRPr>
          </a:p>
          <a:p>
            <a:pPr lvl="2">
              <a:lnSpc>
                <a:spcPct val="150000"/>
              </a:lnSpc>
              <a:buClr>
                <a:srgbClr val="000086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sz="3200" b="1">
                <a:solidFill>
                  <a:srgbClr val="0D0581"/>
                </a:solidFill>
              </a:rPr>
              <a:t>MCCD</a:t>
            </a:r>
            <a:r>
              <a:rPr lang="en-US" sz="3200">
                <a:solidFill>
                  <a:srgbClr val="0D0581"/>
                </a:solidFill>
              </a:rPr>
              <a:t>:  </a:t>
            </a:r>
            <a:endParaRPr lang="en-US" sz="3200">
              <a:solidFill>
                <a:srgbClr val="0D0581"/>
              </a:solidFill>
              <a:cs typeface="Calibri"/>
            </a:endParaRPr>
          </a:p>
          <a:p>
            <a:pPr lvl="3">
              <a:lnSpc>
                <a:spcPct val="150000"/>
              </a:lnSpc>
              <a:buClr>
                <a:srgbClr val="000086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D0581"/>
                </a:solidFill>
              </a:rPr>
              <a:t>Overview</a:t>
            </a:r>
            <a:endParaRPr lang="en-US" sz="2800">
              <a:solidFill>
                <a:srgbClr val="0D0581"/>
              </a:solidFill>
              <a:cs typeface="Calibri"/>
            </a:endParaRPr>
          </a:p>
          <a:p>
            <a:pPr lvl="3">
              <a:lnSpc>
                <a:spcPct val="150000"/>
              </a:lnSpc>
              <a:buClr>
                <a:srgbClr val="000086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D0581"/>
                </a:solidFill>
              </a:rPr>
              <a:t>Enforcement Details </a:t>
            </a:r>
            <a:endParaRPr lang="en-US" sz="2800">
              <a:solidFill>
                <a:srgbClr val="0D0581"/>
              </a:solidFill>
              <a:cs typeface="Calibri"/>
            </a:endParaRPr>
          </a:p>
          <a:p>
            <a:pPr lvl="3">
              <a:lnSpc>
                <a:spcPct val="150000"/>
              </a:lnSpc>
              <a:buClr>
                <a:srgbClr val="000086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sz="2800">
                <a:solidFill>
                  <a:srgbClr val="0D0581"/>
                </a:solidFill>
              </a:rPr>
              <a:t>Dangerous Driver Behavior</a:t>
            </a:r>
            <a:endParaRPr lang="en-US" sz="2800">
              <a:solidFill>
                <a:srgbClr val="0D0581"/>
              </a:solidFill>
              <a:cs typeface="Calibri"/>
            </a:endParaRPr>
          </a:p>
          <a:p>
            <a:pPr lvl="2">
              <a:lnSpc>
                <a:spcPct val="150000"/>
              </a:lnSpc>
              <a:buClr>
                <a:srgbClr val="000086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sz="3200" b="1">
                <a:solidFill>
                  <a:srgbClr val="0D0581"/>
                </a:solidFill>
              </a:rPr>
              <a:t>CMV-Involved Crash Trends</a:t>
            </a:r>
            <a:endParaRPr lang="en-US" sz="3200" b="1">
              <a:solidFill>
                <a:srgbClr val="0D0581"/>
              </a:solidFill>
              <a:cs typeface="Calibri"/>
            </a:endParaRPr>
          </a:p>
          <a:p>
            <a:pPr lvl="3">
              <a:lnSpc>
                <a:spcPct val="150000"/>
              </a:lnSpc>
              <a:buClr>
                <a:srgbClr val="000086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sz="3000">
                <a:solidFill>
                  <a:srgbClr val="0D0581"/>
                </a:solidFill>
              </a:rPr>
              <a:t>Statewide</a:t>
            </a:r>
            <a:endParaRPr lang="en-US" sz="3000">
              <a:solidFill>
                <a:srgbClr val="0D0581"/>
              </a:solidFill>
              <a:cs typeface="Calibri"/>
            </a:endParaRPr>
          </a:p>
          <a:p>
            <a:pPr lvl="3">
              <a:lnSpc>
                <a:spcPct val="150000"/>
              </a:lnSpc>
              <a:buClr>
                <a:srgbClr val="000086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sz="3000">
                <a:solidFill>
                  <a:srgbClr val="0D0581"/>
                </a:solidFill>
              </a:rPr>
              <a:t>Region A – North GA Area</a:t>
            </a:r>
          </a:p>
          <a:p>
            <a:pPr lvl="2">
              <a:lnSpc>
                <a:spcPct val="150000"/>
              </a:lnSpc>
              <a:buClr>
                <a:srgbClr val="000086"/>
              </a:buClr>
              <a:buSzPct val="99000"/>
              <a:buFont typeface="Wingdings" panose="05000000000000000000" pitchFamily="2" charset="2"/>
              <a:buChar char="§"/>
            </a:pPr>
            <a:r>
              <a:rPr lang="en-US" sz="3400" b="1">
                <a:solidFill>
                  <a:srgbClr val="0D0581"/>
                </a:solidFill>
              </a:rPr>
              <a:t>Outreach </a:t>
            </a:r>
            <a:endParaRPr lang="en-US" sz="3400" b="1">
              <a:solidFill>
                <a:srgbClr val="0D0581"/>
              </a:solidFill>
              <a:cs typeface="Calibri"/>
            </a:endParaRPr>
          </a:p>
          <a:p>
            <a:pPr marL="1371600" lvl="3" indent="0">
              <a:buClr>
                <a:srgbClr val="C00000"/>
              </a:buClr>
              <a:buNone/>
            </a:pPr>
            <a:endParaRPr lang="en-US" sz="2400" u="sng">
              <a:solidFill>
                <a:srgbClr val="0D0581"/>
              </a:solidFill>
            </a:endParaRP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600">
              <a:solidFill>
                <a:srgbClr val="0D0581"/>
              </a:solidFill>
            </a:endParaRPr>
          </a:p>
          <a:p>
            <a:pPr lvl="3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200">
              <a:solidFill>
                <a:srgbClr val="0D0581"/>
              </a:solidFill>
            </a:endParaRPr>
          </a:p>
          <a:p>
            <a:pPr marL="1371600" lvl="2" indent="-457200"/>
            <a:endParaRPr lang="en-US" sz="4000"/>
          </a:p>
          <a:p>
            <a:pPr marL="914400" lvl="1" indent="-457200"/>
            <a:endParaRPr lang="en-US" sz="3600"/>
          </a:p>
          <a:p>
            <a:pPr marL="457200" indent="-457200"/>
            <a:endParaRPr lang="en-US">
              <a:solidFill>
                <a:srgbClr val="150BAA"/>
              </a:solidFill>
            </a:endParaRPr>
          </a:p>
          <a:p>
            <a:pPr marL="457200" indent="-457200"/>
            <a:endParaRPr lang="en-US">
              <a:solidFill>
                <a:srgbClr val="150BA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7049" y="2371105"/>
            <a:ext cx="2459002" cy="284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FAC192-EADE-844C-C896-C809701C79E9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7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6BA1904-3117-47EB-B50F-B56F474FFCDD}"/>
              </a:ext>
            </a:extLst>
          </p:cNvPr>
          <p:cNvSpPr txBox="1"/>
          <p:nvPr/>
        </p:nvSpPr>
        <p:spPr>
          <a:xfrm>
            <a:off x="809861" y="122830"/>
            <a:ext cx="5873786" cy="2134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577"/>
                </a:solidFill>
              </a:rPr>
              <a:t>DPS</a:t>
            </a:r>
          </a:p>
          <a:p>
            <a:pPr algn="ctr"/>
            <a:r>
              <a:rPr lang="en-US" sz="3200" b="1">
                <a:solidFill>
                  <a:srgbClr val="002577"/>
                </a:solidFill>
              </a:rPr>
              <a:t>Troop and Region</a:t>
            </a:r>
          </a:p>
          <a:p>
            <a:pPr algn="ctr"/>
            <a:r>
              <a:rPr lang="en-US" sz="3200" b="1">
                <a:solidFill>
                  <a:srgbClr val="002577"/>
                </a:solidFill>
              </a:rPr>
              <a:t>Map</a:t>
            </a:r>
          </a:p>
          <a:p>
            <a:pPr algn="ctr"/>
            <a:endParaRPr lang="en-US" sz="1100" b="1">
              <a:solidFill>
                <a:srgbClr val="002577"/>
              </a:solidFill>
            </a:endParaRPr>
          </a:p>
          <a:p>
            <a:pPr algn="ctr"/>
            <a:r>
              <a:rPr lang="en-US" sz="2400" b="1">
                <a:solidFill>
                  <a:srgbClr val="002577"/>
                </a:solidFill>
              </a:rPr>
              <a:t>*</a:t>
            </a:r>
            <a:r>
              <a:rPr lang="en-US" sz="2400" b="1" i="1">
                <a:solidFill>
                  <a:srgbClr val="002577"/>
                </a:solidFill>
              </a:rPr>
              <a:t>Updates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3E25EC-850D-443C-8AC2-C3EA76988A94}"/>
              </a:ext>
            </a:extLst>
          </p:cNvPr>
          <p:cNvSpPr txBox="1"/>
          <p:nvPr/>
        </p:nvSpPr>
        <p:spPr>
          <a:xfrm>
            <a:off x="809861" y="2265028"/>
            <a:ext cx="4832059" cy="42525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US" dirty="0">
                <a:solidFill>
                  <a:srgbClr val="002577"/>
                </a:solidFill>
              </a:rPr>
              <a:t>Region A: Capt. Arrowood (404) 304-4161</a:t>
            </a:r>
            <a:r>
              <a:rPr lang="en-US" dirty="0">
                <a:solidFill>
                  <a:srgbClr val="002577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2577"/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US" dirty="0">
                <a:solidFill>
                  <a:srgbClr val="002577"/>
                </a:solidFill>
              </a:rPr>
              <a:t>Region B: Capt. Cook </a:t>
            </a:r>
            <a:r>
              <a:rPr lang="en-US" dirty="0">
                <a:solidFill>
                  <a:srgbClr val="002577"/>
                </a:solidFill>
                <a:ea typeface="+mn-lt"/>
                <a:cs typeface="+mn-lt"/>
              </a:rPr>
              <a:t>(706) 556-8044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US" dirty="0">
                <a:solidFill>
                  <a:srgbClr val="002577"/>
                </a:solidFill>
              </a:rPr>
              <a:t>Region C: Capt. Pilcher (404) 624-7077</a:t>
            </a:r>
            <a:r>
              <a:rPr lang="en-US" dirty="0">
                <a:solidFill>
                  <a:srgbClr val="002577"/>
                </a:solidFill>
                <a:ea typeface="+mn-lt"/>
                <a:cs typeface="+mn-lt"/>
              </a:rPr>
              <a:t>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US" dirty="0">
                <a:solidFill>
                  <a:srgbClr val="002577"/>
                </a:solidFill>
              </a:rPr>
              <a:t>Region D: Capt. Hodo (404) 357-7813</a:t>
            </a:r>
            <a:r>
              <a:rPr lang="en-US" dirty="0">
                <a:solidFill>
                  <a:srgbClr val="002577"/>
                </a:solidFill>
                <a:ea typeface="+mn-lt"/>
                <a:cs typeface="+mn-lt"/>
              </a:rPr>
              <a:t>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US" dirty="0">
                <a:solidFill>
                  <a:srgbClr val="002577"/>
                </a:solidFill>
              </a:rPr>
              <a:t>Region E: Capt. Hackney (404) 670-7878</a:t>
            </a:r>
            <a:r>
              <a:rPr lang="en-US" dirty="0">
                <a:solidFill>
                  <a:srgbClr val="002577"/>
                </a:solidFill>
                <a:ea typeface="+mn-lt"/>
                <a:cs typeface="+mn-lt"/>
              </a:rPr>
              <a:t>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US" dirty="0">
                <a:solidFill>
                  <a:srgbClr val="002577"/>
                </a:solidFill>
              </a:rPr>
              <a:t>Region F: Capt. Deloach (404) 858-1724</a:t>
            </a:r>
            <a:r>
              <a:rPr lang="en-US" dirty="0">
                <a:solidFill>
                  <a:srgbClr val="002577"/>
                </a:solidFill>
                <a:ea typeface="+mn-lt"/>
                <a:cs typeface="+mn-lt"/>
              </a:rPr>
              <a:t>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US" dirty="0">
                <a:solidFill>
                  <a:srgbClr val="002577"/>
                </a:solidFill>
              </a:rPr>
              <a:t>Region G: Capt. Sample (404) 624-7212</a:t>
            </a:r>
            <a:r>
              <a:rPr lang="en-US" dirty="0">
                <a:solidFill>
                  <a:srgbClr val="002577"/>
                </a:solidFill>
                <a:ea typeface="+mn-lt"/>
                <a:cs typeface="+mn-lt"/>
              </a:rPr>
              <a:t>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US" dirty="0">
                <a:solidFill>
                  <a:srgbClr val="002577"/>
                </a:solidFill>
              </a:rPr>
              <a:t>Region H: Capt. Byrd (229) 441-1331</a:t>
            </a:r>
            <a:r>
              <a:rPr lang="en-US" dirty="0">
                <a:solidFill>
                  <a:srgbClr val="002577"/>
                </a:solidFill>
                <a:ea typeface="+mn-lt"/>
                <a:cs typeface="+mn-lt"/>
              </a:rPr>
              <a:t> 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US" dirty="0">
                <a:solidFill>
                  <a:srgbClr val="002577"/>
                </a:solidFill>
              </a:rPr>
              <a:t>Region I: Capt. Hall (912) 832-3458</a:t>
            </a:r>
            <a:r>
              <a:rPr lang="en-US" sz="2000" dirty="0">
                <a:solidFill>
                  <a:srgbClr val="002577"/>
                </a:solidFill>
                <a:ea typeface="+mn-lt"/>
                <a:cs typeface="+mn-lt"/>
              </a:rPr>
              <a:t> </a:t>
            </a:r>
            <a:endParaRPr lang="en-US" sz="2000" dirty="0"/>
          </a:p>
          <a:p>
            <a:pPr>
              <a:lnSpc>
                <a:spcPct val="150000"/>
              </a:lnSpc>
            </a:pPr>
            <a:endParaRPr lang="en-US">
              <a:solidFill>
                <a:srgbClr val="002577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F0E8A3-DF92-433F-A11D-8C26A0149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09" y="122830"/>
            <a:ext cx="4822156" cy="5970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ADD11A-46E8-7FE2-9CF1-B1419F77FFB8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10DB70-A97D-4EA9-A5BD-A26E9FB56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900" y="3710613"/>
            <a:ext cx="7485413" cy="2706229"/>
          </a:xfrm>
        </p:spPr>
        <p:txBody>
          <a:bodyPr anchor="ctr">
            <a:normAutofit fontScale="77500" lnSpcReduction="20000"/>
          </a:bodyPr>
          <a:lstStyle/>
          <a:p>
            <a:pPr>
              <a:buClr>
                <a:schemeClr val="accent3"/>
              </a:buClr>
              <a:buSzPct val="115000"/>
              <a:buFont typeface="Wingdings" panose="05000000000000000000" pitchFamily="2" charset="2"/>
              <a:buChar char="§"/>
            </a:pPr>
            <a:endParaRPr lang="en-US" sz="1800">
              <a:solidFill>
                <a:srgbClr val="000086"/>
              </a:solidFill>
            </a:endParaRPr>
          </a:p>
          <a:p>
            <a:pPr>
              <a:buClr>
                <a:srgbClr val="002577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0086"/>
                </a:solidFill>
              </a:rPr>
              <a:t>Enforcement of Commercial Vehicle Regulations</a:t>
            </a:r>
          </a:p>
          <a:p>
            <a:pPr>
              <a:buClr>
                <a:srgbClr val="002577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0086"/>
                </a:solidFill>
              </a:rPr>
              <a:t>Traffic Enforcement on CMVs</a:t>
            </a:r>
          </a:p>
          <a:p>
            <a:pPr>
              <a:buClr>
                <a:srgbClr val="002577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0086"/>
                </a:solidFill>
              </a:rPr>
              <a:t>Compliance Reviews and Safety Audits on Motor Carriers</a:t>
            </a:r>
          </a:p>
          <a:p>
            <a:pPr>
              <a:buClr>
                <a:srgbClr val="002577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0086"/>
                </a:solidFill>
              </a:rPr>
              <a:t>Enforcement of Size &amp; Weight Laws</a:t>
            </a:r>
          </a:p>
          <a:p>
            <a:pPr>
              <a:buClr>
                <a:srgbClr val="002577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0086"/>
                </a:solidFill>
              </a:rPr>
              <a:t>School Bus Safety Inspections</a:t>
            </a:r>
          </a:p>
          <a:p>
            <a:pPr>
              <a:buClr>
                <a:srgbClr val="002577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0086"/>
                </a:solidFill>
              </a:rPr>
              <a:t>Post-Crash Inspections</a:t>
            </a:r>
          </a:p>
          <a:p>
            <a:pPr>
              <a:buClr>
                <a:srgbClr val="002577"/>
              </a:buClr>
              <a:buSzPct val="115000"/>
              <a:buFont typeface="Wingdings" panose="05000000000000000000" pitchFamily="2" charset="2"/>
              <a:buChar char="§"/>
            </a:pPr>
            <a:r>
              <a:rPr lang="en-US" sz="2600">
                <a:solidFill>
                  <a:srgbClr val="000086"/>
                </a:solidFill>
              </a:rPr>
              <a:t>Hazard Material Inspections</a:t>
            </a:r>
          </a:p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77" y="3366955"/>
            <a:ext cx="3671537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b="1">
                <a:solidFill>
                  <a:srgbClr val="000086"/>
                </a:solidFill>
              </a:rPr>
              <a:t>MCCD Responsibilities </a:t>
            </a:r>
            <a:endParaRPr lang="en-US" sz="3600" b="1">
              <a:solidFill>
                <a:srgbClr val="000086"/>
              </a:solidFill>
              <a:cs typeface="Calibri Light" panose="020F03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8C56B-841C-C1EF-7F9A-362BE223F8DB}"/>
              </a:ext>
            </a:extLst>
          </p:cNvPr>
          <p:cNvSpPr txBox="1"/>
          <p:nvPr/>
        </p:nvSpPr>
        <p:spPr>
          <a:xfrm>
            <a:off x="121226" y="6361544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28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0DB70-A97D-4EA9-A5BD-A26E9FB563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4" r="12982"/>
          <a:stretch/>
        </p:blipFill>
        <p:spPr>
          <a:xfrm>
            <a:off x="1" y="10"/>
            <a:ext cx="10547879" cy="747792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847" y="245954"/>
            <a:ext cx="9012553" cy="106726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Verdana Pro"/>
              </a:rPr>
              <a:t>Region A Personnel Assignments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Verdana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10" y="1186705"/>
            <a:ext cx="4144679" cy="544992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>
                <a:srgbClr val="A5A5A5"/>
              </a:buClr>
              <a:buSzPct val="115000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20 Personnel </a:t>
            </a:r>
            <a:endParaRPr lang="en-US" sz="2000" b="1">
              <a:solidFill>
                <a:schemeClr val="accent1">
                  <a:lumMod val="50000"/>
                </a:schemeClr>
              </a:solidFill>
              <a:latin typeface="Verdana Pro"/>
              <a:cs typeface="Calibri"/>
            </a:endParaRP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18 NAS Certified</a:t>
            </a: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20 Size &amp; Weight</a:t>
            </a: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12 Cargo Tank Certified</a:t>
            </a: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2 Enhanced RAM Certified </a:t>
            </a: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2 Motor Coach Certified</a:t>
            </a: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12 Hazmat Certified</a:t>
            </a: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7 FTO's</a:t>
            </a: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1 Peer Support</a:t>
            </a: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2 IT Power Users</a:t>
            </a: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1 Phlebotomist</a:t>
            </a: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3 Training Instructors</a:t>
            </a:r>
          </a:p>
          <a:p>
            <a:pPr marL="0" indent="0">
              <a:buClr>
                <a:srgbClr val="002577"/>
              </a:buClr>
              <a:buSzPct val="114999"/>
              <a:buNone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erdana Pro"/>
                <a:cs typeface="Calibri"/>
              </a:rPr>
              <a:t>1 Detached to Training</a:t>
            </a:r>
          </a:p>
          <a:p>
            <a:pPr>
              <a:buClr>
                <a:srgbClr val="002577"/>
              </a:buClr>
              <a:buSzPct val="114999"/>
              <a:buFont typeface="Wingdings" panose="05000000000000000000" pitchFamily="2" charset="2"/>
              <a:buChar char="§"/>
            </a:pPr>
            <a:endParaRPr lang="en-US" sz="1000">
              <a:cs typeface="Calibri" panose="020F0502020204030204"/>
            </a:endParaRPr>
          </a:p>
          <a:p>
            <a:pPr>
              <a:buClr>
                <a:srgbClr val="002577"/>
              </a:buClr>
              <a:buSzPct val="114999"/>
              <a:buFont typeface="Wingdings" panose="05000000000000000000" pitchFamily="2" charset="2"/>
              <a:buChar char="§"/>
            </a:pPr>
            <a:endParaRPr lang="en-US" sz="1000">
              <a:cs typeface="Calibri" panose="020F0502020204030204"/>
            </a:endParaRPr>
          </a:p>
          <a:p>
            <a:endParaRPr lang="en-US" sz="1000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B4DD6-FC85-FDE8-A546-3B8381DABAD1}"/>
              </a:ext>
            </a:extLst>
          </p:cNvPr>
          <p:cNvSpPr txBox="1"/>
          <p:nvPr/>
        </p:nvSpPr>
        <p:spPr>
          <a:xfrm>
            <a:off x="121226" y="6950362"/>
            <a:ext cx="119495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G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eorgia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epartment of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P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ublic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S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afety                                                                      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M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otor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arrier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C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ompliance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cs typeface="Calibri"/>
              </a:rPr>
              <a:t> D</a:t>
            </a:r>
            <a:r>
              <a:rPr lang="en-US" sz="2000">
                <a:solidFill>
                  <a:schemeClr val="bg1">
                    <a:lumMod val="95000"/>
                  </a:schemeClr>
                </a:solidFill>
                <a:cs typeface="Calibri"/>
              </a:rPr>
              <a:t>ivision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16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0D458-34EC-A3F9-091F-2F3FDFFEFA07}"/>
              </a:ext>
            </a:extLst>
          </p:cNvPr>
          <p:cNvSpPr txBox="1"/>
          <p:nvPr/>
        </p:nvSpPr>
        <p:spPr>
          <a:xfrm>
            <a:off x="0" y="6457950"/>
            <a:ext cx="12192000" cy="461665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G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eorgia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epartment of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P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ublic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afety</a:t>
            </a:r>
            <a:r>
              <a:rPr lang="en-US"/>
              <a:t>						      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M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otor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arrier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ompliance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ivision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8C7AD-D4CC-47C6-220D-5A743A363BA5}"/>
              </a:ext>
            </a:extLst>
          </p:cNvPr>
          <p:cNvSpPr txBox="1"/>
          <p:nvPr/>
        </p:nvSpPr>
        <p:spPr>
          <a:xfrm>
            <a:off x="6047078" y="1016686"/>
            <a:ext cx="5582225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baseline="0">
                <a:solidFill>
                  <a:srgbClr val="203864"/>
                </a:solidFill>
                <a:latin typeface="Calibri Light"/>
              </a:rPr>
              <a:t>2 </a:t>
            </a:r>
            <a:r>
              <a:rPr lang="en-US" sz="3600" b="1">
                <a:solidFill>
                  <a:srgbClr val="203864"/>
                </a:solidFill>
                <a:latin typeface="Calibri Light"/>
              </a:rPr>
              <a:t>CO’s</a:t>
            </a:r>
            <a:r>
              <a:rPr lang="en-US" sz="3600" b="1">
                <a:latin typeface="Calibri Light"/>
                <a:ea typeface="Calibri Light"/>
                <a:cs typeface="Calibri Light"/>
              </a:rPr>
              <a:t>​</a:t>
            </a:r>
            <a:endParaRPr lang="en-US" sz="3600" b="1">
              <a:latin typeface="Calibri" panose="020F0502020204030204"/>
              <a:ea typeface="Calibri Light"/>
              <a:cs typeface="Calibri" panose="020F0502020204030204"/>
            </a:endParaRPr>
          </a:p>
          <a:p>
            <a:br>
              <a:rPr lang="en-US" sz="3600" b="1" dirty="0">
                <a:latin typeface="Calibri Light"/>
                <a:ea typeface="Calibri Light"/>
                <a:cs typeface="Calibri Light"/>
              </a:rPr>
            </a:br>
            <a:r>
              <a:rPr lang="en-US" sz="3600" b="1" baseline="0">
                <a:solidFill>
                  <a:srgbClr val="203864"/>
                </a:solidFill>
                <a:latin typeface="Calibri Light"/>
              </a:rPr>
              <a:t>4 </a:t>
            </a:r>
            <a:r>
              <a:rPr lang="en-US" sz="3600" b="1">
                <a:solidFill>
                  <a:srgbClr val="203864"/>
                </a:solidFill>
                <a:latin typeface="Calibri Light"/>
              </a:rPr>
              <a:t>NCO’s</a:t>
            </a:r>
            <a:r>
              <a:rPr lang="en-US" sz="3600" b="1">
                <a:latin typeface="Calibri Light"/>
                <a:ea typeface="Calibri Light"/>
                <a:cs typeface="Calibri Light"/>
              </a:rPr>
              <a:t>​</a:t>
            </a:r>
            <a:endParaRPr lang="en-US" sz="3600" b="1" dirty="0">
              <a:latin typeface="Calibri" panose="020F0502020204030204"/>
              <a:ea typeface="Calibri Light"/>
              <a:cs typeface="Calibri" panose="020F0502020204030204"/>
            </a:endParaRPr>
          </a:p>
          <a:p>
            <a:br>
              <a:rPr lang="en-US" sz="3600" b="1" dirty="0">
                <a:latin typeface="Calibri Light"/>
                <a:ea typeface="Calibri Light"/>
                <a:cs typeface="Calibri Light"/>
              </a:rPr>
            </a:br>
            <a:r>
              <a:rPr lang="en-US" sz="3600" b="1" baseline="0" dirty="0">
                <a:solidFill>
                  <a:srgbClr val="203864"/>
                </a:solidFill>
                <a:latin typeface="Calibri Light"/>
              </a:rPr>
              <a:t>15 Officers</a:t>
            </a:r>
            <a:r>
              <a:rPr lang="en-US" sz="3600" b="1" dirty="0">
                <a:latin typeface="Calibri Light"/>
                <a:ea typeface="Calibri Light"/>
                <a:cs typeface="Calibri Light"/>
              </a:rPr>
              <a:t>​</a:t>
            </a:r>
            <a:endParaRPr lang="en-US" sz="3600" b="1" dirty="0">
              <a:latin typeface="Calibri" panose="020F0502020204030204"/>
              <a:ea typeface="Calibri Light"/>
              <a:cs typeface="Calibri" panose="020F0502020204030204"/>
            </a:endParaRPr>
          </a:p>
          <a:p>
            <a:br>
              <a:rPr lang="en-US" sz="3600" b="1" dirty="0">
                <a:latin typeface="Calibri Light"/>
                <a:ea typeface="Calibri Light"/>
                <a:cs typeface="Calibri Light"/>
              </a:rPr>
            </a:br>
            <a:r>
              <a:rPr lang="en-US" sz="3600" b="1" baseline="0" dirty="0">
                <a:solidFill>
                  <a:srgbClr val="203864"/>
                </a:solidFill>
                <a:latin typeface="Calibri Light"/>
              </a:rPr>
              <a:t>2 Weight Inspectors</a:t>
            </a:r>
            <a:r>
              <a:rPr lang="en-US" sz="3600" b="1" dirty="0">
                <a:latin typeface="Calibri Light"/>
                <a:ea typeface="Calibri Light"/>
                <a:cs typeface="Calibri Light"/>
              </a:rPr>
              <a:t>​</a:t>
            </a:r>
            <a:endParaRPr lang="en-US" sz="3600" b="1" dirty="0">
              <a:latin typeface="Calibri" panose="020F0502020204030204"/>
              <a:ea typeface="Calibri Light"/>
              <a:cs typeface="Calibri" panose="020F0502020204030204"/>
            </a:endParaRPr>
          </a:p>
          <a:p>
            <a:br>
              <a:rPr lang="en-US" sz="3600" b="1" dirty="0">
                <a:latin typeface="Calibri Light"/>
                <a:ea typeface="Calibri Light"/>
                <a:cs typeface="Calibri Light"/>
              </a:rPr>
            </a:br>
            <a:r>
              <a:rPr lang="en-US" sz="3600" b="1" baseline="0" dirty="0">
                <a:solidFill>
                  <a:srgbClr val="203864"/>
                </a:solidFill>
                <a:latin typeface="Calibri Light"/>
              </a:rPr>
              <a:t>1 Administrative Assistant</a:t>
            </a:r>
            <a:endParaRPr lang="en-US" sz="3600" b="1" dirty="0">
              <a:cs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ACADC-1675-B99E-AA43-CB84EBC5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" y="342743"/>
            <a:ext cx="5871552" cy="5259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9C9140-512C-48E6-EF51-23F9C88E2FAA}"/>
              </a:ext>
            </a:extLst>
          </p:cNvPr>
          <p:cNvSpPr txBox="1"/>
          <p:nvPr/>
        </p:nvSpPr>
        <p:spPr>
          <a:xfrm>
            <a:off x="5126182" y="346364"/>
            <a:ext cx="697922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baseline="0">
                <a:solidFill>
                  <a:srgbClr val="203864"/>
                </a:solidFill>
                <a:latin typeface="Verdana Pro"/>
              </a:rPr>
              <a:t>Region A Covers 14 Counties</a:t>
            </a:r>
            <a:r>
              <a:rPr lang="en-US" sz="3200" b="1" baseline="0">
                <a:latin typeface="Verdana Pro"/>
              </a:rPr>
              <a:t>​</a:t>
            </a:r>
            <a:endParaRPr lang="en-US" sz="3200">
              <a:latin typeface="Verdana Pro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372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90D458-34EC-A3F9-091F-2F3FDFFEFA07}"/>
              </a:ext>
            </a:extLst>
          </p:cNvPr>
          <p:cNvSpPr txBox="1"/>
          <p:nvPr/>
        </p:nvSpPr>
        <p:spPr>
          <a:xfrm>
            <a:off x="0" y="6457950"/>
            <a:ext cx="12192000" cy="461665"/>
          </a:xfrm>
          <a:prstGeom prst="rect">
            <a:avLst/>
          </a:prstGeom>
          <a:solidFill>
            <a:srgbClr val="00206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G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eorgia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epartment of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P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ublic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S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afety</a:t>
            </a:r>
            <a:r>
              <a:rPr lang="en-US"/>
              <a:t>						      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M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otor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arrier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C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ompliance </a:t>
            </a:r>
            <a:r>
              <a:rPr lang="en-US" sz="2400">
                <a:solidFill>
                  <a:schemeClr val="bg2">
                    <a:lumMod val="90000"/>
                  </a:schemeClr>
                </a:solidFill>
              </a:rPr>
              <a:t>D</a:t>
            </a:r>
            <a:r>
              <a:rPr lang="en-US">
                <a:solidFill>
                  <a:schemeClr val="bg2">
                    <a:lumMod val="90000"/>
                  </a:schemeClr>
                </a:solidFill>
              </a:rPr>
              <a:t>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78447-38E3-42FF-1F27-C40A9C530FEF}"/>
              </a:ext>
            </a:extLst>
          </p:cNvPr>
          <p:cNvSpPr txBox="1"/>
          <p:nvPr/>
        </p:nvSpPr>
        <p:spPr>
          <a:xfrm>
            <a:off x="383309" y="2057399"/>
            <a:ext cx="11460017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Font typeface="Wingdings"/>
              <a:buChar char="Ø"/>
            </a:pPr>
            <a:r>
              <a:rPr lang="en-US" sz="3600">
                <a:solidFill>
                  <a:srgbClr val="203864"/>
                </a:solidFill>
                <a:latin typeface="Verdana Pro"/>
                <a:cs typeface="Arial"/>
              </a:rPr>
              <a:t>High Crash Corridors</a:t>
            </a:r>
            <a:r>
              <a:rPr lang="en-US" sz="3600">
                <a:latin typeface="Verdana Pro"/>
                <a:cs typeface="Arial"/>
              </a:rPr>
              <a:t>​</a:t>
            </a:r>
            <a:endParaRPr lang="en-US" sz="3600">
              <a:latin typeface="Verdana Pro"/>
            </a:endParaRPr>
          </a:p>
          <a:p>
            <a:pPr marL="571500" indent="-571500">
              <a:buFont typeface="Wingdings"/>
              <a:buChar char="Ø"/>
            </a:pPr>
            <a:r>
              <a:rPr lang="en-US" sz="3600">
                <a:solidFill>
                  <a:srgbClr val="203864"/>
                </a:solidFill>
                <a:latin typeface="Verdana Pro"/>
                <a:cs typeface="Arial"/>
              </a:rPr>
              <a:t>Top Causation Factors</a:t>
            </a:r>
            <a:r>
              <a:rPr lang="en-US" sz="3600">
                <a:latin typeface="Verdana Pro"/>
                <a:cs typeface="Arial"/>
              </a:rPr>
              <a:t>​</a:t>
            </a:r>
          </a:p>
          <a:p>
            <a:pPr marL="571500" indent="-571500">
              <a:buFont typeface="Wingdings"/>
              <a:buChar char="Ø"/>
            </a:pPr>
            <a:r>
              <a:rPr lang="en-US" sz="3600">
                <a:solidFill>
                  <a:srgbClr val="203864"/>
                </a:solidFill>
                <a:latin typeface="Verdana Pro"/>
                <a:cs typeface="Arial"/>
              </a:rPr>
              <a:t>Top Days of the Week and Times for Crashes</a:t>
            </a:r>
            <a:r>
              <a:rPr lang="en-US" sz="3600">
                <a:latin typeface="Verdana Pro"/>
                <a:cs typeface="Arial"/>
              </a:rPr>
              <a:t>​</a:t>
            </a:r>
          </a:p>
          <a:p>
            <a:pPr marL="571500" indent="-571500">
              <a:buFont typeface="Wingdings"/>
              <a:buChar char="Ø"/>
            </a:pPr>
            <a:r>
              <a:rPr lang="en-US" sz="3600">
                <a:solidFill>
                  <a:srgbClr val="203864"/>
                </a:solidFill>
                <a:latin typeface="Verdana Pro"/>
                <a:cs typeface="Arial"/>
              </a:rPr>
              <a:t>Top Violations for CMVs Noted</a:t>
            </a:r>
            <a:r>
              <a:rPr lang="en-US" sz="3200">
                <a:solidFill>
                  <a:srgbClr val="203864"/>
                </a:solidFill>
                <a:latin typeface="Verdana Pro"/>
                <a:cs typeface="Arial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7D2D1-6F84-4483-3705-5C68823E54DB}"/>
              </a:ext>
            </a:extLst>
          </p:cNvPr>
          <p:cNvSpPr txBox="1"/>
          <p:nvPr/>
        </p:nvSpPr>
        <p:spPr>
          <a:xfrm>
            <a:off x="987136" y="623455"/>
            <a:ext cx="1035627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>
                <a:solidFill>
                  <a:schemeClr val="accent1">
                    <a:lumMod val="50000"/>
                  </a:schemeClr>
                </a:solidFill>
                <a:latin typeface="Verdana Pro"/>
              </a:rPr>
              <a:t>Topics Discussed</a:t>
            </a:r>
            <a:endParaRPr lang="en-US" sz="6000" b="1">
              <a:solidFill>
                <a:schemeClr val="accent1">
                  <a:lumMod val="50000"/>
                </a:schemeClr>
              </a:solidFill>
              <a:latin typeface="Verdana Pro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08803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0A57A1A2AE043BB8FC3D35BD5A8EF" ma:contentTypeVersion="14" ma:contentTypeDescription="Create a new document." ma:contentTypeScope="" ma:versionID="7d85df89474e3b4a0105084165f03985">
  <xsd:schema xmlns:xsd="http://www.w3.org/2001/XMLSchema" xmlns:xs="http://www.w3.org/2001/XMLSchema" xmlns:p="http://schemas.microsoft.com/office/2006/metadata/properties" xmlns:ns2="877e4cf1-71f1-49bf-80df-a0a042e46871" xmlns:ns3="aba8fe52-b9e9-4813-a15c-e2a4e2d57e24" targetNamespace="http://schemas.microsoft.com/office/2006/metadata/properties" ma:root="true" ma:fieldsID="42ee9a434a2427de85893106ad058253" ns2:_="" ns3:_="">
    <xsd:import namespace="877e4cf1-71f1-49bf-80df-a0a042e46871"/>
    <xsd:import namespace="aba8fe52-b9e9-4813-a15c-e2a4e2d57e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e4cf1-71f1-49bf-80df-a0a042e46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c614d16-b434-4787-812f-c6601dccca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8fe52-b9e9-4813-a15c-e2a4e2d57e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75c2449-d7f3-4c3a-aa7b-e1dc56ce26ba}" ma:internalName="TaxCatchAll" ma:showField="CatchAllData" ma:web="aba8fe52-b9e9-4813-a15c-e2a4e2d57e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7e4cf1-71f1-49bf-80df-a0a042e46871">
      <Terms xmlns="http://schemas.microsoft.com/office/infopath/2007/PartnerControls"/>
    </lcf76f155ced4ddcb4097134ff3c332f>
    <TaxCatchAll xmlns="aba8fe52-b9e9-4813-a15c-e2a4e2d57e24" xsi:nil="true"/>
  </documentManagement>
</p:properties>
</file>

<file path=customXml/itemProps1.xml><?xml version="1.0" encoding="utf-8"?>
<ds:datastoreItem xmlns:ds="http://schemas.openxmlformats.org/officeDocument/2006/customXml" ds:itemID="{2C4813BF-C1F6-4EE9-AB6D-4B5A14A7CC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6645DC-8F49-4C9F-AA05-225B91872D4E}">
  <ds:schemaRefs>
    <ds:schemaRef ds:uri="877e4cf1-71f1-49bf-80df-a0a042e46871"/>
    <ds:schemaRef ds:uri="aba8fe52-b9e9-4813-a15c-e2a4e2d57e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6017B8-A7BA-45EE-9630-16E61E7DFBCB}">
  <ds:schemaRefs>
    <ds:schemaRef ds:uri="877e4cf1-71f1-49bf-80df-a0a042e46871"/>
    <ds:schemaRef ds:uri="aba8fe52-b9e9-4813-a15c-e2a4e2d57e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994</Words>
  <Application>Microsoft Office PowerPoint</Application>
  <PresentationFormat>Widescreen</PresentationFormat>
  <Paragraphs>212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Arial,Sans-Serif</vt:lpstr>
      <vt:lpstr>Book Antiqua</vt:lpstr>
      <vt:lpstr>Calibri</vt:lpstr>
      <vt:lpstr>Calibri Light</vt:lpstr>
      <vt:lpstr>Courier New,monospace</vt:lpstr>
      <vt:lpstr>Elephant</vt:lpstr>
      <vt:lpstr>Georgia</vt:lpstr>
      <vt:lpstr>Verdana Pro</vt:lpstr>
      <vt:lpstr>Wingdings</vt:lpstr>
      <vt:lpstr>Office Theme</vt:lpstr>
      <vt:lpstr>PowerPoint Presentation</vt:lpstr>
      <vt:lpstr>PowerPoint Presentation</vt:lpstr>
      <vt:lpstr>   Georgia Department of Public Safety</vt:lpstr>
      <vt:lpstr>Motor Carrier Compliance Division</vt:lpstr>
      <vt:lpstr>PowerPoint Presentation</vt:lpstr>
      <vt:lpstr>MCCD Responsibilities </vt:lpstr>
      <vt:lpstr>Region A Personnel Assignments</vt:lpstr>
      <vt:lpstr>PowerPoint Presentation</vt:lpstr>
      <vt:lpstr>PowerPoint Presentation</vt:lpstr>
      <vt:lpstr>Region A Statistics for 2023</vt:lpstr>
      <vt:lpstr>PowerPoint Presentation</vt:lpstr>
      <vt:lpstr>Crash Data in Law Enforcement</vt:lpstr>
      <vt:lpstr>Crash Numbers</vt:lpstr>
      <vt:lpstr>PowerPoint Presentation</vt:lpstr>
      <vt:lpstr>High Crash Corridors</vt:lpstr>
      <vt:lpstr>Top Crash Causation Factors </vt:lpstr>
      <vt:lpstr>Crash Frequency </vt:lpstr>
      <vt:lpstr>Fatal Crash Frequency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 M. Ballard</dc:creator>
  <cp:lastModifiedBy>Donna England</cp:lastModifiedBy>
  <cp:revision>166</cp:revision>
  <dcterms:created xsi:type="dcterms:W3CDTF">2024-02-19T15:45:46Z</dcterms:created>
  <dcterms:modified xsi:type="dcterms:W3CDTF">2024-02-22T13:35:15Z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0x010100A3F0A57A1A2AE043BB8FC3D35BD5A8EF</vt:lpwstr>
  </property>
  <property fmtid="{D5CDD505-2E9C-101B-9397-08002B2CF9AE}" pid="3" name="MediaServiceImageTags">
    <vt:lpwstr/>
  </property>
</Properties>
</file>