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79" r:id="rId3"/>
    <p:sldId id="297" r:id="rId4"/>
    <p:sldId id="298" r:id="rId5"/>
    <p:sldId id="299" r:id="rId6"/>
    <p:sldId id="300" r:id="rId7"/>
    <p:sldId id="304" r:id="rId8"/>
    <p:sldId id="301" r:id="rId9"/>
    <p:sldId id="378" r:id="rId10"/>
    <p:sldId id="377" r:id="rId11"/>
    <p:sldId id="380" r:id="rId12"/>
    <p:sldId id="306" r:id="rId13"/>
    <p:sldId id="370" r:id="rId14"/>
    <p:sldId id="371" r:id="rId15"/>
    <p:sldId id="375" r:id="rId16"/>
    <p:sldId id="372" r:id="rId17"/>
    <p:sldId id="376" r:id="rId18"/>
    <p:sldId id="373" r:id="rId19"/>
    <p:sldId id="365" r:id="rId20"/>
    <p:sldId id="360"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8F345CF-335B-4709-97F3-81FE7779CFCE}">
          <p14:sldIdLst>
            <p14:sldId id="256"/>
            <p14:sldId id="379"/>
            <p14:sldId id="297"/>
            <p14:sldId id="298"/>
            <p14:sldId id="299"/>
            <p14:sldId id="300"/>
            <p14:sldId id="304"/>
            <p14:sldId id="301"/>
            <p14:sldId id="378"/>
            <p14:sldId id="377"/>
            <p14:sldId id="380"/>
            <p14:sldId id="306"/>
            <p14:sldId id="370"/>
            <p14:sldId id="371"/>
            <p14:sldId id="375"/>
            <p14:sldId id="372"/>
            <p14:sldId id="376"/>
            <p14:sldId id="373"/>
            <p14:sldId id="365"/>
            <p14:sldId id="36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1304" autoAdjust="0"/>
  </p:normalViewPr>
  <p:slideViewPr>
    <p:cSldViewPr snapToGrid="0">
      <p:cViewPr varScale="1">
        <p:scale>
          <a:sx n="77" d="100"/>
          <a:sy n="77" d="100"/>
        </p:scale>
        <p:origin x="912" y="67"/>
      </p:cViewPr>
      <p:guideLst>
        <p:guide orient="horz" pos="2160"/>
        <p:guide pos="3840"/>
      </p:guideLst>
    </p:cSldViewPr>
  </p:slideViewPr>
  <p:notesTextViewPr>
    <p:cViewPr>
      <p:scale>
        <a:sx n="3" d="2"/>
        <a:sy n="3" d="2"/>
      </p:scale>
      <p:origin x="0" y="0"/>
    </p:cViewPr>
  </p:notesTextViewPr>
  <p:sorterViewPr>
    <p:cViewPr>
      <p:scale>
        <a:sx n="118" d="100"/>
        <a:sy n="118" d="100"/>
      </p:scale>
      <p:origin x="0" y="-12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5B98BCFB-597C-410D-9AD4-BE039BB1E9C5}" type="datetimeFigureOut">
              <a:rPr lang="en-US" smtClean="0"/>
              <a:t>2/22/2024</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39998D47-3403-476D-8BD2-B4B112A247D3}" type="slidenum">
              <a:rPr lang="en-US" smtClean="0"/>
              <a:t>‹#›</a:t>
            </a:fld>
            <a:endParaRPr lang="en-US" dirty="0"/>
          </a:p>
        </p:txBody>
      </p:sp>
    </p:spTree>
    <p:extLst>
      <p:ext uri="{BB962C8B-B14F-4D97-AF65-F5344CB8AC3E}">
        <p14:creationId xmlns:p14="http://schemas.microsoft.com/office/powerpoint/2010/main" val="11250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98D47-3403-476D-8BD2-B4B112A247D3}" type="slidenum">
              <a:rPr lang="en-US" smtClean="0"/>
              <a:t>1</a:t>
            </a:fld>
            <a:endParaRPr lang="en-US" dirty="0"/>
          </a:p>
        </p:txBody>
      </p:sp>
    </p:spTree>
    <p:extLst>
      <p:ext uri="{BB962C8B-B14F-4D97-AF65-F5344CB8AC3E}">
        <p14:creationId xmlns:p14="http://schemas.microsoft.com/office/powerpoint/2010/main" val="267811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of the crashes for the State – Freight Alley</a:t>
            </a:r>
          </a:p>
        </p:txBody>
      </p:sp>
      <p:sp>
        <p:nvSpPr>
          <p:cNvPr id="4" name="Slide Number Placeholder 3"/>
          <p:cNvSpPr>
            <a:spLocks noGrp="1"/>
          </p:cNvSpPr>
          <p:nvPr>
            <p:ph type="sldNum" sz="quarter" idx="10"/>
          </p:nvPr>
        </p:nvSpPr>
        <p:spPr/>
        <p:txBody>
          <a:bodyPr/>
          <a:lstStyle/>
          <a:p>
            <a:fld id="{39998D47-3403-476D-8BD2-B4B112A247D3}" type="slidenum">
              <a:rPr lang="en-US" smtClean="0"/>
              <a:t>10</a:t>
            </a:fld>
            <a:endParaRPr lang="en-US" dirty="0"/>
          </a:p>
        </p:txBody>
      </p:sp>
    </p:spTree>
    <p:extLst>
      <p:ext uri="{BB962C8B-B14F-4D97-AF65-F5344CB8AC3E}">
        <p14:creationId xmlns:p14="http://schemas.microsoft.com/office/powerpoint/2010/main" val="1462687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98D47-3403-476D-8BD2-B4B112A247D3}" type="slidenum">
              <a:rPr lang="en-US" smtClean="0"/>
              <a:t>11</a:t>
            </a:fld>
            <a:endParaRPr lang="en-US" dirty="0"/>
          </a:p>
        </p:txBody>
      </p:sp>
    </p:spTree>
    <p:extLst>
      <p:ext uri="{BB962C8B-B14F-4D97-AF65-F5344CB8AC3E}">
        <p14:creationId xmlns:p14="http://schemas.microsoft.com/office/powerpoint/2010/main" val="2696181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98D47-3403-476D-8BD2-B4B112A247D3}" type="slidenum">
              <a:rPr lang="en-US" smtClean="0"/>
              <a:t>12</a:t>
            </a:fld>
            <a:endParaRPr lang="en-US" dirty="0"/>
          </a:p>
        </p:txBody>
      </p:sp>
    </p:spTree>
    <p:extLst>
      <p:ext uri="{BB962C8B-B14F-4D97-AF65-F5344CB8AC3E}">
        <p14:creationId xmlns:p14="http://schemas.microsoft.com/office/powerpoint/2010/main" val="4168918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98D47-3403-476D-8BD2-B4B112A247D3}" type="slidenum">
              <a:rPr lang="en-US" smtClean="0"/>
              <a:t>13</a:t>
            </a:fld>
            <a:endParaRPr lang="en-US" dirty="0"/>
          </a:p>
        </p:txBody>
      </p:sp>
    </p:spTree>
    <p:extLst>
      <p:ext uri="{BB962C8B-B14F-4D97-AF65-F5344CB8AC3E}">
        <p14:creationId xmlns:p14="http://schemas.microsoft.com/office/powerpoint/2010/main" val="2372853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98D47-3403-476D-8BD2-B4B112A247D3}" type="slidenum">
              <a:rPr lang="en-US" smtClean="0"/>
              <a:t>14</a:t>
            </a:fld>
            <a:endParaRPr lang="en-US" dirty="0"/>
          </a:p>
        </p:txBody>
      </p:sp>
    </p:spTree>
    <p:extLst>
      <p:ext uri="{BB962C8B-B14F-4D97-AF65-F5344CB8AC3E}">
        <p14:creationId xmlns:p14="http://schemas.microsoft.com/office/powerpoint/2010/main" val="1643189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98D47-3403-476D-8BD2-B4B112A247D3}" type="slidenum">
              <a:rPr lang="en-US" smtClean="0"/>
              <a:t>15</a:t>
            </a:fld>
            <a:endParaRPr lang="en-US" dirty="0"/>
          </a:p>
        </p:txBody>
      </p:sp>
    </p:spTree>
    <p:extLst>
      <p:ext uri="{BB962C8B-B14F-4D97-AF65-F5344CB8AC3E}">
        <p14:creationId xmlns:p14="http://schemas.microsoft.com/office/powerpoint/2010/main" val="1279123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98D47-3403-476D-8BD2-B4B112A247D3}" type="slidenum">
              <a:rPr lang="en-US" smtClean="0"/>
              <a:t>16</a:t>
            </a:fld>
            <a:endParaRPr lang="en-US" dirty="0"/>
          </a:p>
        </p:txBody>
      </p:sp>
    </p:spTree>
    <p:extLst>
      <p:ext uri="{BB962C8B-B14F-4D97-AF65-F5344CB8AC3E}">
        <p14:creationId xmlns:p14="http://schemas.microsoft.com/office/powerpoint/2010/main" val="2984957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Reported for F &amp; G 1272</a:t>
            </a:r>
          </a:p>
        </p:txBody>
      </p:sp>
      <p:sp>
        <p:nvSpPr>
          <p:cNvPr id="4" name="Slide Number Placeholder 3"/>
          <p:cNvSpPr>
            <a:spLocks noGrp="1"/>
          </p:cNvSpPr>
          <p:nvPr>
            <p:ph type="sldNum" sz="quarter" idx="10"/>
          </p:nvPr>
        </p:nvSpPr>
        <p:spPr/>
        <p:txBody>
          <a:bodyPr/>
          <a:lstStyle/>
          <a:p>
            <a:fld id="{39998D47-3403-476D-8BD2-B4B112A247D3}" type="slidenum">
              <a:rPr lang="en-US" smtClean="0"/>
              <a:t>17</a:t>
            </a:fld>
            <a:endParaRPr lang="en-US" dirty="0"/>
          </a:p>
        </p:txBody>
      </p:sp>
    </p:spTree>
    <p:extLst>
      <p:ext uri="{BB962C8B-B14F-4D97-AF65-F5344CB8AC3E}">
        <p14:creationId xmlns:p14="http://schemas.microsoft.com/office/powerpoint/2010/main" val="3704458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98D47-3403-476D-8BD2-B4B112A247D3}" type="slidenum">
              <a:rPr lang="en-US" smtClean="0"/>
              <a:t>18</a:t>
            </a:fld>
            <a:endParaRPr lang="en-US" dirty="0"/>
          </a:p>
        </p:txBody>
      </p:sp>
    </p:spTree>
    <p:extLst>
      <p:ext uri="{BB962C8B-B14F-4D97-AF65-F5344CB8AC3E}">
        <p14:creationId xmlns:p14="http://schemas.microsoft.com/office/powerpoint/2010/main" val="2692841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98D47-3403-476D-8BD2-B4B112A247D3}" type="slidenum">
              <a:rPr lang="en-US" smtClean="0"/>
              <a:t>19</a:t>
            </a:fld>
            <a:endParaRPr lang="en-US" dirty="0"/>
          </a:p>
        </p:txBody>
      </p:sp>
    </p:spTree>
    <p:extLst>
      <p:ext uri="{BB962C8B-B14F-4D97-AF65-F5344CB8AC3E}">
        <p14:creationId xmlns:p14="http://schemas.microsoft.com/office/powerpoint/2010/main" val="190811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98D47-3403-476D-8BD2-B4B112A247D3}" type="slidenum">
              <a:rPr lang="en-US" smtClean="0"/>
              <a:t>2</a:t>
            </a:fld>
            <a:endParaRPr lang="en-US" dirty="0"/>
          </a:p>
        </p:txBody>
      </p:sp>
    </p:spTree>
    <p:extLst>
      <p:ext uri="{BB962C8B-B14F-4D97-AF65-F5344CB8AC3E}">
        <p14:creationId xmlns:p14="http://schemas.microsoft.com/office/powerpoint/2010/main" val="4169808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98D47-3403-476D-8BD2-B4B112A247D3}" type="slidenum">
              <a:rPr lang="en-US" smtClean="0"/>
              <a:t>20</a:t>
            </a:fld>
            <a:endParaRPr lang="en-US" dirty="0"/>
          </a:p>
        </p:txBody>
      </p:sp>
    </p:spTree>
    <p:extLst>
      <p:ext uri="{BB962C8B-B14F-4D97-AF65-F5344CB8AC3E}">
        <p14:creationId xmlns:p14="http://schemas.microsoft.com/office/powerpoint/2010/main" val="1489106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98D47-3403-476D-8BD2-B4B112A247D3}" type="slidenum">
              <a:rPr lang="en-US" smtClean="0"/>
              <a:t>3</a:t>
            </a:fld>
            <a:endParaRPr lang="en-US" dirty="0"/>
          </a:p>
        </p:txBody>
      </p:sp>
    </p:spTree>
    <p:extLst>
      <p:ext uri="{BB962C8B-B14F-4D97-AF65-F5344CB8AC3E}">
        <p14:creationId xmlns:p14="http://schemas.microsoft.com/office/powerpoint/2010/main" val="123085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identify causal unit? Crash reports, State crash data programs.  </a:t>
            </a:r>
          </a:p>
        </p:txBody>
      </p:sp>
      <p:sp>
        <p:nvSpPr>
          <p:cNvPr id="4" name="Slide Number Placeholder 3"/>
          <p:cNvSpPr>
            <a:spLocks noGrp="1"/>
          </p:cNvSpPr>
          <p:nvPr>
            <p:ph type="sldNum" sz="quarter" idx="10"/>
          </p:nvPr>
        </p:nvSpPr>
        <p:spPr/>
        <p:txBody>
          <a:bodyPr/>
          <a:lstStyle/>
          <a:p>
            <a:fld id="{39998D47-3403-476D-8BD2-B4B112A247D3}" type="slidenum">
              <a:rPr lang="en-US" smtClean="0"/>
              <a:t>4</a:t>
            </a:fld>
            <a:endParaRPr lang="en-US" dirty="0"/>
          </a:p>
        </p:txBody>
      </p:sp>
    </p:spTree>
    <p:extLst>
      <p:ext uri="{BB962C8B-B14F-4D97-AF65-F5344CB8AC3E}">
        <p14:creationId xmlns:p14="http://schemas.microsoft.com/office/powerpoint/2010/main" val="2459594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Driver Error???????? Defective Equipment??????  From the previous slide, who caused the crash, CMV-non-CMV.  The type of vehicle will determine your approach.  MCSAP or Highway Patrol.</a:t>
            </a:r>
          </a:p>
        </p:txBody>
      </p:sp>
      <p:sp>
        <p:nvSpPr>
          <p:cNvPr id="4" name="Slide Number Placeholder 3"/>
          <p:cNvSpPr>
            <a:spLocks noGrp="1"/>
          </p:cNvSpPr>
          <p:nvPr>
            <p:ph type="sldNum" sz="quarter" idx="10"/>
          </p:nvPr>
        </p:nvSpPr>
        <p:spPr/>
        <p:txBody>
          <a:bodyPr/>
          <a:lstStyle/>
          <a:p>
            <a:fld id="{39998D47-3403-476D-8BD2-B4B112A247D3}" type="slidenum">
              <a:rPr lang="en-US" smtClean="0"/>
              <a:t>5</a:t>
            </a:fld>
            <a:endParaRPr lang="en-US" dirty="0"/>
          </a:p>
        </p:txBody>
      </p:sp>
    </p:spTree>
    <p:extLst>
      <p:ext uri="{BB962C8B-B14F-4D97-AF65-F5344CB8AC3E}">
        <p14:creationId xmlns:p14="http://schemas.microsoft.com/office/powerpoint/2010/main" val="3445892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Rural/Urban, Mile posted routes (Interstate or major State roads), secondary roads, CZ’s</a:t>
            </a:r>
          </a:p>
        </p:txBody>
      </p:sp>
      <p:sp>
        <p:nvSpPr>
          <p:cNvPr id="4" name="Slide Number Placeholder 3"/>
          <p:cNvSpPr>
            <a:spLocks noGrp="1"/>
          </p:cNvSpPr>
          <p:nvPr>
            <p:ph type="sldNum" sz="quarter" idx="10"/>
          </p:nvPr>
        </p:nvSpPr>
        <p:spPr/>
        <p:txBody>
          <a:bodyPr/>
          <a:lstStyle/>
          <a:p>
            <a:fld id="{39998D47-3403-476D-8BD2-B4B112A247D3}" type="slidenum">
              <a:rPr lang="en-US" smtClean="0"/>
              <a:t>6</a:t>
            </a:fld>
            <a:endParaRPr lang="en-US" dirty="0"/>
          </a:p>
        </p:txBody>
      </p:sp>
    </p:spTree>
    <p:extLst>
      <p:ext uri="{BB962C8B-B14F-4D97-AF65-F5344CB8AC3E}">
        <p14:creationId xmlns:p14="http://schemas.microsoft.com/office/powerpoint/2010/main" val="1499120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 at the months, days and times.  Associated with seasonal travel or holiday travel.  Seasonal could be related to CMV traffic increase for stores stocking up for Christmas.  Holiday travel with a destination point within the State or are you a travel through State for other destinations.  </a:t>
            </a:r>
          </a:p>
        </p:txBody>
      </p:sp>
      <p:sp>
        <p:nvSpPr>
          <p:cNvPr id="4" name="Slide Number Placeholder 3"/>
          <p:cNvSpPr>
            <a:spLocks noGrp="1"/>
          </p:cNvSpPr>
          <p:nvPr>
            <p:ph type="sldNum" sz="quarter" idx="10"/>
          </p:nvPr>
        </p:nvSpPr>
        <p:spPr/>
        <p:txBody>
          <a:bodyPr/>
          <a:lstStyle/>
          <a:p>
            <a:fld id="{39998D47-3403-476D-8BD2-B4B112A247D3}" type="slidenum">
              <a:rPr lang="en-US" smtClean="0"/>
              <a:t>7</a:t>
            </a:fld>
            <a:endParaRPr lang="en-US" dirty="0"/>
          </a:p>
        </p:txBody>
      </p:sp>
    </p:spTree>
    <p:extLst>
      <p:ext uri="{BB962C8B-B14F-4D97-AF65-F5344CB8AC3E}">
        <p14:creationId xmlns:p14="http://schemas.microsoft.com/office/powerpoint/2010/main" val="1640314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industry coming to an area, being built, opened for business.  What else could be associated with the new industry, road construction, population increase/ decrease in an adjoining county.  Changing of the driving environment for the local population.  Possible solution, outreach.   </a:t>
            </a:r>
          </a:p>
        </p:txBody>
      </p:sp>
      <p:sp>
        <p:nvSpPr>
          <p:cNvPr id="4" name="Slide Number Placeholder 3"/>
          <p:cNvSpPr>
            <a:spLocks noGrp="1"/>
          </p:cNvSpPr>
          <p:nvPr>
            <p:ph type="sldNum" sz="quarter" idx="10"/>
          </p:nvPr>
        </p:nvSpPr>
        <p:spPr/>
        <p:txBody>
          <a:bodyPr/>
          <a:lstStyle/>
          <a:p>
            <a:fld id="{39998D47-3403-476D-8BD2-B4B112A247D3}" type="slidenum">
              <a:rPr lang="en-US" smtClean="0"/>
              <a:t>8</a:t>
            </a:fld>
            <a:endParaRPr lang="en-US" dirty="0"/>
          </a:p>
        </p:txBody>
      </p:sp>
    </p:spTree>
    <p:extLst>
      <p:ext uri="{BB962C8B-B14F-4D97-AF65-F5344CB8AC3E}">
        <p14:creationId xmlns:p14="http://schemas.microsoft.com/office/powerpoint/2010/main" val="2955025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98D47-3403-476D-8BD2-B4B112A247D3}" type="slidenum">
              <a:rPr lang="en-US" smtClean="0"/>
              <a:t>9</a:t>
            </a:fld>
            <a:endParaRPr lang="en-US" dirty="0"/>
          </a:p>
        </p:txBody>
      </p:sp>
    </p:spTree>
    <p:extLst>
      <p:ext uri="{BB962C8B-B14F-4D97-AF65-F5344CB8AC3E}">
        <p14:creationId xmlns:p14="http://schemas.microsoft.com/office/powerpoint/2010/main" val="204716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Alabama Division Crash Reduction Plan</a:t>
            </a:r>
            <a:endParaRPr lang="en-US" dirty="0"/>
          </a:p>
        </p:txBody>
      </p:sp>
      <p:sp>
        <p:nvSpPr>
          <p:cNvPr id="5" name="Footer Placeholder 4"/>
          <p:cNvSpPr>
            <a:spLocks noGrp="1"/>
          </p:cNvSpPr>
          <p:nvPr>
            <p:ph type="ftr" sz="quarter" idx="11"/>
          </p:nvPr>
        </p:nvSpPr>
        <p:spPr/>
        <p:txBody>
          <a:bodyPr/>
          <a:lstStyle/>
          <a:p>
            <a:r>
              <a:rPr lang="en-US"/>
              <a:t>Alabama Crash Reduction Plan</a:t>
            </a:r>
            <a:endParaRPr lang="en-US" dirty="0"/>
          </a:p>
        </p:txBody>
      </p:sp>
      <p:sp>
        <p:nvSpPr>
          <p:cNvPr id="6" name="Slide Number Placeholder 5"/>
          <p:cNvSpPr>
            <a:spLocks noGrp="1"/>
          </p:cNvSpPr>
          <p:nvPr>
            <p:ph type="sldNum" sz="quarter" idx="12"/>
          </p:nvPr>
        </p:nvSpPr>
        <p:spPr/>
        <p:txBody>
          <a:bodyPr/>
          <a:lstStyle/>
          <a:p>
            <a:fld id="{6D5B6149-2900-45F8-8CB1-98AD74BB3D4F}" type="slidenum">
              <a:rPr lang="en-US" smtClean="0"/>
              <a:t>‹#›</a:t>
            </a:fld>
            <a:endParaRPr lang="en-US" dirty="0"/>
          </a:p>
        </p:txBody>
      </p:sp>
    </p:spTree>
    <p:extLst>
      <p:ext uri="{BB962C8B-B14F-4D97-AF65-F5344CB8AC3E}">
        <p14:creationId xmlns:p14="http://schemas.microsoft.com/office/powerpoint/2010/main" val="3908726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Alabama Division Crash Reduction Plan</a:t>
            </a:r>
            <a:endParaRPr lang="en-US" dirty="0"/>
          </a:p>
        </p:txBody>
      </p:sp>
      <p:sp>
        <p:nvSpPr>
          <p:cNvPr id="5" name="Footer Placeholder 4"/>
          <p:cNvSpPr>
            <a:spLocks noGrp="1"/>
          </p:cNvSpPr>
          <p:nvPr>
            <p:ph type="ftr" sz="quarter" idx="11"/>
          </p:nvPr>
        </p:nvSpPr>
        <p:spPr/>
        <p:txBody>
          <a:bodyPr/>
          <a:lstStyle/>
          <a:p>
            <a:r>
              <a:rPr lang="en-US"/>
              <a:t>Alabama Crash Reduction Plan</a:t>
            </a:r>
            <a:endParaRPr lang="en-US" dirty="0"/>
          </a:p>
        </p:txBody>
      </p:sp>
      <p:sp>
        <p:nvSpPr>
          <p:cNvPr id="6" name="Slide Number Placeholder 5"/>
          <p:cNvSpPr>
            <a:spLocks noGrp="1"/>
          </p:cNvSpPr>
          <p:nvPr>
            <p:ph type="sldNum" sz="quarter" idx="12"/>
          </p:nvPr>
        </p:nvSpPr>
        <p:spPr/>
        <p:txBody>
          <a:bodyPr/>
          <a:lstStyle/>
          <a:p>
            <a:fld id="{6D5B6149-2900-45F8-8CB1-98AD74BB3D4F}" type="slidenum">
              <a:rPr lang="en-US" smtClean="0"/>
              <a:t>‹#›</a:t>
            </a:fld>
            <a:endParaRPr lang="en-US" dirty="0"/>
          </a:p>
        </p:txBody>
      </p:sp>
    </p:spTree>
    <p:extLst>
      <p:ext uri="{BB962C8B-B14F-4D97-AF65-F5344CB8AC3E}">
        <p14:creationId xmlns:p14="http://schemas.microsoft.com/office/powerpoint/2010/main" val="96203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Alabama Division Crash Reduction Plan</a:t>
            </a:r>
            <a:endParaRPr lang="en-US" dirty="0"/>
          </a:p>
        </p:txBody>
      </p:sp>
      <p:sp>
        <p:nvSpPr>
          <p:cNvPr id="5" name="Footer Placeholder 4"/>
          <p:cNvSpPr>
            <a:spLocks noGrp="1"/>
          </p:cNvSpPr>
          <p:nvPr>
            <p:ph type="ftr" sz="quarter" idx="11"/>
          </p:nvPr>
        </p:nvSpPr>
        <p:spPr/>
        <p:txBody>
          <a:bodyPr/>
          <a:lstStyle/>
          <a:p>
            <a:r>
              <a:rPr lang="en-US"/>
              <a:t>Alabama Crash Reduction Plan</a:t>
            </a:r>
            <a:endParaRPr lang="en-US" dirty="0"/>
          </a:p>
        </p:txBody>
      </p:sp>
      <p:sp>
        <p:nvSpPr>
          <p:cNvPr id="6" name="Slide Number Placeholder 5"/>
          <p:cNvSpPr>
            <a:spLocks noGrp="1"/>
          </p:cNvSpPr>
          <p:nvPr>
            <p:ph type="sldNum" sz="quarter" idx="12"/>
          </p:nvPr>
        </p:nvSpPr>
        <p:spPr/>
        <p:txBody>
          <a:bodyPr/>
          <a:lstStyle/>
          <a:p>
            <a:fld id="{6D5B6149-2900-45F8-8CB1-98AD74BB3D4F}" type="slidenum">
              <a:rPr lang="en-US" smtClean="0"/>
              <a:t>‹#›</a:t>
            </a:fld>
            <a:endParaRPr lang="en-US" dirty="0"/>
          </a:p>
        </p:txBody>
      </p:sp>
    </p:spTree>
    <p:extLst>
      <p:ext uri="{BB962C8B-B14F-4D97-AF65-F5344CB8AC3E}">
        <p14:creationId xmlns:p14="http://schemas.microsoft.com/office/powerpoint/2010/main" val="100195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Alabama Division Crash Reduction Plan</a:t>
            </a:r>
            <a:endParaRPr lang="en-US" dirty="0"/>
          </a:p>
        </p:txBody>
      </p:sp>
      <p:sp>
        <p:nvSpPr>
          <p:cNvPr id="5" name="Footer Placeholder 4"/>
          <p:cNvSpPr>
            <a:spLocks noGrp="1"/>
          </p:cNvSpPr>
          <p:nvPr>
            <p:ph type="ftr" sz="quarter" idx="11"/>
          </p:nvPr>
        </p:nvSpPr>
        <p:spPr/>
        <p:txBody>
          <a:bodyPr/>
          <a:lstStyle/>
          <a:p>
            <a:r>
              <a:rPr lang="en-US"/>
              <a:t>Alabama Crash Reduction Plan</a:t>
            </a:r>
            <a:endParaRPr lang="en-US" dirty="0"/>
          </a:p>
        </p:txBody>
      </p:sp>
      <p:sp>
        <p:nvSpPr>
          <p:cNvPr id="6" name="Slide Number Placeholder 5"/>
          <p:cNvSpPr>
            <a:spLocks noGrp="1"/>
          </p:cNvSpPr>
          <p:nvPr>
            <p:ph type="sldNum" sz="quarter" idx="12"/>
          </p:nvPr>
        </p:nvSpPr>
        <p:spPr/>
        <p:txBody>
          <a:bodyPr/>
          <a:lstStyle/>
          <a:p>
            <a:fld id="{6D5B6149-2900-45F8-8CB1-98AD74BB3D4F}" type="slidenum">
              <a:rPr lang="en-US" smtClean="0"/>
              <a:t>‹#›</a:t>
            </a:fld>
            <a:endParaRPr lang="en-US" dirty="0"/>
          </a:p>
        </p:txBody>
      </p:sp>
    </p:spTree>
    <p:extLst>
      <p:ext uri="{BB962C8B-B14F-4D97-AF65-F5344CB8AC3E}">
        <p14:creationId xmlns:p14="http://schemas.microsoft.com/office/powerpoint/2010/main" val="7217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Alabama Division Crash Reduction Plan</a:t>
            </a:r>
            <a:endParaRPr lang="en-US" dirty="0"/>
          </a:p>
        </p:txBody>
      </p:sp>
      <p:sp>
        <p:nvSpPr>
          <p:cNvPr id="5" name="Footer Placeholder 4"/>
          <p:cNvSpPr>
            <a:spLocks noGrp="1"/>
          </p:cNvSpPr>
          <p:nvPr>
            <p:ph type="ftr" sz="quarter" idx="11"/>
          </p:nvPr>
        </p:nvSpPr>
        <p:spPr/>
        <p:txBody>
          <a:bodyPr/>
          <a:lstStyle/>
          <a:p>
            <a:r>
              <a:rPr lang="en-US"/>
              <a:t>Alabama Crash Reduction Plan</a:t>
            </a:r>
            <a:endParaRPr lang="en-US" dirty="0"/>
          </a:p>
        </p:txBody>
      </p:sp>
      <p:sp>
        <p:nvSpPr>
          <p:cNvPr id="6" name="Slide Number Placeholder 5"/>
          <p:cNvSpPr>
            <a:spLocks noGrp="1"/>
          </p:cNvSpPr>
          <p:nvPr>
            <p:ph type="sldNum" sz="quarter" idx="12"/>
          </p:nvPr>
        </p:nvSpPr>
        <p:spPr/>
        <p:txBody>
          <a:bodyPr/>
          <a:lstStyle/>
          <a:p>
            <a:fld id="{6D5B6149-2900-45F8-8CB1-98AD74BB3D4F}" type="slidenum">
              <a:rPr lang="en-US" smtClean="0"/>
              <a:t>‹#›</a:t>
            </a:fld>
            <a:endParaRPr lang="en-US" dirty="0"/>
          </a:p>
        </p:txBody>
      </p:sp>
    </p:spTree>
    <p:extLst>
      <p:ext uri="{BB962C8B-B14F-4D97-AF65-F5344CB8AC3E}">
        <p14:creationId xmlns:p14="http://schemas.microsoft.com/office/powerpoint/2010/main" val="95853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Alabama Division Crash Reduction Plan</a:t>
            </a:r>
            <a:endParaRPr lang="en-US" dirty="0"/>
          </a:p>
        </p:txBody>
      </p:sp>
      <p:sp>
        <p:nvSpPr>
          <p:cNvPr id="6" name="Footer Placeholder 5"/>
          <p:cNvSpPr>
            <a:spLocks noGrp="1"/>
          </p:cNvSpPr>
          <p:nvPr>
            <p:ph type="ftr" sz="quarter" idx="11"/>
          </p:nvPr>
        </p:nvSpPr>
        <p:spPr/>
        <p:txBody>
          <a:bodyPr/>
          <a:lstStyle/>
          <a:p>
            <a:r>
              <a:rPr lang="en-US"/>
              <a:t>Alabama Crash Reduction Plan</a:t>
            </a:r>
            <a:endParaRPr lang="en-US" dirty="0"/>
          </a:p>
        </p:txBody>
      </p:sp>
      <p:sp>
        <p:nvSpPr>
          <p:cNvPr id="7" name="Slide Number Placeholder 6"/>
          <p:cNvSpPr>
            <a:spLocks noGrp="1"/>
          </p:cNvSpPr>
          <p:nvPr>
            <p:ph type="sldNum" sz="quarter" idx="12"/>
          </p:nvPr>
        </p:nvSpPr>
        <p:spPr/>
        <p:txBody>
          <a:bodyPr/>
          <a:lstStyle/>
          <a:p>
            <a:fld id="{6D5B6149-2900-45F8-8CB1-98AD74BB3D4F}" type="slidenum">
              <a:rPr lang="en-US" smtClean="0"/>
              <a:t>‹#›</a:t>
            </a:fld>
            <a:endParaRPr lang="en-US" dirty="0"/>
          </a:p>
        </p:txBody>
      </p:sp>
    </p:spTree>
    <p:extLst>
      <p:ext uri="{BB962C8B-B14F-4D97-AF65-F5344CB8AC3E}">
        <p14:creationId xmlns:p14="http://schemas.microsoft.com/office/powerpoint/2010/main" val="2683984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Alabama Division Crash Reduction Plan</a:t>
            </a:r>
            <a:endParaRPr lang="en-US" dirty="0"/>
          </a:p>
        </p:txBody>
      </p:sp>
      <p:sp>
        <p:nvSpPr>
          <p:cNvPr id="8" name="Footer Placeholder 7"/>
          <p:cNvSpPr>
            <a:spLocks noGrp="1"/>
          </p:cNvSpPr>
          <p:nvPr>
            <p:ph type="ftr" sz="quarter" idx="11"/>
          </p:nvPr>
        </p:nvSpPr>
        <p:spPr/>
        <p:txBody>
          <a:bodyPr/>
          <a:lstStyle/>
          <a:p>
            <a:r>
              <a:rPr lang="en-US"/>
              <a:t>Alabama Crash Reduction Plan</a:t>
            </a:r>
            <a:endParaRPr lang="en-US" dirty="0"/>
          </a:p>
        </p:txBody>
      </p:sp>
      <p:sp>
        <p:nvSpPr>
          <p:cNvPr id="9" name="Slide Number Placeholder 8"/>
          <p:cNvSpPr>
            <a:spLocks noGrp="1"/>
          </p:cNvSpPr>
          <p:nvPr>
            <p:ph type="sldNum" sz="quarter" idx="12"/>
          </p:nvPr>
        </p:nvSpPr>
        <p:spPr/>
        <p:txBody>
          <a:bodyPr/>
          <a:lstStyle/>
          <a:p>
            <a:fld id="{6D5B6149-2900-45F8-8CB1-98AD74BB3D4F}" type="slidenum">
              <a:rPr lang="en-US" smtClean="0"/>
              <a:t>‹#›</a:t>
            </a:fld>
            <a:endParaRPr lang="en-US" dirty="0"/>
          </a:p>
        </p:txBody>
      </p:sp>
    </p:spTree>
    <p:extLst>
      <p:ext uri="{BB962C8B-B14F-4D97-AF65-F5344CB8AC3E}">
        <p14:creationId xmlns:p14="http://schemas.microsoft.com/office/powerpoint/2010/main" val="408446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Alabama Division Crash Reduction Plan</a:t>
            </a:r>
            <a:endParaRPr lang="en-US" dirty="0"/>
          </a:p>
        </p:txBody>
      </p:sp>
      <p:sp>
        <p:nvSpPr>
          <p:cNvPr id="4" name="Footer Placeholder 3"/>
          <p:cNvSpPr>
            <a:spLocks noGrp="1"/>
          </p:cNvSpPr>
          <p:nvPr>
            <p:ph type="ftr" sz="quarter" idx="11"/>
          </p:nvPr>
        </p:nvSpPr>
        <p:spPr/>
        <p:txBody>
          <a:bodyPr/>
          <a:lstStyle/>
          <a:p>
            <a:r>
              <a:rPr lang="en-US"/>
              <a:t>Alabama Crash Reduction Plan</a:t>
            </a:r>
            <a:endParaRPr lang="en-US" dirty="0"/>
          </a:p>
        </p:txBody>
      </p:sp>
      <p:sp>
        <p:nvSpPr>
          <p:cNvPr id="5" name="Slide Number Placeholder 4"/>
          <p:cNvSpPr>
            <a:spLocks noGrp="1"/>
          </p:cNvSpPr>
          <p:nvPr>
            <p:ph type="sldNum" sz="quarter" idx="12"/>
          </p:nvPr>
        </p:nvSpPr>
        <p:spPr/>
        <p:txBody>
          <a:bodyPr/>
          <a:lstStyle/>
          <a:p>
            <a:fld id="{6D5B6149-2900-45F8-8CB1-98AD74BB3D4F}" type="slidenum">
              <a:rPr lang="en-US" smtClean="0"/>
              <a:t>‹#›</a:t>
            </a:fld>
            <a:endParaRPr lang="en-US" dirty="0"/>
          </a:p>
        </p:txBody>
      </p:sp>
    </p:spTree>
    <p:extLst>
      <p:ext uri="{BB962C8B-B14F-4D97-AF65-F5344CB8AC3E}">
        <p14:creationId xmlns:p14="http://schemas.microsoft.com/office/powerpoint/2010/main" val="6704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Alabama Division Crash Reduction Plan</a:t>
            </a:r>
            <a:endParaRPr lang="en-US" dirty="0"/>
          </a:p>
        </p:txBody>
      </p:sp>
      <p:sp>
        <p:nvSpPr>
          <p:cNvPr id="3" name="Footer Placeholder 2"/>
          <p:cNvSpPr>
            <a:spLocks noGrp="1"/>
          </p:cNvSpPr>
          <p:nvPr>
            <p:ph type="ftr" sz="quarter" idx="11"/>
          </p:nvPr>
        </p:nvSpPr>
        <p:spPr/>
        <p:txBody>
          <a:bodyPr/>
          <a:lstStyle/>
          <a:p>
            <a:r>
              <a:rPr lang="en-US"/>
              <a:t>Alabama Crash Reduction Plan</a:t>
            </a:r>
            <a:endParaRPr lang="en-US" dirty="0"/>
          </a:p>
        </p:txBody>
      </p:sp>
      <p:sp>
        <p:nvSpPr>
          <p:cNvPr id="4" name="Slide Number Placeholder 3"/>
          <p:cNvSpPr>
            <a:spLocks noGrp="1"/>
          </p:cNvSpPr>
          <p:nvPr>
            <p:ph type="sldNum" sz="quarter" idx="12"/>
          </p:nvPr>
        </p:nvSpPr>
        <p:spPr/>
        <p:txBody>
          <a:bodyPr/>
          <a:lstStyle/>
          <a:p>
            <a:fld id="{6D5B6149-2900-45F8-8CB1-98AD74BB3D4F}" type="slidenum">
              <a:rPr lang="en-US" smtClean="0"/>
              <a:t>‹#›</a:t>
            </a:fld>
            <a:endParaRPr lang="en-US" dirty="0"/>
          </a:p>
        </p:txBody>
      </p:sp>
    </p:spTree>
    <p:extLst>
      <p:ext uri="{BB962C8B-B14F-4D97-AF65-F5344CB8AC3E}">
        <p14:creationId xmlns:p14="http://schemas.microsoft.com/office/powerpoint/2010/main" val="569220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Alabama Division Crash Reduction Plan</a:t>
            </a:r>
            <a:endParaRPr lang="en-US" dirty="0"/>
          </a:p>
        </p:txBody>
      </p:sp>
      <p:sp>
        <p:nvSpPr>
          <p:cNvPr id="6" name="Footer Placeholder 5"/>
          <p:cNvSpPr>
            <a:spLocks noGrp="1"/>
          </p:cNvSpPr>
          <p:nvPr>
            <p:ph type="ftr" sz="quarter" idx="11"/>
          </p:nvPr>
        </p:nvSpPr>
        <p:spPr/>
        <p:txBody>
          <a:bodyPr/>
          <a:lstStyle/>
          <a:p>
            <a:r>
              <a:rPr lang="en-US"/>
              <a:t>Alabama Crash Reduction Plan</a:t>
            </a:r>
            <a:endParaRPr lang="en-US" dirty="0"/>
          </a:p>
        </p:txBody>
      </p:sp>
      <p:sp>
        <p:nvSpPr>
          <p:cNvPr id="7" name="Slide Number Placeholder 6"/>
          <p:cNvSpPr>
            <a:spLocks noGrp="1"/>
          </p:cNvSpPr>
          <p:nvPr>
            <p:ph type="sldNum" sz="quarter" idx="12"/>
          </p:nvPr>
        </p:nvSpPr>
        <p:spPr/>
        <p:txBody>
          <a:bodyPr/>
          <a:lstStyle/>
          <a:p>
            <a:fld id="{6D5B6149-2900-45F8-8CB1-98AD74BB3D4F}" type="slidenum">
              <a:rPr lang="en-US" smtClean="0"/>
              <a:t>‹#›</a:t>
            </a:fld>
            <a:endParaRPr lang="en-US" dirty="0"/>
          </a:p>
        </p:txBody>
      </p:sp>
    </p:spTree>
    <p:extLst>
      <p:ext uri="{BB962C8B-B14F-4D97-AF65-F5344CB8AC3E}">
        <p14:creationId xmlns:p14="http://schemas.microsoft.com/office/powerpoint/2010/main" val="137762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Alabama Division Crash Reduction Plan</a:t>
            </a:r>
            <a:endParaRPr lang="en-US" dirty="0"/>
          </a:p>
        </p:txBody>
      </p:sp>
      <p:sp>
        <p:nvSpPr>
          <p:cNvPr id="6" name="Footer Placeholder 5"/>
          <p:cNvSpPr>
            <a:spLocks noGrp="1"/>
          </p:cNvSpPr>
          <p:nvPr>
            <p:ph type="ftr" sz="quarter" idx="11"/>
          </p:nvPr>
        </p:nvSpPr>
        <p:spPr/>
        <p:txBody>
          <a:bodyPr/>
          <a:lstStyle/>
          <a:p>
            <a:r>
              <a:rPr lang="en-US"/>
              <a:t>Alabama Crash Reduction Plan</a:t>
            </a:r>
            <a:endParaRPr lang="en-US" dirty="0"/>
          </a:p>
        </p:txBody>
      </p:sp>
      <p:sp>
        <p:nvSpPr>
          <p:cNvPr id="7" name="Slide Number Placeholder 6"/>
          <p:cNvSpPr>
            <a:spLocks noGrp="1"/>
          </p:cNvSpPr>
          <p:nvPr>
            <p:ph type="sldNum" sz="quarter" idx="12"/>
          </p:nvPr>
        </p:nvSpPr>
        <p:spPr/>
        <p:txBody>
          <a:bodyPr/>
          <a:lstStyle/>
          <a:p>
            <a:fld id="{6D5B6149-2900-45F8-8CB1-98AD74BB3D4F}" type="slidenum">
              <a:rPr lang="en-US" smtClean="0"/>
              <a:t>‹#›</a:t>
            </a:fld>
            <a:endParaRPr lang="en-US" dirty="0"/>
          </a:p>
        </p:txBody>
      </p:sp>
    </p:spTree>
    <p:extLst>
      <p:ext uri="{BB962C8B-B14F-4D97-AF65-F5344CB8AC3E}">
        <p14:creationId xmlns:p14="http://schemas.microsoft.com/office/powerpoint/2010/main" val="218205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Alabama Division Crash Reduction Plan</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Alabama Crash Reduction Plan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B6149-2900-45F8-8CB1-98AD74BB3D4F}" type="slidenum">
              <a:rPr lang="en-US" smtClean="0"/>
              <a:t>‹#›</a:t>
            </a:fld>
            <a:endParaRPr lang="en-US" dirty="0"/>
          </a:p>
        </p:txBody>
      </p:sp>
    </p:spTree>
    <p:extLst>
      <p:ext uri="{BB962C8B-B14F-4D97-AF65-F5344CB8AC3E}">
        <p14:creationId xmlns:p14="http://schemas.microsoft.com/office/powerpoint/2010/main" val="3002262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46278"/>
            <a:ext cx="12192000" cy="391885"/>
          </a:xfrm>
        </p:spPr>
        <p:txBody>
          <a:bodyPr>
            <a:normAutofit fontScale="90000"/>
          </a:bodyPr>
          <a:lstStyle/>
          <a:p>
            <a:br>
              <a:rPr lang="en-US" sz="6700" b="1" dirty="0">
                <a:solidFill>
                  <a:schemeClr val="accent1">
                    <a:lumMod val="50000"/>
                  </a:schemeClr>
                </a:solidFill>
              </a:rPr>
            </a:br>
            <a:endParaRPr lang="en-US" sz="6700" b="1" dirty="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6D5B6149-2900-45F8-8CB1-98AD74BB3D4F}" type="slidenum">
              <a:rPr lang="en-US" smtClean="0">
                <a:solidFill>
                  <a:schemeClr val="tx1"/>
                </a:solidFill>
              </a:rPr>
              <a:t>1</a:t>
            </a:fld>
            <a:endParaRPr lang="en-US" dirty="0">
              <a:solidFill>
                <a:schemeClr val="tx1"/>
              </a:solidFill>
            </a:endParaRPr>
          </a:p>
        </p:txBody>
      </p:sp>
      <p:sp>
        <p:nvSpPr>
          <p:cNvPr id="4" name="Footer Placeholder 3">
            <a:extLst>
              <a:ext uri="{FF2B5EF4-FFF2-40B4-BE49-F238E27FC236}">
                <a16:creationId xmlns:a16="http://schemas.microsoft.com/office/drawing/2014/main" id="{5AE8B246-5555-4B68-B44D-23B13328D468}"/>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id="{AB6539DA-3C6B-3AE6-02A2-429537D6B986}"/>
              </a:ext>
            </a:extLst>
          </p:cNvPr>
          <p:cNvSpPr txBox="1"/>
          <p:nvPr/>
        </p:nvSpPr>
        <p:spPr>
          <a:xfrm>
            <a:off x="2230581" y="799191"/>
            <a:ext cx="7730837" cy="4462760"/>
          </a:xfrm>
          <a:prstGeom prst="rect">
            <a:avLst/>
          </a:prstGeom>
          <a:noFill/>
        </p:spPr>
        <p:txBody>
          <a:bodyPr wrap="square">
            <a:spAutoFit/>
          </a:bodyPr>
          <a:lstStyle/>
          <a:p>
            <a:pPr algn="l"/>
            <a:endParaRPr lang="en-US" sz="1200" b="0" i="0" u="none" strike="noStrike" baseline="0" dirty="0">
              <a:solidFill>
                <a:srgbClr val="000000"/>
              </a:solidFill>
              <a:latin typeface="Franklin Gothic Medium" panose="020B0603020102020204" pitchFamily="34" charset="0"/>
            </a:endParaRPr>
          </a:p>
          <a:p>
            <a:pPr algn="ctr"/>
            <a:r>
              <a:rPr lang="en-US" sz="1200" b="0" i="0" u="none" strike="noStrike" baseline="0" dirty="0">
                <a:solidFill>
                  <a:srgbClr val="000000"/>
                </a:solidFill>
                <a:latin typeface="Franklin Gothic Medium" panose="020B0603020102020204" pitchFamily="34" charset="0"/>
              </a:rPr>
              <a:t> </a:t>
            </a:r>
            <a:r>
              <a:rPr lang="en-US" sz="3200" b="0" i="0" u="none" strike="noStrike" baseline="0" dirty="0">
                <a:latin typeface="Times New Roman" panose="02020603050405020304" pitchFamily="18" charset="0"/>
                <a:cs typeface="Times New Roman" panose="02020603050405020304" pitchFamily="18" charset="0"/>
              </a:rPr>
              <a:t>CRASH PREVENTION &amp; REDUCTION </a:t>
            </a:r>
          </a:p>
          <a:p>
            <a:pPr algn="ctr"/>
            <a:r>
              <a:rPr lang="en-US" sz="3200" b="0" i="0" u="none" strike="noStrike" baseline="0" dirty="0">
                <a:latin typeface="Times New Roman" panose="02020603050405020304" pitchFamily="18" charset="0"/>
                <a:cs typeface="Times New Roman" panose="02020603050405020304" pitchFamily="18" charset="0"/>
              </a:rPr>
              <a:t>CHATTANOOGA AREA </a:t>
            </a:r>
          </a:p>
          <a:p>
            <a:pPr algn="ctr"/>
            <a:endParaRPr lang="en-US" sz="3200" b="0" i="0" u="none" strike="noStrike" baseline="0" dirty="0">
              <a:latin typeface="Times New Roman" panose="02020603050405020304" pitchFamily="18" charset="0"/>
              <a:cs typeface="Times New Roman" panose="02020603050405020304" pitchFamily="18" charset="0"/>
            </a:endParaRPr>
          </a:p>
          <a:p>
            <a:pPr algn="ctr"/>
            <a:r>
              <a:rPr lang="en-US" sz="3200" b="0" i="0" u="none" strike="noStrike" baseline="0" dirty="0">
                <a:latin typeface="Times New Roman" panose="02020603050405020304" pitchFamily="18" charset="0"/>
                <a:cs typeface="Times New Roman" panose="02020603050405020304" pitchFamily="18" charset="0"/>
              </a:rPr>
              <a:t>2024 SAFETY COALITION MEETING</a:t>
            </a:r>
          </a:p>
          <a:p>
            <a:pPr algn="ctr"/>
            <a:endParaRPr lang="en-US" sz="3200" dirty="0">
              <a:latin typeface="Times New Roman" panose="02020603050405020304" pitchFamily="18" charset="0"/>
              <a:cs typeface="Times New Roman" panose="02020603050405020304" pitchFamily="18" charset="0"/>
            </a:endParaRPr>
          </a:p>
          <a:p>
            <a:pPr algn="ctr"/>
            <a:endParaRPr lang="en-US" sz="2800" b="0" i="0" u="none" strike="noStrike" baseline="0" dirty="0">
              <a:latin typeface="Times New Roman" panose="02020603050405020304" pitchFamily="18" charset="0"/>
              <a:cs typeface="Times New Roman" panose="02020603050405020304" pitchFamily="18" charset="0"/>
            </a:endParaRPr>
          </a:p>
          <a:p>
            <a:pPr algn="ctr"/>
            <a:r>
              <a:rPr lang="en-US" sz="2800" b="0" i="0" u="none" strike="noStrike" baseline="0" dirty="0">
                <a:latin typeface="Times New Roman" panose="02020603050405020304" pitchFamily="18" charset="0"/>
                <a:cs typeface="Times New Roman" panose="02020603050405020304" pitchFamily="18" charset="0"/>
              </a:rPr>
              <a:t>Sgt. Jason Harris</a:t>
            </a:r>
          </a:p>
          <a:p>
            <a:pPr algn="ctr"/>
            <a:r>
              <a:rPr lang="en-US" sz="2800" b="0" i="0" u="none" strike="noStrike" baseline="0" dirty="0">
                <a:latin typeface="Times New Roman" panose="02020603050405020304" pitchFamily="18" charset="0"/>
                <a:cs typeface="Times New Roman" panose="02020603050405020304" pitchFamily="18" charset="0"/>
              </a:rPr>
              <a:t>Alabama Law Enforcement Agency</a:t>
            </a:r>
          </a:p>
          <a:p>
            <a:pPr algn="ctr"/>
            <a:r>
              <a:rPr lang="en-US" sz="2800" dirty="0">
                <a:latin typeface="Times New Roman" panose="02020603050405020304" pitchFamily="18" charset="0"/>
                <a:cs typeface="Times New Roman" panose="02020603050405020304" pitchFamily="18" charset="0"/>
              </a:rPr>
              <a:t>   </a:t>
            </a:r>
            <a:r>
              <a:rPr lang="en-US" sz="2800" b="0" i="0" u="none" strike="noStrike" baseline="0" dirty="0">
                <a:latin typeface="Times New Roman" panose="02020603050405020304" pitchFamily="18" charset="0"/>
                <a:cs typeface="Times New Roman" panose="02020603050405020304" pitchFamily="18" charset="0"/>
              </a:rPr>
              <a:t>Motor Carrier Safety Unit </a:t>
            </a:r>
            <a:r>
              <a:rPr lang="en-US" sz="2600" b="0" i="0" u="none" strike="noStrike" baseline="0" dirty="0">
                <a:solidFill>
                  <a:srgbClr val="000000"/>
                </a:solidFill>
                <a:latin typeface="Franklin Gothic Medium" panose="020B0603020102020204" pitchFamily="34" charset="0"/>
              </a:rPr>
              <a:t>	</a:t>
            </a:r>
          </a:p>
        </p:txBody>
      </p:sp>
    </p:spTree>
    <p:extLst>
      <p:ext uri="{BB962C8B-B14F-4D97-AF65-F5344CB8AC3E}">
        <p14:creationId xmlns:p14="http://schemas.microsoft.com/office/powerpoint/2010/main" val="483538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033AAE-7357-74F7-7CE9-9902A5FE99C8}"/>
              </a:ext>
            </a:extLst>
          </p:cNvPr>
          <p:cNvPicPr>
            <a:picLocks noChangeAspect="1"/>
          </p:cNvPicPr>
          <p:nvPr/>
        </p:nvPicPr>
        <p:blipFill>
          <a:blip r:embed="rId3"/>
          <a:stretch>
            <a:fillRect/>
          </a:stretch>
        </p:blipFill>
        <p:spPr>
          <a:xfrm>
            <a:off x="6790892" y="92295"/>
            <a:ext cx="4305300" cy="6562725"/>
          </a:xfrm>
          <a:prstGeom prst="rect">
            <a:avLst/>
          </a:prstGeom>
        </p:spPr>
      </p:pic>
      <p:sp>
        <p:nvSpPr>
          <p:cNvPr id="2" name="Title 1"/>
          <p:cNvSpPr>
            <a:spLocks noGrp="1"/>
          </p:cNvSpPr>
          <p:nvPr>
            <p:ph type="ctrTitle"/>
          </p:nvPr>
        </p:nvSpPr>
        <p:spPr>
          <a:xfrm>
            <a:off x="0" y="3746278"/>
            <a:ext cx="12192000" cy="391885"/>
          </a:xfrm>
        </p:spPr>
        <p:txBody>
          <a:bodyPr>
            <a:normAutofit fontScale="90000"/>
          </a:bodyPr>
          <a:lstStyle/>
          <a:p>
            <a:br>
              <a:rPr lang="en-US" sz="6700" b="1" dirty="0">
                <a:solidFill>
                  <a:schemeClr val="accent1">
                    <a:lumMod val="50000"/>
                  </a:schemeClr>
                </a:solidFill>
              </a:rPr>
            </a:br>
            <a:endParaRPr lang="en-US" sz="6700" b="1" dirty="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6D5B6149-2900-45F8-8CB1-98AD74BB3D4F}" type="slidenum">
              <a:rPr lang="en-US" smtClean="0">
                <a:solidFill>
                  <a:schemeClr val="tx1"/>
                </a:solidFill>
              </a:rPr>
              <a:t>10</a:t>
            </a:fld>
            <a:endParaRPr lang="en-US" dirty="0">
              <a:solidFill>
                <a:schemeClr val="tx1"/>
              </a:solidFill>
            </a:endParaRPr>
          </a:p>
        </p:txBody>
      </p:sp>
      <p:sp>
        <p:nvSpPr>
          <p:cNvPr id="4" name="Footer Placeholder 3">
            <a:extLst>
              <a:ext uri="{FF2B5EF4-FFF2-40B4-BE49-F238E27FC236}">
                <a16:creationId xmlns:a16="http://schemas.microsoft.com/office/drawing/2014/main" id="{5AE8B246-5555-4B68-B44D-23B13328D468}"/>
              </a:ext>
            </a:extLst>
          </p:cNvPr>
          <p:cNvSpPr>
            <a:spLocks noGrp="1"/>
          </p:cNvSpPr>
          <p:nvPr>
            <p:ph type="ftr" sz="quarter" idx="11"/>
          </p:nvPr>
        </p:nvSpPr>
        <p:spPr/>
        <p:txBody>
          <a:bodyPr/>
          <a:lstStyle/>
          <a:p>
            <a:endParaRPr lang="en-US" dirty="0"/>
          </a:p>
        </p:txBody>
      </p:sp>
      <p:sp>
        <p:nvSpPr>
          <p:cNvPr id="9" name="TextBox 8">
            <a:extLst>
              <a:ext uri="{FF2B5EF4-FFF2-40B4-BE49-F238E27FC236}">
                <a16:creationId xmlns:a16="http://schemas.microsoft.com/office/drawing/2014/main" id="{872F4505-4233-609E-C128-A4CB71A1A1F1}"/>
              </a:ext>
            </a:extLst>
          </p:cNvPr>
          <p:cNvSpPr txBox="1"/>
          <p:nvPr/>
        </p:nvSpPr>
        <p:spPr>
          <a:xfrm>
            <a:off x="659750" y="1757006"/>
            <a:ext cx="6757699" cy="3416320"/>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2024 Troop F &amp; G </a:t>
            </a:r>
          </a:p>
          <a:p>
            <a:r>
              <a:rPr lang="en-US" sz="4000" dirty="0">
                <a:latin typeface="Times New Roman" panose="02020603050405020304" pitchFamily="18" charset="0"/>
                <a:cs typeface="Times New Roman" panose="02020603050405020304" pitchFamily="18" charset="0"/>
              </a:rPr>
              <a:t>All CMV Crashes</a:t>
            </a:r>
          </a:p>
          <a:p>
            <a:r>
              <a:rPr lang="en-US" sz="3200" dirty="0">
                <a:latin typeface="Times New Roman" panose="02020603050405020304" pitchFamily="18" charset="0"/>
                <a:cs typeface="Times New Roman" panose="02020603050405020304" pitchFamily="18" charset="0"/>
              </a:rPr>
              <a:t>January – February 2024</a:t>
            </a: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January – February 187 of the 932 reported </a:t>
            </a:r>
          </a:p>
        </p:txBody>
      </p:sp>
      <p:cxnSp>
        <p:nvCxnSpPr>
          <p:cNvPr id="11" name="Straight Connector 10">
            <a:extLst>
              <a:ext uri="{FF2B5EF4-FFF2-40B4-BE49-F238E27FC236}">
                <a16:creationId xmlns:a16="http://schemas.microsoft.com/office/drawing/2014/main" id="{BB226BC1-F6B9-D41A-4C66-3978199E9585}"/>
              </a:ext>
            </a:extLst>
          </p:cNvPr>
          <p:cNvCxnSpPr>
            <a:cxnSpLocks/>
          </p:cNvCxnSpPr>
          <p:nvPr/>
        </p:nvCxnSpPr>
        <p:spPr>
          <a:xfrm flipH="1">
            <a:off x="8601869" y="80962"/>
            <a:ext cx="8731" cy="247751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C729045-99DD-0BD1-FD59-02D95197EEDC}"/>
              </a:ext>
            </a:extLst>
          </p:cNvPr>
          <p:cNvCxnSpPr>
            <a:cxnSpLocks/>
          </p:cNvCxnSpPr>
          <p:nvPr/>
        </p:nvCxnSpPr>
        <p:spPr>
          <a:xfrm flipH="1">
            <a:off x="8610600" y="1611948"/>
            <a:ext cx="2485592" cy="946525"/>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2CECD1B2-45ED-EF28-317A-8A116215509C}"/>
              </a:ext>
            </a:extLst>
          </p:cNvPr>
          <p:cNvPicPr>
            <a:picLocks noChangeAspect="1"/>
          </p:cNvPicPr>
          <p:nvPr/>
        </p:nvPicPr>
        <p:blipFill>
          <a:blip r:embed="rId4"/>
          <a:stretch>
            <a:fillRect/>
          </a:stretch>
        </p:blipFill>
        <p:spPr>
          <a:xfrm>
            <a:off x="2901615" y="773054"/>
            <a:ext cx="5700254" cy="536494"/>
          </a:xfrm>
          <a:prstGeom prst="rect">
            <a:avLst/>
          </a:prstGeom>
        </p:spPr>
      </p:pic>
    </p:spTree>
    <p:extLst>
      <p:ext uri="{BB962C8B-B14F-4D97-AF65-F5344CB8AC3E}">
        <p14:creationId xmlns:p14="http://schemas.microsoft.com/office/powerpoint/2010/main" val="3893322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BD765B-0E9D-70A0-2A2A-AAB7FFCD94CF}"/>
              </a:ext>
            </a:extLst>
          </p:cNvPr>
          <p:cNvPicPr>
            <a:picLocks noChangeAspect="1"/>
          </p:cNvPicPr>
          <p:nvPr/>
        </p:nvPicPr>
        <p:blipFill>
          <a:blip r:embed="rId3"/>
          <a:stretch>
            <a:fillRect/>
          </a:stretch>
        </p:blipFill>
        <p:spPr>
          <a:xfrm>
            <a:off x="6857567" y="80962"/>
            <a:ext cx="4238625" cy="6724650"/>
          </a:xfrm>
          <a:prstGeom prst="rect">
            <a:avLst/>
          </a:prstGeom>
        </p:spPr>
      </p:pic>
      <p:sp>
        <p:nvSpPr>
          <p:cNvPr id="2" name="Title 1"/>
          <p:cNvSpPr>
            <a:spLocks noGrp="1"/>
          </p:cNvSpPr>
          <p:nvPr>
            <p:ph type="ctrTitle"/>
          </p:nvPr>
        </p:nvSpPr>
        <p:spPr>
          <a:xfrm>
            <a:off x="0" y="3746278"/>
            <a:ext cx="12192000" cy="391885"/>
          </a:xfrm>
        </p:spPr>
        <p:txBody>
          <a:bodyPr>
            <a:normAutofit fontScale="90000"/>
          </a:bodyPr>
          <a:lstStyle/>
          <a:p>
            <a:br>
              <a:rPr lang="en-US" sz="6700" b="1" dirty="0">
                <a:solidFill>
                  <a:schemeClr val="accent1">
                    <a:lumMod val="50000"/>
                  </a:schemeClr>
                </a:solidFill>
              </a:rPr>
            </a:br>
            <a:endParaRPr lang="en-US" sz="6700" b="1" dirty="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6D5B6149-2900-45F8-8CB1-98AD74BB3D4F}" type="slidenum">
              <a:rPr lang="en-US" smtClean="0">
                <a:solidFill>
                  <a:schemeClr val="tx1"/>
                </a:solidFill>
              </a:rPr>
              <a:t>11</a:t>
            </a:fld>
            <a:endParaRPr lang="en-US" dirty="0">
              <a:solidFill>
                <a:schemeClr val="tx1"/>
              </a:solidFill>
            </a:endParaRPr>
          </a:p>
        </p:txBody>
      </p:sp>
      <p:sp>
        <p:nvSpPr>
          <p:cNvPr id="4" name="Footer Placeholder 3">
            <a:extLst>
              <a:ext uri="{FF2B5EF4-FFF2-40B4-BE49-F238E27FC236}">
                <a16:creationId xmlns:a16="http://schemas.microsoft.com/office/drawing/2014/main" id="{5AE8B246-5555-4B68-B44D-23B13328D468}"/>
              </a:ext>
            </a:extLst>
          </p:cNvPr>
          <p:cNvSpPr>
            <a:spLocks noGrp="1"/>
          </p:cNvSpPr>
          <p:nvPr>
            <p:ph type="ftr" sz="quarter" idx="11"/>
          </p:nvPr>
        </p:nvSpPr>
        <p:spPr/>
        <p:txBody>
          <a:bodyPr/>
          <a:lstStyle/>
          <a:p>
            <a:endParaRPr lang="en-US" dirty="0"/>
          </a:p>
        </p:txBody>
      </p:sp>
      <p:sp>
        <p:nvSpPr>
          <p:cNvPr id="9" name="TextBox 8">
            <a:extLst>
              <a:ext uri="{FF2B5EF4-FFF2-40B4-BE49-F238E27FC236}">
                <a16:creationId xmlns:a16="http://schemas.microsoft.com/office/drawing/2014/main" id="{872F4505-4233-609E-C128-A4CB71A1A1F1}"/>
              </a:ext>
            </a:extLst>
          </p:cNvPr>
          <p:cNvSpPr txBox="1"/>
          <p:nvPr/>
        </p:nvSpPr>
        <p:spPr>
          <a:xfrm>
            <a:off x="742336" y="1890413"/>
            <a:ext cx="5147614" cy="304698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2024 Troop F &amp; G </a:t>
            </a:r>
          </a:p>
          <a:p>
            <a:r>
              <a:rPr lang="en-US" sz="4000" dirty="0">
                <a:latin typeface="Times New Roman" panose="02020603050405020304" pitchFamily="18" charset="0"/>
                <a:cs typeface="Times New Roman" panose="02020603050405020304" pitchFamily="18" charset="0"/>
              </a:rPr>
              <a:t>I-59, US-431 &amp; US-72</a:t>
            </a:r>
          </a:p>
          <a:p>
            <a:r>
              <a:rPr lang="en-US" sz="3200" dirty="0">
                <a:latin typeface="Times New Roman" panose="02020603050405020304" pitchFamily="18" charset="0"/>
                <a:cs typeface="Times New Roman" panose="02020603050405020304" pitchFamily="18" charset="0"/>
              </a:rPr>
              <a:t>January – February 2024</a:t>
            </a:r>
          </a:p>
          <a:p>
            <a:pPr algn="ctr"/>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BB226BC1-F6B9-D41A-4C66-3978199E9585}"/>
              </a:ext>
            </a:extLst>
          </p:cNvPr>
          <p:cNvCxnSpPr>
            <a:cxnSpLocks/>
          </p:cNvCxnSpPr>
          <p:nvPr/>
        </p:nvCxnSpPr>
        <p:spPr>
          <a:xfrm flipH="1">
            <a:off x="8601869" y="80962"/>
            <a:ext cx="8731" cy="247751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C729045-99DD-0BD1-FD59-02D95197EEDC}"/>
              </a:ext>
            </a:extLst>
          </p:cNvPr>
          <p:cNvCxnSpPr>
            <a:cxnSpLocks/>
          </p:cNvCxnSpPr>
          <p:nvPr/>
        </p:nvCxnSpPr>
        <p:spPr>
          <a:xfrm flipH="1">
            <a:off x="8610600" y="1611948"/>
            <a:ext cx="2485592" cy="946525"/>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94433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46278"/>
            <a:ext cx="12192000" cy="391885"/>
          </a:xfrm>
        </p:spPr>
        <p:txBody>
          <a:bodyPr>
            <a:normAutofit fontScale="90000"/>
          </a:bodyPr>
          <a:lstStyle/>
          <a:p>
            <a:br>
              <a:rPr lang="en-US" sz="6700" b="1" dirty="0">
                <a:solidFill>
                  <a:schemeClr val="accent1">
                    <a:lumMod val="50000"/>
                  </a:schemeClr>
                </a:solidFill>
              </a:rPr>
            </a:br>
            <a:endParaRPr lang="en-US" sz="6700" b="1" dirty="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6D5B6149-2900-45F8-8CB1-98AD74BB3D4F}" type="slidenum">
              <a:rPr lang="en-US" smtClean="0">
                <a:solidFill>
                  <a:schemeClr val="tx1"/>
                </a:solidFill>
              </a:rPr>
              <a:t>12</a:t>
            </a:fld>
            <a:endParaRPr lang="en-US" dirty="0">
              <a:solidFill>
                <a:schemeClr val="tx1"/>
              </a:solidFill>
            </a:endParaRPr>
          </a:p>
        </p:txBody>
      </p:sp>
      <p:sp>
        <p:nvSpPr>
          <p:cNvPr id="4" name="Footer Placeholder 3">
            <a:extLst>
              <a:ext uri="{FF2B5EF4-FFF2-40B4-BE49-F238E27FC236}">
                <a16:creationId xmlns:a16="http://schemas.microsoft.com/office/drawing/2014/main" id="{5AE8B246-5555-4B68-B44D-23B13328D468}"/>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id="{C5FE25D9-E47C-4B73-963D-31F4DB4E731B}"/>
              </a:ext>
            </a:extLst>
          </p:cNvPr>
          <p:cNvSpPr txBox="1"/>
          <p:nvPr/>
        </p:nvSpPr>
        <p:spPr>
          <a:xfrm>
            <a:off x="2401455" y="220040"/>
            <a:ext cx="8358909" cy="3046988"/>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2024 Top 10 Prime Contributing Circumstances involving a CMV Troop F &amp; G </a:t>
            </a:r>
          </a:p>
          <a:p>
            <a:pPr algn="ctr"/>
            <a:r>
              <a:rPr lang="en-US" sz="2800" dirty="0">
                <a:latin typeface="Times New Roman" panose="02020603050405020304" pitchFamily="18" charset="0"/>
                <a:cs typeface="Times New Roman" panose="02020603050405020304" pitchFamily="18" charset="0"/>
              </a:rPr>
              <a:t>January – February 2024</a:t>
            </a:r>
          </a:p>
          <a:p>
            <a:pPr algn="ctr"/>
            <a:endParaRPr lang="en-US" sz="28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pPr marL="342900" indent="-342900" algn="ct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DDA4A993-9AEB-7232-8042-181CD95E0E78}"/>
              </a:ext>
            </a:extLst>
          </p:cNvPr>
          <p:cNvGraphicFramePr>
            <a:graphicFrameLocks noGrp="1"/>
          </p:cNvGraphicFramePr>
          <p:nvPr>
            <p:extLst>
              <p:ext uri="{D42A27DB-BD31-4B8C-83A1-F6EECF244321}">
                <p14:modId xmlns:p14="http://schemas.microsoft.com/office/powerpoint/2010/main" val="594853204"/>
              </p:ext>
            </p:extLst>
          </p:nvPr>
        </p:nvGraphicFramePr>
        <p:xfrm>
          <a:off x="4027055" y="2073835"/>
          <a:ext cx="5071918" cy="3338676"/>
        </p:xfrm>
        <a:graphic>
          <a:graphicData uri="http://schemas.openxmlformats.org/drawingml/2006/table">
            <a:tbl>
              <a:tblPr/>
              <a:tblGrid>
                <a:gridCol w="4256825">
                  <a:extLst>
                    <a:ext uri="{9D8B030D-6E8A-4147-A177-3AD203B41FA5}">
                      <a16:colId xmlns:a16="http://schemas.microsoft.com/office/drawing/2014/main" val="1667514690"/>
                    </a:ext>
                  </a:extLst>
                </a:gridCol>
                <a:gridCol w="815093">
                  <a:extLst>
                    <a:ext uri="{9D8B030D-6E8A-4147-A177-3AD203B41FA5}">
                      <a16:colId xmlns:a16="http://schemas.microsoft.com/office/drawing/2014/main" val="1488273466"/>
                    </a:ext>
                  </a:extLst>
                </a:gridCol>
              </a:tblGrid>
              <a:tr h="278223">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Improper Lane Change/Use</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42</a:t>
                      </a:r>
                    </a:p>
                  </a:txBody>
                  <a:tcPr marL="9525" marR="9525" marT="9525" marB="0" anchor="b">
                    <a:lnL>
                      <a:noFill/>
                    </a:lnL>
                    <a:lnR>
                      <a:noFill/>
                    </a:lnR>
                    <a:lnT>
                      <a:noFill/>
                    </a:lnT>
                    <a:lnB>
                      <a:noFill/>
                    </a:lnB>
                  </a:tcPr>
                </a:tc>
                <a:extLst>
                  <a:ext uri="{0D108BD9-81ED-4DB2-BD59-A6C34878D82A}">
                    <a16:rowId xmlns:a16="http://schemas.microsoft.com/office/drawing/2014/main" val="1783076109"/>
                  </a:ext>
                </a:extLst>
              </a:tr>
              <a:tr h="278223">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Driving too Fast for Conditions</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23</a:t>
                      </a:r>
                    </a:p>
                  </a:txBody>
                  <a:tcPr marL="9525" marR="9525" marT="9525" marB="0" anchor="b">
                    <a:lnL>
                      <a:noFill/>
                    </a:lnL>
                    <a:lnR>
                      <a:noFill/>
                    </a:lnR>
                    <a:lnT>
                      <a:noFill/>
                    </a:lnT>
                    <a:lnB>
                      <a:noFill/>
                    </a:lnB>
                  </a:tcPr>
                </a:tc>
                <a:extLst>
                  <a:ext uri="{0D108BD9-81ED-4DB2-BD59-A6C34878D82A}">
                    <a16:rowId xmlns:a16="http://schemas.microsoft.com/office/drawing/2014/main" val="2021230123"/>
                  </a:ext>
                </a:extLst>
              </a:tr>
              <a:tr h="278223">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Followed too Close</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11</a:t>
                      </a:r>
                    </a:p>
                  </a:txBody>
                  <a:tcPr marL="9525" marR="9525" marT="9525" marB="0" anchor="b">
                    <a:lnL>
                      <a:noFill/>
                    </a:lnL>
                    <a:lnR>
                      <a:noFill/>
                    </a:lnR>
                    <a:lnT>
                      <a:noFill/>
                    </a:lnT>
                    <a:lnB>
                      <a:noFill/>
                    </a:lnB>
                  </a:tcPr>
                </a:tc>
                <a:extLst>
                  <a:ext uri="{0D108BD9-81ED-4DB2-BD59-A6C34878D82A}">
                    <a16:rowId xmlns:a16="http://schemas.microsoft.com/office/drawing/2014/main" val="3769227030"/>
                  </a:ext>
                </a:extLst>
              </a:tr>
              <a:tr h="278223">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Defective Equipment</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11</a:t>
                      </a:r>
                    </a:p>
                  </a:txBody>
                  <a:tcPr marL="9525" marR="9525" marT="9525" marB="0" anchor="b">
                    <a:lnL>
                      <a:noFill/>
                    </a:lnL>
                    <a:lnR>
                      <a:noFill/>
                    </a:lnR>
                    <a:lnT>
                      <a:noFill/>
                    </a:lnT>
                    <a:lnB>
                      <a:noFill/>
                    </a:lnB>
                  </a:tcPr>
                </a:tc>
                <a:extLst>
                  <a:ext uri="{0D108BD9-81ED-4DB2-BD59-A6C34878D82A}">
                    <a16:rowId xmlns:a16="http://schemas.microsoft.com/office/drawing/2014/main" val="3515296966"/>
                  </a:ext>
                </a:extLst>
              </a:tr>
              <a:tr h="278223">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Swerved to Avoid Vehicle</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7</a:t>
                      </a:r>
                    </a:p>
                  </a:txBody>
                  <a:tcPr marL="9525" marR="9525" marT="9525" marB="0" anchor="b">
                    <a:lnL>
                      <a:noFill/>
                    </a:lnL>
                    <a:lnR>
                      <a:noFill/>
                    </a:lnR>
                    <a:lnT>
                      <a:noFill/>
                    </a:lnT>
                    <a:lnB>
                      <a:noFill/>
                    </a:lnB>
                  </a:tcPr>
                </a:tc>
                <a:extLst>
                  <a:ext uri="{0D108BD9-81ED-4DB2-BD59-A6C34878D82A}">
                    <a16:rowId xmlns:a16="http://schemas.microsoft.com/office/drawing/2014/main" val="1751744610"/>
                  </a:ext>
                </a:extLst>
              </a:tr>
              <a:tr h="278223">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DUI</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6</a:t>
                      </a:r>
                    </a:p>
                  </a:txBody>
                  <a:tcPr marL="9525" marR="9525" marT="9525" marB="0" anchor="b">
                    <a:lnL>
                      <a:noFill/>
                    </a:lnL>
                    <a:lnR>
                      <a:noFill/>
                    </a:lnR>
                    <a:lnT>
                      <a:noFill/>
                    </a:lnT>
                    <a:lnB>
                      <a:noFill/>
                    </a:lnB>
                  </a:tcPr>
                </a:tc>
                <a:extLst>
                  <a:ext uri="{0D108BD9-81ED-4DB2-BD59-A6C34878D82A}">
                    <a16:rowId xmlns:a16="http://schemas.microsoft.com/office/drawing/2014/main" val="3513487477"/>
                  </a:ext>
                </a:extLst>
              </a:tr>
              <a:tr h="278223">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Crossed Centerline</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6</a:t>
                      </a:r>
                    </a:p>
                  </a:txBody>
                  <a:tcPr marL="9525" marR="9525" marT="9525" marB="0" anchor="b">
                    <a:lnL>
                      <a:noFill/>
                    </a:lnL>
                    <a:lnR>
                      <a:noFill/>
                    </a:lnR>
                    <a:lnT>
                      <a:noFill/>
                    </a:lnT>
                    <a:lnB>
                      <a:noFill/>
                    </a:lnB>
                  </a:tcPr>
                </a:tc>
                <a:extLst>
                  <a:ext uri="{0D108BD9-81ED-4DB2-BD59-A6C34878D82A}">
                    <a16:rowId xmlns:a16="http://schemas.microsoft.com/office/drawing/2014/main" val="3422093438"/>
                  </a:ext>
                </a:extLst>
              </a:tr>
              <a:tr h="278223">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Other - No Improper Driving</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6</a:t>
                      </a:r>
                    </a:p>
                  </a:txBody>
                  <a:tcPr marL="9525" marR="9525" marT="9525" marB="0" anchor="b">
                    <a:lnL>
                      <a:noFill/>
                    </a:lnL>
                    <a:lnR>
                      <a:noFill/>
                    </a:lnR>
                    <a:lnT>
                      <a:noFill/>
                    </a:lnT>
                    <a:lnB>
                      <a:noFill/>
                    </a:lnB>
                  </a:tcPr>
                </a:tc>
                <a:extLst>
                  <a:ext uri="{0D108BD9-81ED-4DB2-BD59-A6C34878D82A}">
                    <a16:rowId xmlns:a16="http://schemas.microsoft.com/office/drawing/2014/main" val="2826637509"/>
                  </a:ext>
                </a:extLst>
              </a:tr>
              <a:tr h="278223">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Failed to Yield Right-of-Way from Stop Sign</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5</a:t>
                      </a:r>
                    </a:p>
                  </a:txBody>
                  <a:tcPr marL="9525" marR="9525" marT="9525" marB="0" anchor="b">
                    <a:lnL>
                      <a:noFill/>
                    </a:lnL>
                    <a:lnR>
                      <a:noFill/>
                    </a:lnR>
                    <a:lnT>
                      <a:noFill/>
                    </a:lnT>
                    <a:lnB>
                      <a:noFill/>
                    </a:lnB>
                  </a:tcPr>
                </a:tc>
                <a:extLst>
                  <a:ext uri="{0D108BD9-81ED-4DB2-BD59-A6C34878D82A}">
                    <a16:rowId xmlns:a16="http://schemas.microsoft.com/office/drawing/2014/main" val="839108389"/>
                  </a:ext>
                </a:extLst>
              </a:tr>
              <a:tr h="278223">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Unseen Object/Person/Vehicle</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5</a:t>
                      </a:r>
                    </a:p>
                  </a:txBody>
                  <a:tcPr marL="9525" marR="9525" marT="9525" marB="0" anchor="b">
                    <a:lnL>
                      <a:noFill/>
                    </a:lnL>
                    <a:lnR>
                      <a:noFill/>
                    </a:lnR>
                    <a:lnT>
                      <a:noFill/>
                    </a:lnT>
                    <a:lnB>
                      <a:noFill/>
                    </a:lnB>
                  </a:tcPr>
                </a:tc>
                <a:extLst>
                  <a:ext uri="{0D108BD9-81ED-4DB2-BD59-A6C34878D82A}">
                    <a16:rowId xmlns:a16="http://schemas.microsoft.com/office/drawing/2014/main" val="3310530722"/>
                  </a:ext>
                </a:extLst>
              </a:tr>
              <a:tr h="278223">
                <a:tc>
                  <a:txBody>
                    <a:bodyPr/>
                    <a:lstStyle/>
                    <a:p>
                      <a:pPr algn="l" fontAlgn="b"/>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648126728"/>
                  </a:ext>
                </a:extLst>
              </a:tr>
              <a:tr h="278223">
                <a:tc>
                  <a:txBody>
                    <a:bodyPr/>
                    <a:lstStyle/>
                    <a:p>
                      <a:pPr algn="l" fontAlgn="b"/>
                      <a:endParaRPr lang="en-US" sz="1600" b="1" i="0" u="none" strike="noStrike" dirty="0">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r" fontAlgn="b"/>
                      <a:endParaRPr lang="en-US" sz="1600" b="1" i="0" u="none" strike="noStrike" dirty="0">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1990742951"/>
                  </a:ext>
                </a:extLst>
              </a:tr>
            </a:tbl>
          </a:graphicData>
        </a:graphic>
      </p:graphicFrame>
    </p:spTree>
    <p:extLst>
      <p:ext uri="{BB962C8B-B14F-4D97-AF65-F5344CB8AC3E}">
        <p14:creationId xmlns:p14="http://schemas.microsoft.com/office/powerpoint/2010/main" val="1508408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8D32C9-24BA-1514-D2D6-ACB1EA56B77D}"/>
              </a:ext>
            </a:extLst>
          </p:cNvPr>
          <p:cNvPicPr>
            <a:picLocks noChangeAspect="1"/>
          </p:cNvPicPr>
          <p:nvPr/>
        </p:nvPicPr>
        <p:blipFill>
          <a:blip r:embed="rId3"/>
          <a:stretch>
            <a:fillRect/>
          </a:stretch>
        </p:blipFill>
        <p:spPr>
          <a:xfrm>
            <a:off x="6895667" y="80962"/>
            <a:ext cx="4200525" cy="6724650"/>
          </a:xfrm>
          <a:prstGeom prst="rect">
            <a:avLst/>
          </a:prstGeom>
        </p:spPr>
      </p:pic>
      <p:sp>
        <p:nvSpPr>
          <p:cNvPr id="2" name="Title 1"/>
          <p:cNvSpPr>
            <a:spLocks noGrp="1"/>
          </p:cNvSpPr>
          <p:nvPr>
            <p:ph type="ctrTitle"/>
          </p:nvPr>
        </p:nvSpPr>
        <p:spPr>
          <a:xfrm>
            <a:off x="0" y="3746278"/>
            <a:ext cx="12192000" cy="391885"/>
          </a:xfrm>
        </p:spPr>
        <p:txBody>
          <a:bodyPr>
            <a:normAutofit fontScale="90000"/>
          </a:bodyPr>
          <a:lstStyle/>
          <a:p>
            <a:br>
              <a:rPr lang="en-US" sz="6700" b="1" dirty="0">
                <a:solidFill>
                  <a:schemeClr val="accent1">
                    <a:lumMod val="50000"/>
                  </a:schemeClr>
                </a:solidFill>
              </a:rPr>
            </a:br>
            <a:endParaRPr lang="en-US" sz="6700" b="1" dirty="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6D5B6149-2900-45F8-8CB1-98AD74BB3D4F}" type="slidenum">
              <a:rPr lang="en-US" smtClean="0">
                <a:solidFill>
                  <a:schemeClr val="tx1"/>
                </a:solidFill>
              </a:rPr>
              <a:t>13</a:t>
            </a:fld>
            <a:endParaRPr lang="en-US" dirty="0">
              <a:solidFill>
                <a:schemeClr val="tx1"/>
              </a:solidFill>
            </a:endParaRPr>
          </a:p>
        </p:txBody>
      </p:sp>
      <p:sp>
        <p:nvSpPr>
          <p:cNvPr id="4" name="Footer Placeholder 3">
            <a:extLst>
              <a:ext uri="{FF2B5EF4-FFF2-40B4-BE49-F238E27FC236}">
                <a16:creationId xmlns:a16="http://schemas.microsoft.com/office/drawing/2014/main" id="{5AE8B246-5555-4B68-B44D-23B13328D468}"/>
              </a:ext>
            </a:extLst>
          </p:cNvPr>
          <p:cNvSpPr>
            <a:spLocks noGrp="1"/>
          </p:cNvSpPr>
          <p:nvPr>
            <p:ph type="ftr" sz="quarter" idx="11"/>
          </p:nvPr>
        </p:nvSpPr>
        <p:spPr/>
        <p:txBody>
          <a:bodyPr/>
          <a:lstStyle/>
          <a:p>
            <a:endParaRPr lang="en-US" dirty="0"/>
          </a:p>
        </p:txBody>
      </p:sp>
      <p:sp>
        <p:nvSpPr>
          <p:cNvPr id="9" name="TextBox 8">
            <a:extLst>
              <a:ext uri="{FF2B5EF4-FFF2-40B4-BE49-F238E27FC236}">
                <a16:creationId xmlns:a16="http://schemas.microsoft.com/office/drawing/2014/main" id="{872F4505-4233-609E-C128-A4CB71A1A1F1}"/>
              </a:ext>
            </a:extLst>
          </p:cNvPr>
          <p:cNvSpPr txBox="1"/>
          <p:nvPr/>
        </p:nvSpPr>
        <p:spPr>
          <a:xfrm>
            <a:off x="1189182" y="2422839"/>
            <a:ext cx="5246255" cy="2431435"/>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2024 Fatal CMV Crashes 7 reported </a:t>
            </a:r>
          </a:p>
          <a:p>
            <a:r>
              <a:rPr lang="en-US" sz="3200" dirty="0">
                <a:latin typeface="Times New Roman" panose="02020603050405020304" pitchFamily="18" charset="0"/>
                <a:cs typeface="Times New Roman" panose="02020603050405020304" pitchFamily="18" charset="0"/>
              </a:rPr>
              <a:t>January – February 2024</a:t>
            </a:r>
          </a:p>
          <a:p>
            <a:endParaRPr lang="en-US" sz="4000" dirty="0">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BB226BC1-F6B9-D41A-4C66-3978199E9585}"/>
              </a:ext>
            </a:extLst>
          </p:cNvPr>
          <p:cNvCxnSpPr>
            <a:cxnSpLocks/>
          </p:cNvCxnSpPr>
          <p:nvPr/>
        </p:nvCxnSpPr>
        <p:spPr>
          <a:xfrm flipH="1">
            <a:off x="8601869" y="80962"/>
            <a:ext cx="8731" cy="247751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C729045-99DD-0BD1-FD59-02D95197EEDC}"/>
              </a:ext>
            </a:extLst>
          </p:cNvPr>
          <p:cNvCxnSpPr>
            <a:cxnSpLocks/>
          </p:cNvCxnSpPr>
          <p:nvPr/>
        </p:nvCxnSpPr>
        <p:spPr>
          <a:xfrm flipH="1">
            <a:off x="8610600" y="1611948"/>
            <a:ext cx="2485592" cy="946525"/>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00794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46278"/>
            <a:ext cx="12192000" cy="391885"/>
          </a:xfrm>
        </p:spPr>
        <p:txBody>
          <a:bodyPr>
            <a:normAutofit fontScale="90000"/>
          </a:bodyPr>
          <a:lstStyle/>
          <a:p>
            <a:br>
              <a:rPr lang="en-US" sz="6700" b="1" dirty="0">
                <a:solidFill>
                  <a:schemeClr val="accent1">
                    <a:lumMod val="50000"/>
                  </a:schemeClr>
                </a:solidFill>
              </a:rPr>
            </a:br>
            <a:endParaRPr lang="en-US" sz="6700" b="1" dirty="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6D5B6149-2900-45F8-8CB1-98AD74BB3D4F}" type="slidenum">
              <a:rPr lang="en-US" smtClean="0">
                <a:solidFill>
                  <a:schemeClr val="tx1"/>
                </a:solidFill>
              </a:rPr>
              <a:t>14</a:t>
            </a:fld>
            <a:endParaRPr lang="en-US" dirty="0">
              <a:solidFill>
                <a:schemeClr val="tx1"/>
              </a:solidFill>
            </a:endParaRPr>
          </a:p>
        </p:txBody>
      </p:sp>
      <p:sp>
        <p:nvSpPr>
          <p:cNvPr id="4" name="Footer Placeholder 3">
            <a:extLst>
              <a:ext uri="{FF2B5EF4-FFF2-40B4-BE49-F238E27FC236}">
                <a16:creationId xmlns:a16="http://schemas.microsoft.com/office/drawing/2014/main" id="{5AE8B246-5555-4B68-B44D-23B13328D468}"/>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id="{C5FE25D9-E47C-4B73-963D-31F4DB4E731B}"/>
              </a:ext>
            </a:extLst>
          </p:cNvPr>
          <p:cNvSpPr txBox="1"/>
          <p:nvPr/>
        </p:nvSpPr>
        <p:spPr>
          <a:xfrm>
            <a:off x="2276763" y="393574"/>
            <a:ext cx="7638473" cy="4154984"/>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2024 Fatal Prime Contributing Circumstances involving a CMV. January – February 2024</a:t>
            </a:r>
          </a:p>
          <a:p>
            <a:pPr algn="ctr"/>
            <a:r>
              <a:rPr lang="en-US" sz="2800" dirty="0">
                <a:latin typeface="Times New Roman" panose="02020603050405020304" pitchFamily="18" charset="0"/>
                <a:cs typeface="Times New Roman" panose="02020603050405020304" pitchFamily="18" charset="0"/>
              </a:rPr>
              <a:t>  </a:t>
            </a:r>
          </a:p>
          <a:p>
            <a:pPr algn="ctr"/>
            <a:endParaRPr lang="en-US" sz="28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t>
            </a:r>
          </a:p>
          <a:p>
            <a:pPr lvl="1"/>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p>
          <a:p>
            <a:pPr marL="342900" indent="-342900" algn="ct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BB74A4A6-D222-0483-20C0-3848A6C7AE4D}"/>
              </a:ext>
            </a:extLst>
          </p:cNvPr>
          <p:cNvGraphicFramePr>
            <a:graphicFrameLocks noGrp="1"/>
          </p:cNvGraphicFramePr>
          <p:nvPr>
            <p:extLst>
              <p:ext uri="{D42A27DB-BD31-4B8C-83A1-F6EECF244321}">
                <p14:modId xmlns:p14="http://schemas.microsoft.com/office/powerpoint/2010/main" val="813649110"/>
              </p:ext>
            </p:extLst>
          </p:nvPr>
        </p:nvGraphicFramePr>
        <p:xfrm>
          <a:off x="3743613" y="1971579"/>
          <a:ext cx="4704772" cy="2702025"/>
        </p:xfrm>
        <a:graphic>
          <a:graphicData uri="http://schemas.openxmlformats.org/drawingml/2006/table">
            <a:tbl>
              <a:tblPr/>
              <a:tblGrid>
                <a:gridCol w="3842829">
                  <a:extLst>
                    <a:ext uri="{9D8B030D-6E8A-4147-A177-3AD203B41FA5}">
                      <a16:colId xmlns:a16="http://schemas.microsoft.com/office/drawing/2014/main" val="3559340247"/>
                    </a:ext>
                  </a:extLst>
                </a:gridCol>
                <a:gridCol w="861943">
                  <a:extLst>
                    <a:ext uri="{9D8B030D-6E8A-4147-A177-3AD203B41FA5}">
                      <a16:colId xmlns:a16="http://schemas.microsoft.com/office/drawing/2014/main" val="3607557079"/>
                    </a:ext>
                  </a:extLst>
                </a:gridCol>
              </a:tblGrid>
              <a:tr h="300225">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Ran Stop Sign</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1</a:t>
                      </a:r>
                    </a:p>
                  </a:txBody>
                  <a:tcPr marL="9525" marR="9525" marT="9525" marB="0" anchor="b">
                    <a:lnL>
                      <a:noFill/>
                    </a:lnL>
                    <a:lnR>
                      <a:noFill/>
                    </a:lnR>
                    <a:lnT>
                      <a:noFill/>
                    </a:lnT>
                    <a:lnB>
                      <a:noFill/>
                    </a:lnB>
                  </a:tcPr>
                </a:tc>
                <a:extLst>
                  <a:ext uri="{0D108BD9-81ED-4DB2-BD59-A6C34878D82A}">
                    <a16:rowId xmlns:a16="http://schemas.microsoft.com/office/drawing/2014/main" val="3519430683"/>
                  </a:ext>
                </a:extLst>
              </a:tr>
              <a:tr h="300225">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Over Speed Limit</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1</a:t>
                      </a:r>
                    </a:p>
                  </a:txBody>
                  <a:tcPr marL="9525" marR="9525" marT="9525" marB="0" anchor="b">
                    <a:lnL>
                      <a:noFill/>
                    </a:lnL>
                    <a:lnR>
                      <a:noFill/>
                    </a:lnR>
                    <a:lnT>
                      <a:noFill/>
                    </a:lnT>
                    <a:lnB>
                      <a:noFill/>
                    </a:lnB>
                  </a:tcPr>
                </a:tc>
                <a:extLst>
                  <a:ext uri="{0D108BD9-81ED-4DB2-BD59-A6C34878D82A}">
                    <a16:rowId xmlns:a16="http://schemas.microsoft.com/office/drawing/2014/main" val="738176710"/>
                  </a:ext>
                </a:extLst>
              </a:tr>
              <a:tr h="300225">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Crossed Centerline</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1</a:t>
                      </a:r>
                    </a:p>
                  </a:txBody>
                  <a:tcPr marL="9525" marR="9525" marT="9525" marB="0" anchor="b">
                    <a:lnL>
                      <a:noFill/>
                    </a:lnL>
                    <a:lnR>
                      <a:noFill/>
                    </a:lnR>
                    <a:lnT>
                      <a:noFill/>
                    </a:lnT>
                    <a:lnB>
                      <a:noFill/>
                    </a:lnB>
                  </a:tcPr>
                </a:tc>
                <a:extLst>
                  <a:ext uri="{0D108BD9-81ED-4DB2-BD59-A6C34878D82A}">
                    <a16:rowId xmlns:a16="http://schemas.microsoft.com/office/drawing/2014/main" val="19587611"/>
                  </a:ext>
                </a:extLst>
              </a:tr>
              <a:tr h="300225">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Followed too Close</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1</a:t>
                      </a:r>
                    </a:p>
                  </a:txBody>
                  <a:tcPr marL="9525" marR="9525" marT="9525" marB="0" anchor="b">
                    <a:lnL>
                      <a:noFill/>
                    </a:lnL>
                    <a:lnR>
                      <a:noFill/>
                    </a:lnR>
                    <a:lnT>
                      <a:noFill/>
                    </a:lnT>
                    <a:lnB>
                      <a:noFill/>
                    </a:lnB>
                  </a:tcPr>
                </a:tc>
                <a:extLst>
                  <a:ext uri="{0D108BD9-81ED-4DB2-BD59-A6C34878D82A}">
                    <a16:rowId xmlns:a16="http://schemas.microsoft.com/office/drawing/2014/main" val="3630540711"/>
                  </a:ext>
                </a:extLst>
              </a:tr>
              <a:tr h="300225">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Over Correcting/Over Steering</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1</a:t>
                      </a:r>
                    </a:p>
                  </a:txBody>
                  <a:tcPr marL="9525" marR="9525" marT="9525" marB="0" anchor="b">
                    <a:lnL>
                      <a:noFill/>
                    </a:lnL>
                    <a:lnR>
                      <a:noFill/>
                    </a:lnR>
                    <a:lnT>
                      <a:noFill/>
                    </a:lnT>
                    <a:lnB>
                      <a:noFill/>
                    </a:lnB>
                  </a:tcPr>
                </a:tc>
                <a:extLst>
                  <a:ext uri="{0D108BD9-81ED-4DB2-BD59-A6C34878D82A}">
                    <a16:rowId xmlns:a16="http://schemas.microsoft.com/office/drawing/2014/main" val="2950360214"/>
                  </a:ext>
                </a:extLst>
              </a:tr>
              <a:tr h="300225">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Failed to Yield Right-of-Way from Stop Sign</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1</a:t>
                      </a:r>
                    </a:p>
                  </a:txBody>
                  <a:tcPr marL="9525" marR="9525" marT="9525" marB="0" anchor="b">
                    <a:lnL>
                      <a:noFill/>
                    </a:lnL>
                    <a:lnR>
                      <a:noFill/>
                    </a:lnR>
                    <a:lnT>
                      <a:noFill/>
                    </a:lnT>
                    <a:lnB>
                      <a:noFill/>
                    </a:lnB>
                  </a:tcPr>
                </a:tc>
                <a:extLst>
                  <a:ext uri="{0D108BD9-81ED-4DB2-BD59-A6C34878D82A}">
                    <a16:rowId xmlns:a16="http://schemas.microsoft.com/office/drawing/2014/main" val="1704239276"/>
                  </a:ext>
                </a:extLst>
              </a:tr>
              <a:tr h="300225">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Unseen Object/Person/Vehicle</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1</a:t>
                      </a:r>
                    </a:p>
                  </a:txBody>
                  <a:tcPr marL="9525" marR="9525" marT="9525" marB="0" anchor="b">
                    <a:lnL>
                      <a:noFill/>
                    </a:lnL>
                    <a:lnR>
                      <a:noFill/>
                    </a:lnR>
                    <a:lnT>
                      <a:noFill/>
                    </a:lnT>
                    <a:lnB>
                      <a:noFill/>
                    </a:lnB>
                  </a:tcPr>
                </a:tc>
                <a:extLst>
                  <a:ext uri="{0D108BD9-81ED-4DB2-BD59-A6C34878D82A}">
                    <a16:rowId xmlns:a16="http://schemas.microsoft.com/office/drawing/2014/main" val="3341476588"/>
                  </a:ext>
                </a:extLst>
              </a:tr>
              <a:tr h="300225">
                <a:tc>
                  <a:txBody>
                    <a:bodyPr/>
                    <a:lstStyle/>
                    <a:p>
                      <a:pPr algn="l" fontAlgn="b"/>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val="79413489"/>
                  </a:ext>
                </a:extLst>
              </a:tr>
              <a:tr h="300225">
                <a:tc>
                  <a:txBody>
                    <a:bodyPr/>
                    <a:lstStyle/>
                    <a:p>
                      <a:pPr algn="l" fontAlgn="b"/>
                      <a:r>
                        <a:rPr lang="en-US" sz="1600" b="1" i="0" u="none" strike="noStrike" dirty="0">
                          <a:effectLst/>
                          <a:latin typeface="Times New Roman" panose="02020603050405020304" pitchFamily="18" charset="0"/>
                          <a:cs typeface="Times New Roman" panose="02020603050405020304" pitchFamily="18" charset="0"/>
                        </a:rPr>
                        <a:t>Total</a:t>
                      </a:r>
                    </a:p>
                  </a:txBody>
                  <a:tcPr marL="9525" marR="9525" marT="9525" marB="0" anchor="b">
                    <a:lnL>
                      <a:noFill/>
                    </a:lnL>
                    <a:lnR>
                      <a:noFill/>
                    </a:lnR>
                    <a:lnT>
                      <a:noFill/>
                    </a:lnT>
                    <a:lnB>
                      <a:noFill/>
                    </a:lnB>
                  </a:tcPr>
                </a:tc>
                <a:tc>
                  <a:txBody>
                    <a:bodyPr/>
                    <a:lstStyle/>
                    <a:p>
                      <a:pPr algn="r" fontAlgn="b"/>
                      <a:r>
                        <a:rPr lang="en-US" sz="1600" b="1" i="0" u="none" strike="noStrike" dirty="0">
                          <a:effectLst/>
                          <a:latin typeface="Times New Roman" panose="02020603050405020304" pitchFamily="18" charset="0"/>
                          <a:cs typeface="Times New Roman" panose="02020603050405020304" pitchFamily="18" charset="0"/>
                        </a:rPr>
                        <a:t>7</a:t>
                      </a:r>
                    </a:p>
                  </a:txBody>
                  <a:tcPr marL="9525" marR="9525" marT="9525" marB="0" anchor="b">
                    <a:lnL>
                      <a:noFill/>
                    </a:lnL>
                    <a:lnR>
                      <a:noFill/>
                    </a:lnR>
                    <a:lnT>
                      <a:noFill/>
                    </a:lnT>
                    <a:lnB>
                      <a:noFill/>
                    </a:lnB>
                  </a:tcPr>
                </a:tc>
                <a:extLst>
                  <a:ext uri="{0D108BD9-81ED-4DB2-BD59-A6C34878D82A}">
                    <a16:rowId xmlns:a16="http://schemas.microsoft.com/office/drawing/2014/main" val="2530674779"/>
                  </a:ext>
                </a:extLst>
              </a:tr>
            </a:tbl>
          </a:graphicData>
        </a:graphic>
      </p:graphicFrame>
      <p:sp>
        <p:nvSpPr>
          <p:cNvPr id="6" name="TextBox 5">
            <a:extLst>
              <a:ext uri="{FF2B5EF4-FFF2-40B4-BE49-F238E27FC236}">
                <a16:creationId xmlns:a16="http://schemas.microsoft.com/office/drawing/2014/main" id="{B14D1520-E86B-D1EC-C168-2D3F3FE4638A}"/>
              </a:ext>
            </a:extLst>
          </p:cNvPr>
          <p:cNvSpPr txBox="1"/>
          <p:nvPr/>
        </p:nvSpPr>
        <p:spPr>
          <a:xfrm>
            <a:off x="230910" y="6217850"/>
            <a:ext cx="4479636" cy="276999"/>
          </a:xfrm>
          <a:prstGeom prst="rect">
            <a:avLst/>
          </a:prstGeom>
          <a:noFill/>
        </p:spPr>
        <p:txBody>
          <a:bodyPr wrap="square" rtlCol="0">
            <a:spAutoFit/>
          </a:bodyPr>
          <a:lstStyle/>
          <a:p>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Note : The CMV is not the contributing unit in the 7 crashes reported</a:t>
            </a:r>
            <a:endParaRPr lang="en-US" dirty="0"/>
          </a:p>
        </p:txBody>
      </p:sp>
    </p:spTree>
    <p:extLst>
      <p:ext uri="{BB962C8B-B14F-4D97-AF65-F5344CB8AC3E}">
        <p14:creationId xmlns:p14="http://schemas.microsoft.com/office/powerpoint/2010/main" val="1686146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471161-6BBF-3252-0CAC-72A548B2AAAC}"/>
              </a:ext>
            </a:extLst>
          </p:cNvPr>
          <p:cNvPicPr>
            <a:picLocks noChangeAspect="1"/>
          </p:cNvPicPr>
          <p:nvPr/>
        </p:nvPicPr>
        <p:blipFill>
          <a:blip r:embed="rId3"/>
          <a:stretch>
            <a:fillRect/>
          </a:stretch>
        </p:blipFill>
        <p:spPr>
          <a:xfrm>
            <a:off x="6892637" y="80962"/>
            <a:ext cx="4145639" cy="6663506"/>
          </a:xfrm>
          <a:prstGeom prst="rect">
            <a:avLst/>
          </a:prstGeom>
        </p:spPr>
      </p:pic>
      <p:sp>
        <p:nvSpPr>
          <p:cNvPr id="2" name="Title 1"/>
          <p:cNvSpPr>
            <a:spLocks noGrp="1"/>
          </p:cNvSpPr>
          <p:nvPr>
            <p:ph type="ctrTitle"/>
          </p:nvPr>
        </p:nvSpPr>
        <p:spPr>
          <a:xfrm>
            <a:off x="0" y="3746278"/>
            <a:ext cx="12192000" cy="391885"/>
          </a:xfrm>
        </p:spPr>
        <p:txBody>
          <a:bodyPr>
            <a:normAutofit fontScale="90000"/>
          </a:bodyPr>
          <a:lstStyle/>
          <a:p>
            <a:br>
              <a:rPr lang="en-US" sz="6700" b="1" dirty="0">
                <a:solidFill>
                  <a:schemeClr val="accent1">
                    <a:lumMod val="50000"/>
                  </a:schemeClr>
                </a:solidFill>
              </a:rPr>
            </a:br>
            <a:endParaRPr lang="en-US" sz="6700" b="1" dirty="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6D5B6149-2900-45F8-8CB1-98AD74BB3D4F}" type="slidenum">
              <a:rPr lang="en-US" smtClean="0">
                <a:solidFill>
                  <a:schemeClr val="tx1"/>
                </a:solidFill>
              </a:rPr>
              <a:t>15</a:t>
            </a:fld>
            <a:endParaRPr lang="en-US" dirty="0">
              <a:solidFill>
                <a:schemeClr val="tx1"/>
              </a:solidFill>
            </a:endParaRPr>
          </a:p>
        </p:txBody>
      </p:sp>
      <p:sp>
        <p:nvSpPr>
          <p:cNvPr id="4" name="Footer Placeholder 3">
            <a:extLst>
              <a:ext uri="{FF2B5EF4-FFF2-40B4-BE49-F238E27FC236}">
                <a16:creationId xmlns:a16="http://schemas.microsoft.com/office/drawing/2014/main" id="{5AE8B246-5555-4B68-B44D-23B13328D468}"/>
              </a:ext>
            </a:extLst>
          </p:cNvPr>
          <p:cNvSpPr>
            <a:spLocks noGrp="1"/>
          </p:cNvSpPr>
          <p:nvPr>
            <p:ph type="ftr" sz="quarter" idx="11"/>
          </p:nvPr>
        </p:nvSpPr>
        <p:spPr/>
        <p:txBody>
          <a:bodyPr/>
          <a:lstStyle/>
          <a:p>
            <a:endParaRPr lang="en-US" dirty="0"/>
          </a:p>
        </p:txBody>
      </p:sp>
      <p:sp>
        <p:nvSpPr>
          <p:cNvPr id="9" name="TextBox 8">
            <a:extLst>
              <a:ext uri="{FF2B5EF4-FFF2-40B4-BE49-F238E27FC236}">
                <a16:creationId xmlns:a16="http://schemas.microsoft.com/office/drawing/2014/main" id="{872F4505-4233-609E-C128-A4CB71A1A1F1}"/>
              </a:ext>
            </a:extLst>
          </p:cNvPr>
          <p:cNvSpPr txBox="1"/>
          <p:nvPr/>
        </p:nvSpPr>
        <p:spPr>
          <a:xfrm>
            <a:off x="1189182" y="2422839"/>
            <a:ext cx="5246255" cy="1938992"/>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CY 2023 all CMV Crashes</a:t>
            </a:r>
          </a:p>
          <a:p>
            <a:pPr algn="ctr"/>
            <a:r>
              <a:rPr lang="en-US" sz="4000" dirty="0">
                <a:latin typeface="Times New Roman" panose="02020603050405020304" pitchFamily="18" charset="0"/>
                <a:cs typeface="Times New Roman" panose="02020603050405020304" pitchFamily="18" charset="0"/>
              </a:rPr>
              <a:t>8,226 reported </a:t>
            </a:r>
          </a:p>
        </p:txBody>
      </p:sp>
      <p:cxnSp>
        <p:nvCxnSpPr>
          <p:cNvPr id="11" name="Straight Connector 10">
            <a:extLst>
              <a:ext uri="{FF2B5EF4-FFF2-40B4-BE49-F238E27FC236}">
                <a16:creationId xmlns:a16="http://schemas.microsoft.com/office/drawing/2014/main" id="{BB226BC1-F6B9-D41A-4C66-3978199E9585}"/>
              </a:ext>
            </a:extLst>
          </p:cNvPr>
          <p:cNvCxnSpPr>
            <a:cxnSpLocks/>
          </p:cNvCxnSpPr>
          <p:nvPr/>
        </p:nvCxnSpPr>
        <p:spPr>
          <a:xfrm flipH="1">
            <a:off x="8601869" y="80962"/>
            <a:ext cx="8731" cy="247751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C729045-99DD-0BD1-FD59-02D95197EEDC}"/>
              </a:ext>
            </a:extLst>
          </p:cNvPr>
          <p:cNvCxnSpPr>
            <a:cxnSpLocks/>
          </p:cNvCxnSpPr>
          <p:nvPr/>
        </p:nvCxnSpPr>
        <p:spPr>
          <a:xfrm flipH="1">
            <a:off x="8610600" y="1611948"/>
            <a:ext cx="2485592" cy="946525"/>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0275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8BE55D-4F7B-90F5-F43F-CF05B3F3B6F9}"/>
              </a:ext>
            </a:extLst>
          </p:cNvPr>
          <p:cNvPicPr>
            <a:picLocks noChangeAspect="1"/>
          </p:cNvPicPr>
          <p:nvPr/>
        </p:nvPicPr>
        <p:blipFill>
          <a:blip r:embed="rId3"/>
          <a:stretch>
            <a:fillRect/>
          </a:stretch>
        </p:blipFill>
        <p:spPr>
          <a:xfrm>
            <a:off x="6819467" y="80962"/>
            <a:ext cx="4276725" cy="6600825"/>
          </a:xfrm>
          <a:prstGeom prst="rect">
            <a:avLst/>
          </a:prstGeom>
        </p:spPr>
      </p:pic>
      <p:sp>
        <p:nvSpPr>
          <p:cNvPr id="2" name="Title 1"/>
          <p:cNvSpPr>
            <a:spLocks noGrp="1"/>
          </p:cNvSpPr>
          <p:nvPr>
            <p:ph type="ctrTitle"/>
          </p:nvPr>
        </p:nvSpPr>
        <p:spPr>
          <a:xfrm>
            <a:off x="0" y="3746278"/>
            <a:ext cx="12192000" cy="391885"/>
          </a:xfrm>
        </p:spPr>
        <p:txBody>
          <a:bodyPr>
            <a:normAutofit fontScale="90000"/>
          </a:bodyPr>
          <a:lstStyle/>
          <a:p>
            <a:br>
              <a:rPr lang="en-US" sz="6700" b="1" dirty="0">
                <a:solidFill>
                  <a:schemeClr val="accent1">
                    <a:lumMod val="50000"/>
                  </a:schemeClr>
                </a:solidFill>
              </a:rPr>
            </a:br>
            <a:endParaRPr lang="en-US" sz="6700" b="1" dirty="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6D5B6149-2900-45F8-8CB1-98AD74BB3D4F}" type="slidenum">
              <a:rPr lang="en-US" smtClean="0">
                <a:solidFill>
                  <a:schemeClr val="tx1"/>
                </a:solidFill>
              </a:rPr>
              <a:t>16</a:t>
            </a:fld>
            <a:endParaRPr lang="en-US" dirty="0">
              <a:solidFill>
                <a:schemeClr val="tx1"/>
              </a:solidFill>
            </a:endParaRPr>
          </a:p>
        </p:txBody>
      </p:sp>
      <p:sp>
        <p:nvSpPr>
          <p:cNvPr id="4" name="Footer Placeholder 3">
            <a:extLst>
              <a:ext uri="{FF2B5EF4-FFF2-40B4-BE49-F238E27FC236}">
                <a16:creationId xmlns:a16="http://schemas.microsoft.com/office/drawing/2014/main" id="{5AE8B246-5555-4B68-B44D-23B13328D468}"/>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id="{C5FE25D9-E47C-4B73-963D-31F4DB4E731B}"/>
              </a:ext>
            </a:extLst>
          </p:cNvPr>
          <p:cNvSpPr txBox="1"/>
          <p:nvPr/>
        </p:nvSpPr>
        <p:spPr>
          <a:xfrm>
            <a:off x="276435" y="2080172"/>
            <a:ext cx="5016001" cy="353943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CY 2023 Troop F &amp; G </a:t>
            </a:r>
          </a:p>
          <a:p>
            <a:pPr algn="ctr"/>
            <a:r>
              <a:rPr lang="en-US" sz="2800" dirty="0">
                <a:latin typeface="Times New Roman" panose="02020603050405020304" pitchFamily="18" charset="0"/>
                <a:cs typeface="Times New Roman" panose="02020603050405020304" pitchFamily="18" charset="0"/>
              </a:rPr>
              <a:t>I-59, US-431 &amp; US-72</a:t>
            </a:r>
          </a:p>
          <a:p>
            <a:pPr algn="ctr"/>
            <a:endParaRPr lang="en-US" sz="28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p>
          <a:p>
            <a:pPr marL="342900" indent="-342900" algn="ct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0413AE55-ADD2-9C94-1DA4-2C1034A02557}"/>
              </a:ext>
            </a:extLst>
          </p:cNvPr>
          <p:cNvCxnSpPr>
            <a:cxnSpLocks/>
          </p:cNvCxnSpPr>
          <p:nvPr/>
        </p:nvCxnSpPr>
        <p:spPr>
          <a:xfrm flipH="1">
            <a:off x="8601869" y="80962"/>
            <a:ext cx="8731" cy="247751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A8F83774-68CF-7F25-BA7A-04265785BE13}"/>
              </a:ext>
            </a:extLst>
          </p:cNvPr>
          <p:cNvCxnSpPr>
            <a:cxnSpLocks/>
          </p:cNvCxnSpPr>
          <p:nvPr/>
        </p:nvCxnSpPr>
        <p:spPr>
          <a:xfrm flipH="1">
            <a:off x="8610600" y="1611948"/>
            <a:ext cx="2485592" cy="946525"/>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1814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46278"/>
            <a:ext cx="12192000" cy="391885"/>
          </a:xfrm>
        </p:spPr>
        <p:txBody>
          <a:bodyPr>
            <a:normAutofit fontScale="90000"/>
          </a:bodyPr>
          <a:lstStyle/>
          <a:p>
            <a:br>
              <a:rPr lang="en-US" sz="6700" b="1" dirty="0">
                <a:solidFill>
                  <a:schemeClr val="accent1">
                    <a:lumMod val="50000"/>
                  </a:schemeClr>
                </a:solidFill>
              </a:rPr>
            </a:br>
            <a:endParaRPr lang="en-US" sz="6700" b="1" dirty="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6D5B6149-2900-45F8-8CB1-98AD74BB3D4F}" type="slidenum">
              <a:rPr lang="en-US" smtClean="0">
                <a:solidFill>
                  <a:schemeClr val="tx1"/>
                </a:solidFill>
              </a:rPr>
              <a:t>17</a:t>
            </a:fld>
            <a:endParaRPr lang="en-US" dirty="0">
              <a:solidFill>
                <a:schemeClr val="tx1"/>
              </a:solidFill>
            </a:endParaRPr>
          </a:p>
        </p:txBody>
      </p:sp>
      <p:sp>
        <p:nvSpPr>
          <p:cNvPr id="4" name="Footer Placeholder 3">
            <a:extLst>
              <a:ext uri="{FF2B5EF4-FFF2-40B4-BE49-F238E27FC236}">
                <a16:creationId xmlns:a16="http://schemas.microsoft.com/office/drawing/2014/main" id="{5AE8B246-5555-4B68-B44D-23B13328D468}"/>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id="{C5FE25D9-E47C-4B73-963D-31F4DB4E731B}"/>
              </a:ext>
            </a:extLst>
          </p:cNvPr>
          <p:cNvSpPr txBox="1"/>
          <p:nvPr/>
        </p:nvSpPr>
        <p:spPr>
          <a:xfrm>
            <a:off x="979055" y="206848"/>
            <a:ext cx="10374745" cy="353943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2023 Top 10 Prime Contributing Circumstances involving a CMV Troop F &amp; G </a:t>
            </a:r>
          </a:p>
          <a:p>
            <a:pPr algn="ctr"/>
            <a:r>
              <a:rPr lang="en-US" sz="2800" dirty="0">
                <a:latin typeface="Times New Roman" panose="02020603050405020304" pitchFamily="18" charset="0"/>
                <a:cs typeface="Times New Roman" panose="02020603050405020304" pitchFamily="18" charset="0"/>
              </a:rPr>
              <a:t>January – February 2024</a:t>
            </a:r>
          </a:p>
          <a:p>
            <a:pPr lvl="1"/>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a:p>
            <a:endParaRPr lang="en-US" sz="2000" u="sng" dirty="0">
              <a:latin typeface="Times New Roman" panose="02020603050405020304" pitchFamily="18" charset="0"/>
              <a:cs typeface="Times New Roman" panose="02020603050405020304" pitchFamily="18" charset="0"/>
            </a:endParaRPr>
          </a:p>
          <a:p>
            <a:endParaRPr lang="en-US" sz="2000" u="sng" dirty="0">
              <a:latin typeface="Times New Roman" panose="02020603050405020304" pitchFamily="18" charset="0"/>
              <a:cs typeface="Times New Roman" panose="02020603050405020304" pitchFamily="18" charset="0"/>
            </a:endParaRPr>
          </a:p>
          <a:p>
            <a:endParaRPr lang="en-US" sz="2000" u="sng" dirty="0">
              <a:latin typeface="Times New Roman" panose="02020603050405020304" pitchFamily="18" charset="0"/>
              <a:cs typeface="Times New Roman" panose="02020603050405020304" pitchFamily="18" charset="0"/>
            </a:endParaRPr>
          </a:p>
          <a:p>
            <a:endParaRPr lang="en-US" sz="2000" u="sng"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p:txBody>
      </p:sp>
      <p:graphicFrame>
        <p:nvGraphicFramePr>
          <p:cNvPr id="9" name="Table 8">
            <a:extLst>
              <a:ext uri="{FF2B5EF4-FFF2-40B4-BE49-F238E27FC236}">
                <a16:creationId xmlns:a16="http://schemas.microsoft.com/office/drawing/2014/main" id="{6009E034-7A3F-C1D5-698B-44BCB722F6E2}"/>
              </a:ext>
            </a:extLst>
          </p:cNvPr>
          <p:cNvGraphicFramePr>
            <a:graphicFrameLocks noGrp="1"/>
          </p:cNvGraphicFramePr>
          <p:nvPr>
            <p:extLst>
              <p:ext uri="{D42A27DB-BD31-4B8C-83A1-F6EECF244321}">
                <p14:modId xmlns:p14="http://schemas.microsoft.com/office/powerpoint/2010/main" val="951475630"/>
              </p:ext>
            </p:extLst>
          </p:nvPr>
        </p:nvGraphicFramePr>
        <p:xfrm>
          <a:off x="3689886" y="2479453"/>
          <a:ext cx="4953081" cy="2533650"/>
        </p:xfrm>
        <a:graphic>
          <a:graphicData uri="http://schemas.openxmlformats.org/drawingml/2006/table">
            <a:tbl>
              <a:tblPr/>
              <a:tblGrid>
                <a:gridCol w="4286635">
                  <a:extLst>
                    <a:ext uri="{9D8B030D-6E8A-4147-A177-3AD203B41FA5}">
                      <a16:colId xmlns:a16="http://schemas.microsoft.com/office/drawing/2014/main" val="1618116374"/>
                    </a:ext>
                  </a:extLst>
                </a:gridCol>
                <a:gridCol w="666446">
                  <a:extLst>
                    <a:ext uri="{9D8B030D-6E8A-4147-A177-3AD203B41FA5}">
                      <a16:colId xmlns:a16="http://schemas.microsoft.com/office/drawing/2014/main" val="711659405"/>
                    </a:ext>
                  </a:extLst>
                </a:gridCol>
              </a:tblGrid>
              <a:tr h="190500">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Improper Lane Change/Use</a:t>
                      </a:r>
                    </a:p>
                  </a:txBody>
                  <a:tcPr marL="9525" marR="9525" marT="9525" marB="0" anchor="b">
                    <a:lnL>
                      <a:noFill/>
                    </a:lnL>
                    <a:lnR>
                      <a:noFill/>
                    </a:lnR>
                    <a:lnT>
                      <a:noFill/>
                    </a:lnT>
                    <a:lnB>
                      <a:noFill/>
                    </a:lnB>
                  </a:tcPr>
                </a:tc>
                <a:tc>
                  <a:txBody>
                    <a:bodyPr/>
                    <a:lstStyle/>
                    <a:p>
                      <a:pPr algn="r" fontAlgn="b"/>
                      <a:r>
                        <a:rPr lang="en-US" sz="1600" b="0" i="0" u="none" strike="noStrike" dirty="0">
                          <a:effectLst/>
                          <a:latin typeface="Times New Roman" panose="02020603050405020304" pitchFamily="18" charset="0"/>
                          <a:cs typeface="Times New Roman" panose="02020603050405020304" pitchFamily="18" charset="0"/>
                        </a:rPr>
                        <a:t>334</a:t>
                      </a:r>
                    </a:p>
                  </a:txBody>
                  <a:tcPr marL="9525" marR="9525" marT="9525" marB="0" anchor="b">
                    <a:lnL>
                      <a:noFill/>
                    </a:lnL>
                    <a:lnR>
                      <a:noFill/>
                    </a:lnR>
                    <a:lnT>
                      <a:noFill/>
                    </a:lnT>
                    <a:lnB>
                      <a:noFill/>
                    </a:lnB>
                  </a:tcPr>
                </a:tc>
                <a:extLst>
                  <a:ext uri="{0D108BD9-81ED-4DB2-BD59-A6C34878D82A}">
                    <a16:rowId xmlns:a16="http://schemas.microsoft.com/office/drawing/2014/main" val="1824513814"/>
                  </a:ext>
                </a:extLst>
              </a:tr>
              <a:tr h="190500">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Defective Equipment</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101</a:t>
                      </a:r>
                    </a:p>
                  </a:txBody>
                  <a:tcPr marL="9525" marR="9525" marT="9525" marB="0" anchor="b">
                    <a:lnL>
                      <a:noFill/>
                    </a:lnL>
                    <a:lnR>
                      <a:noFill/>
                    </a:lnR>
                    <a:lnT>
                      <a:noFill/>
                    </a:lnT>
                    <a:lnB>
                      <a:noFill/>
                    </a:lnB>
                  </a:tcPr>
                </a:tc>
                <a:extLst>
                  <a:ext uri="{0D108BD9-81ED-4DB2-BD59-A6C34878D82A}">
                    <a16:rowId xmlns:a16="http://schemas.microsoft.com/office/drawing/2014/main" val="607479853"/>
                  </a:ext>
                </a:extLst>
              </a:tr>
              <a:tr h="190500">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Followed too Close</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92</a:t>
                      </a:r>
                    </a:p>
                  </a:txBody>
                  <a:tcPr marL="9525" marR="9525" marT="9525" marB="0" anchor="b">
                    <a:lnL>
                      <a:noFill/>
                    </a:lnL>
                    <a:lnR>
                      <a:noFill/>
                    </a:lnR>
                    <a:lnT>
                      <a:noFill/>
                    </a:lnT>
                    <a:lnB>
                      <a:noFill/>
                    </a:lnB>
                  </a:tcPr>
                </a:tc>
                <a:extLst>
                  <a:ext uri="{0D108BD9-81ED-4DB2-BD59-A6C34878D82A}">
                    <a16:rowId xmlns:a16="http://schemas.microsoft.com/office/drawing/2014/main" val="2605292944"/>
                  </a:ext>
                </a:extLst>
              </a:tr>
              <a:tr h="190500">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Unseen Object/Person/Vehicle</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63</a:t>
                      </a:r>
                    </a:p>
                  </a:txBody>
                  <a:tcPr marL="9525" marR="9525" marT="9525" marB="0" anchor="b">
                    <a:lnL>
                      <a:noFill/>
                    </a:lnL>
                    <a:lnR>
                      <a:noFill/>
                    </a:lnR>
                    <a:lnT>
                      <a:noFill/>
                    </a:lnT>
                    <a:lnB>
                      <a:noFill/>
                    </a:lnB>
                  </a:tcPr>
                </a:tc>
                <a:extLst>
                  <a:ext uri="{0D108BD9-81ED-4DB2-BD59-A6C34878D82A}">
                    <a16:rowId xmlns:a16="http://schemas.microsoft.com/office/drawing/2014/main" val="2037698617"/>
                  </a:ext>
                </a:extLst>
              </a:tr>
              <a:tr h="190500">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E Failed to Yield Right-of-Way from Stop Sign</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46</a:t>
                      </a:r>
                    </a:p>
                  </a:txBody>
                  <a:tcPr marL="9525" marR="9525" marT="9525" marB="0" anchor="b">
                    <a:lnL>
                      <a:noFill/>
                    </a:lnL>
                    <a:lnR>
                      <a:noFill/>
                    </a:lnR>
                    <a:lnT>
                      <a:noFill/>
                    </a:lnT>
                    <a:lnB>
                      <a:noFill/>
                    </a:lnB>
                  </a:tcPr>
                </a:tc>
                <a:extLst>
                  <a:ext uri="{0D108BD9-81ED-4DB2-BD59-A6C34878D82A}">
                    <a16:rowId xmlns:a16="http://schemas.microsoft.com/office/drawing/2014/main" val="236172603"/>
                  </a:ext>
                </a:extLst>
              </a:tr>
              <a:tr h="190500">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Cargo Fell or Load Shift</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44</a:t>
                      </a:r>
                    </a:p>
                  </a:txBody>
                  <a:tcPr marL="9525" marR="9525" marT="9525" marB="0" anchor="b">
                    <a:lnL>
                      <a:noFill/>
                    </a:lnL>
                    <a:lnR>
                      <a:noFill/>
                    </a:lnR>
                    <a:lnT>
                      <a:noFill/>
                    </a:lnT>
                    <a:lnB>
                      <a:noFill/>
                    </a:lnB>
                  </a:tcPr>
                </a:tc>
                <a:extLst>
                  <a:ext uri="{0D108BD9-81ED-4DB2-BD59-A6C34878D82A}">
                    <a16:rowId xmlns:a16="http://schemas.microsoft.com/office/drawing/2014/main" val="2976876554"/>
                  </a:ext>
                </a:extLst>
              </a:tr>
              <a:tr h="190500">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E Other - No Improper Driving</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42</a:t>
                      </a:r>
                    </a:p>
                  </a:txBody>
                  <a:tcPr marL="9525" marR="9525" marT="9525" marB="0" anchor="b">
                    <a:lnL>
                      <a:noFill/>
                    </a:lnL>
                    <a:lnR>
                      <a:noFill/>
                    </a:lnR>
                    <a:lnT>
                      <a:noFill/>
                    </a:lnT>
                    <a:lnB>
                      <a:noFill/>
                    </a:lnB>
                  </a:tcPr>
                </a:tc>
                <a:extLst>
                  <a:ext uri="{0D108BD9-81ED-4DB2-BD59-A6C34878D82A}">
                    <a16:rowId xmlns:a16="http://schemas.microsoft.com/office/drawing/2014/main" val="398749690"/>
                  </a:ext>
                </a:extLst>
              </a:tr>
              <a:tr h="190500">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E Crossed Centerline</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40</a:t>
                      </a:r>
                    </a:p>
                  </a:txBody>
                  <a:tcPr marL="9525" marR="9525" marT="9525" marB="0" anchor="b">
                    <a:lnL>
                      <a:noFill/>
                    </a:lnL>
                    <a:lnR>
                      <a:noFill/>
                    </a:lnR>
                    <a:lnT>
                      <a:noFill/>
                    </a:lnT>
                    <a:lnB>
                      <a:noFill/>
                    </a:lnB>
                  </a:tcPr>
                </a:tc>
                <a:extLst>
                  <a:ext uri="{0D108BD9-81ED-4DB2-BD59-A6C34878D82A}">
                    <a16:rowId xmlns:a16="http://schemas.microsoft.com/office/drawing/2014/main" val="2757821153"/>
                  </a:ext>
                </a:extLst>
              </a:tr>
              <a:tr h="190500">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E Swerved to Avoid Vehicle</a:t>
                      </a:r>
                    </a:p>
                  </a:txBody>
                  <a:tcPr marL="9525" marR="9525" marT="9525" marB="0" anchor="b">
                    <a:lnL>
                      <a:noFill/>
                    </a:lnL>
                    <a:lnR>
                      <a:noFill/>
                    </a:lnR>
                    <a:lnT>
                      <a:noFill/>
                    </a:lnT>
                    <a:lnB>
                      <a:noFill/>
                    </a:lnB>
                  </a:tcPr>
                </a:tc>
                <a:tc>
                  <a:txBody>
                    <a:bodyPr/>
                    <a:lstStyle/>
                    <a:p>
                      <a:pPr algn="r" fontAlgn="b"/>
                      <a:r>
                        <a:rPr lang="en-US" sz="1600" b="0" i="0" u="none" strike="noStrike">
                          <a:effectLst/>
                          <a:latin typeface="Times New Roman" panose="02020603050405020304" pitchFamily="18" charset="0"/>
                          <a:cs typeface="Times New Roman" panose="02020603050405020304" pitchFamily="18" charset="0"/>
                        </a:rPr>
                        <a:t>39</a:t>
                      </a:r>
                    </a:p>
                  </a:txBody>
                  <a:tcPr marL="9525" marR="9525" marT="9525" marB="0" anchor="b">
                    <a:lnL>
                      <a:noFill/>
                    </a:lnL>
                    <a:lnR>
                      <a:noFill/>
                    </a:lnR>
                    <a:lnT>
                      <a:noFill/>
                    </a:lnT>
                    <a:lnB>
                      <a:noFill/>
                    </a:lnB>
                  </a:tcPr>
                </a:tc>
                <a:extLst>
                  <a:ext uri="{0D108BD9-81ED-4DB2-BD59-A6C34878D82A}">
                    <a16:rowId xmlns:a16="http://schemas.microsoft.com/office/drawing/2014/main" val="293131040"/>
                  </a:ext>
                </a:extLst>
              </a:tr>
              <a:tr h="190500">
                <a:tc>
                  <a:txBody>
                    <a:bodyPr/>
                    <a:lstStyle/>
                    <a:p>
                      <a:pPr algn="l" fontAlgn="b"/>
                      <a:r>
                        <a:rPr lang="en-US" sz="1600" b="0" i="0" u="none" strike="noStrike" dirty="0">
                          <a:effectLst/>
                          <a:latin typeface="Times New Roman" panose="02020603050405020304" pitchFamily="18" charset="0"/>
                          <a:cs typeface="Times New Roman" panose="02020603050405020304" pitchFamily="18" charset="0"/>
                        </a:rPr>
                        <a:t>E Fatigued/Asleep</a:t>
                      </a:r>
                    </a:p>
                  </a:txBody>
                  <a:tcPr marL="9525" marR="9525" marT="9525" marB="0" anchor="b">
                    <a:lnL>
                      <a:noFill/>
                    </a:lnL>
                    <a:lnR>
                      <a:noFill/>
                    </a:lnR>
                    <a:lnT>
                      <a:noFill/>
                    </a:lnT>
                    <a:lnB>
                      <a:noFill/>
                    </a:lnB>
                  </a:tcPr>
                </a:tc>
                <a:tc>
                  <a:txBody>
                    <a:bodyPr/>
                    <a:lstStyle/>
                    <a:p>
                      <a:pPr algn="r" fontAlgn="b"/>
                      <a:r>
                        <a:rPr lang="en-US" sz="1600" b="0" i="0" u="none" strike="noStrike" dirty="0">
                          <a:effectLst/>
                          <a:latin typeface="Times New Roman" panose="02020603050405020304" pitchFamily="18" charset="0"/>
                          <a:cs typeface="Times New Roman" panose="02020603050405020304" pitchFamily="18" charset="0"/>
                        </a:rPr>
                        <a:t>38</a:t>
                      </a:r>
                    </a:p>
                  </a:txBody>
                  <a:tcPr marL="9525" marR="9525" marT="9525" marB="0" anchor="b">
                    <a:lnL>
                      <a:noFill/>
                    </a:lnL>
                    <a:lnR>
                      <a:noFill/>
                    </a:lnR>
                    <a:lnT>
                      <a:noFill/>
                    </a:lnT>
                    <a:lnB>
                      <a:noFill/>
                    </a:lnB>
                  </a:tcPr>
                </a:tc>
                <a:extLst>
                  <a:ext uri="{0D108BD9-81ED-4DB2-BD59-A6C34878D82A}">
                    <a16:rowId xmlns:a16="http://schemas.microsoft.com/office/drawing/2014/main" val="184340900"/>
                  </a:ext>
                </a:extLst>
              </a:tr>
            </a:tbl>
          </a:graphicData>
        </a:graphic>
      </p:graphicFrame>
    </p:spTree>
    <p:extLst>
      <p:ext uri="{BB962C8B-B14F-4D97-AF65-F5344CB8AC3E}">
        <p14:creationId xmlns:p14="http://schemas.microsoft.com/office/powerpoint/2010/main" val="4001951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46278"/>
            <a:ext cx="12192000" cy="391885"/>
          </a:xfrm>
        </p:spPr>
        <p:txBody>
          <a:bodyPr>
            <a:normAutofit fontScale="90000"/>
          </a:bodyPr>
          <a:lstStyle/>
          <a:p>
            <a:br>
              <a:rPr lang="en-US" sz="6700" b="1" dirty="0">
                <a:solidFill>
                  <a:schemeClr val="accent1">
                    <a:lumMod val="50000"/>
                  </a:schemeClr>
                </a:solidFill>
              </a:rPr>
            </a:br>
            <a:endParaRPr lang="en-US" sz="6700" b="1" dirty="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6D5B6149-2900-45F8-8CB1-98AD74BB3D4F}" type="slidenum">
              <a:rPr lang="en-US" smtClean="0">
                <a:solidFill>
                  <a:schemeClr val="tx1"/>
                </a:solidFill>
              </a:rPr>
              <a:t>18</a:t>
            </a:fld>
            <a:endParaRPr lang="en-US" dirty="0">
              <a:solidFill>
                <a:schemeClr val="tx1"/>
              </a:solidFill>
            </a:endParaRPr>
          </a:p>
        </p:txBody>
      </p:sp>
      <p:sp>
        <p:nvSpPr>
          <p:cNvPr id="4" name="Footer Placeholder 3">
            <a:extLst>
              <a:ext uri="{FF2B5EF4-FFF2-40B4-BE49-F238E27FC236}">
                <a16:creationId xmlns:a16="http://schemas.microsoft.com/office/drawing/2014/main" id="{5AE8B246-5555-4B68-B44D-23B13328D468}"/>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id="{C5FE25D9-E47C-4B73-963D-31F4DB4E731B}"/>
              </a:ext>
            </a:extLst>
          </p:cNvPr>
          <p:cNvSpPr txBox="1"/>
          <p:nvPr/>
        </p:nvSpPr>
        <p:spPr>
          <a:xfrm>
            <a:off x="276435" y="2080172"/>
            <a:ext cx="5862941" cy="3724096"/>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2024 Fatal Prime Contributing Circumstances involving a CMV.  </a:t>
            </a:r>
          </a:p>
          <a:p>
            <a:pPr algn="ctr"/>
            <a:endParaRPr lang="en-US" sz="28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Note : The CMV is not the contributing unit in the 7 crashes reported.  </a:t>
            </a:r>
          </a:p>
          <a:p>
            <a:pPr lvl="1"/>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p>
          <a:p>
            <a:pPr marL="342900" indent="-342900" algn="ct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BB74A4A6-D222-0483-20C0-3848A6C7AE4D}"/>
              </a:ext>
            </a:extLst>
          </p:cNvPr>
          <p:cNvGraphicFramePr>
            <a:graphicFrameLocks noGrp="1"/>
          </p:cNvGraphicFramePr>
          <p:nvPr/>
        </p:nvGraphicFramePr>
        <p:xfrm>
          <a:off x="6415810" y="2076729"/>
          <a:ext cx="4704772" cy="2280285"/>
        </p:xfrm>
        <a:graphic>
          <a:graphicData uri="http://schemas.openxmlformats.org/drawingml/2006/table">
            <a:tbl>
              <a:tblPr/>
              <a:tblGrid>
                <a:gridCol w="3842829">
                  <a:extLst>
                    <a:ext uri="{9D8B030D-6E8A-4147-A177-3AD203B41FA5}">
                      <a16:colId xmlns:a16="http://schemas.microsoft.com/office/drawing/2014/main" val="3559340247"/>
                    </a:ext>
                  </a:extLst>
                </a:gridCol>
                <a:gridCol w="861943">
                  <a:extLst>
                    <a:ext uri="{9D8B030D-6E8A-4147-A177-3AD203B41FA5}">
                      <a16:colId xmlns:a16="http://schemas.microsoft.com/office/drawing/2014/main" val="3607557079"/>
                    </a:ext>
                  </a:extLst>
                </a:gridCol>
              </a:tblGrid>
              <a:tr h="190500">
                <a:tc>
                  <a:txBody>
                    <a:bodyPr/>
                    <a:lstStyle/>
                    <a:p>
                      <a:pPr algn="l" fontAlgn="b"/>
                      <a:r>
                        <a:rPr lang="en-US" sz="1600" b="0" i="0" u="none" strike="noStrike" dirty="0">
                          <a:effectLst/>
                          <a:latin typeface="Calibri" panose="020F0502020204030204" pitchFamily="34" charset="0"/>
                        </a:rPr>
                        <a:t>Ran Stop Sign</a:t>
                      </a:r>
                    </a:p>
                  </a:txBody>
                  <a:tcPr marL="9525" marR="9525" marT="9525" marB="0" anchor="b">
                    <a:lnL>
                      <a:noFill/>
                    </a:lnL>
                    <a:lnR>
                      <a:noFill/>
                    </a:lnR>
                    <a:lnT>
                      <a:noFill/>
                    </a:lnT>
                    <a:lnB>
                      <a:noFill/>
                    </a:lnB>
                  </a:tcPr>
                </a:tc>
                <a:tc>
                  <a:txBody>
                    <a:bodyPr/>
                    <a:lstStyle/>
                    <a:p>
                      <a:pPr algn="r" fontAlgn="b"/>
                      <a:r>
                        <a:rPr lang="en-US" sz="1600" b="0" i="0" u="none" strike="noStrike">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3519430683"/>
                  </a:ext>
                </a:extLst>
              </a:tr>
              <a:tr h="190500">
                <a:tc>
                  <a:txBody>
                    <a:bodyPr/>
                    <a:lstStyle/>
                    <a:p>
                      <a:pPr algn="l" fontAlgn="b"/>
                      <a:r>
                        <a:rPr lang="en-US" sz="1600" b="0" i="0" u="none" strike="noStrike" dirty="0">
                          <a:effectLst/>
                          <a:latin typeface="Calibri" panose="020F0502020204030204" pitchFamily="34" charset="0"/>
                        </a:rPr>
                        <a:t>Over Speed Limit</a:t>
                      </a:r>
                    </a:p>
                  </a:txBody>
                  <a:tcPr marL="9525" marR="9525" marT="9525" marB="0" anchor="b">
                    <a:lnL>
                      <a:noFill/>
                    </a:lnL>
                    <a:lnR>
                      <a:noFill/>
                    </a:lnR>
                    <a:lnT>
                      <a:noFill/>
                    </a:lnT>
                    <a:lnB>
                      <a:noFill/>
                    </a:lnB>
                  </a:tcPr>
                </a:tc>
                <a:tc>
                  <a:txBody>
                    <a:bodyPr/>
                    <a:lstStyle/>
                    <a:p>
                      <a:pPr algn="r" fontAlgn="b"/>
                      <a:r>
                        <a:rPr lang="en-US" sz="1600" b="0" i="0" u="none" strike="noStrike">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738176710"/>
                  </a:ext>
                </a:extLst>
              </a:tr>
              <a:tr h="190500">
                <a:tc>
                  <a:txBody>
                    <a:bodyPr/>
                    <a:lstStyle/>
                    <a:p>
                      <a:pPr algn="l" fontAlgn="b"/>
                      <a:r>
                        <a:rPr lang="en-US" sz="1600" b="0" i="0" u="none" strike="noStrike" dirty="0">
                          <a:effectLst/>
                          <a:latin typeface="Calibri" panose="020F0502020204030204" pitchFamily="34" charset="0"/>
                        </a:rPr>
                        <a:t>Crossed Centerline</a:t>
                      </a:r>
                    </a:p>
                  </a:txBody>
                  <a:tcPr marL="9525" marR="9525" marT="9525" marB="0" anchor="b">
                    <a:lnL>
                      <a:noFill/>
                    </a:lnL>
                    <a:lnR>
                      <a:noFill/>
                    </a:lnR>
                    <a:lnT>
                      <a:noFill/>
                    </a:lnT>
                    <a:lnB>
                      <a:noFill/>
                    </a:lnB>
                  </a:tcPr>
                </a:tc>
                <a:tc>
                  <a:txBody>
                    <a:bodyPr/>
                    <a:lstStyle/>
                    <a:p>
                      <a:pPr algn="r" fontAlgn="b"/>
                      <a:r>
                        <a:rPr lang="en-US" sz="1600" b="0" i="0" u="none" strike="noStrike">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19587611"/>
                  </a:ext>
                </a:extLst>
              </a:tr>
              <a:tr h="190500">
                <a:tc>
                  <a:txBody>
                    <a:bodyPr/>
                    <a:lstStyle/>
                    <a:p>
                      <a:pPr algn="l" fontAlgn="b"/>
                      <a:r>
                        <a:rPr lang="en-US" sz="1600" b="0" i="0" u="none" strike="noStrike" dirty="0">
                          <a:effectLst/>
                          <a:latin typeface="Calibri" panose="020F0502020204030204" pitchFamily="34" charset="0"/>
                        </a:rPr>
                        <a:t>Followed too Close</a:t>
                      </a:r>
                    </a:p>
                  </a:txBody>
                  <a:tcPr marL="9525" marR="9525" marT="9525" marB="0" anchor="b">
                    <a:lnL>
                      <a:noFill/>
                    </a:lnL>
                    <a:lnR>
                      <a:noFill/>
                    </a:lnR>
                    <a:lnT>
                      <a:noFill/>
                    </a:lnT>
                    <a:lnB>
                      <a:noFill/>
                    </a:lnB>
                  </a:tcPr>
                </a:tc>
                <a:tc>
                  <a:txBody>
                    <a:bodyPr/>
                    <a:lstStyle/>
                    <a:p>
                      <a:pPr algn="r" fontAlgn="b"/>
                      <a:r>
                        <a:rPr lang="en-US" sz="1600" b="0" i="0" u="none" strike="noStrike">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3630540711"/>
                  </a:ext>
                </a:extLst>
              </a:tr>
              <a:tr h="190500">
                <a:tc>
                  <a:txBody>
                    <a:bodyPr/>
                    <a:lstStyle/>
                    <a:p>
                      <a:pPr algn="l" fontAlgn="b"/>
                      <a:r>
                        <a:rPr lang="en-US" sz="1600" b="0" i="0" u="none" strike="noStrike" dirty="0">
                          <a:effectLst/>
                          <a:latin typeface="Calibri" panose="020F0502020204030204" pitchFamily="34" charset="0"/>
                        </a:rPr>
                        <a:t>Over Correcting/Over Steering</a:t>
                      </a:r>
                    </a:p>
                  </a:txBody>
                  <a:tcPr marL="9525" marR="9525" marT="9525" marB="0" anchor="b">
                    <a:lnL>
                      <a:noFill/>
                    </a:lnL>
                    <a:lnR>
                      <a:noFill/>
                    </a:lnR>
                    <a:lnT>
                      <a:noFill/>
                    </a:lnT>
                    <a:lnB>
                      <a:noFill/>
                    </a:lnB>
                  </a:tcPr>
                </a:tc>
                <a:tc>
                  <a:txBody>
                    <a:bodyPr/>
                    <a:lstStyle/>
                    <a:p>
                      <a:pPr algn="r" fontAlgn="b"/>
                      <a:r>
                        <a:rPr lang="en-US" sz="1600" b="0" i="0" u="none" strike="noStrike">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2950360214"/>
                  </a:ext>
                </a:extLst>
              </a:tr>
              <a:tr h="190500">
                <a:tc>
                  <a:txBody>
                    <a:bodyPr/>
                    <a:lstStyle/>
                    <a:p>
                      <a:pPr algn="l" fontAlgn="b"/>
                      <a:r>
                        <a:rPr lang="en-US" sz="1600" b="0" i="0" u="none" strike="noStrike" dirty="0">
                          <a:effectLst/>
                          <a:latin typeface="Calibri" panose="020F0502020204030204" pitchFamily="34" charset="0"/>
                        </a:rPr>
                        <a:t>Failed to Yield Right-of-Way from Stop Sign</a:t>
                      </a:r>
                    </a:p>
                  </a:txBody>
                  <a:tcPr marL="9525" marR="9525" marT="9525" marB="0" anchor="b">
                    <a:lnL>
                      <a:noFill/>
                    </a:lnL>
                    <a:lnR>
                      <a:noFill/>
                    </a:lnR>
                    <a:lnT>
                      <a:noFill/>
                    </a:lnT>
                    <a:lnB>
                      <a:noFill/>
                    </a:lnB>
                  </a:tcPr>
                </a:tc>
                <a:tc>
                  <a:txBody>
                    <a:bodyPr/>
                    <a:lstStyle/>
                    <a:p>
                      <a:pPr algn="r" fontAlgn="b"/>
                      <a:r>
                        <a:rPr lang="en-US" sz="1600" b="0" i="0" u="none" strike="noStrike">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1704239276"/>
                  </a:ext>
                </a:extLst>
              </a:tr>
              <a:tr h="190500">
                <a:tc>
                  <a:txBody>
                    <a:bodyPr/>
                    <a:lstStyle/>
                    <a:p>
                      <a:pPr algn="l" fontAlgn="b"/>
                      <a:r>
                        <a:rPr lang="en-US" sz="1600" b="0" i="0" u="none" strike="noStrike" dirty="0">
                          <a:effectLst/>
                          <a:latin typeface="Calibri" panose="020F0502020204030204" pitchFamily="34" charset="0"/>
                        </a:rPr>
                        <a:t>Unseen Object/Person/Vehicle</a:t>
                      </a:r>
                    </a:p>
                  </a:txBody>
                  <a:tcPr marL="9525" marR="9525" marT="9525" marB="0" anchor="b">
                    <a:lnL>
                      <a:noFill/>
                    </a:lnL>
                    <a:lnR>
                      <a:noFill/>
                    </a:lnR>
                    <a:lnT>
                      <a:noFill/>
                    </a:lnT>
                    <a:lnB>
                      <a:noFill/>
                    </a:lnB>
                  </a:tcPr>
                </a:tc>
                <a:tc>
                  <a:txBody>
                    <a:bodyPr/>
                    <a:lstStyle/>
                    <a:p>
                      <a:pPr algn="r" fontAlgn="b"/>
                      <a:r>
                        <a:rPr lang="en-US" sz="1600" b="0" i="0" u="none" strike="noStrike">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3341476588"/>
                  </a:ext>
                </a:extLst>
              </a:tr>
              <a:tr h="190500">
                <a:tc>
                  <a:txBody>
                    <a:bodyPr/>
                    <a:lstStyle/>
                    <a:p>
                      <a:pPr algn="l" fontAlgn="b"/>
                      <a:endParaRPr lang="en-US" sz="1600" b="0" i="0" u="none" strike="noStrike" dirty="0">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dirty="0">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79413489"/>
                  </a:ext>
                </a:extLst>
              </a:tr>
              <a:tr h="190500">
                <a:tc>
                  <a:txBody>
                    <a:bodyPr/>
                    <a:lstStyle/>
                    <a:p>
                      <a:pPr algn="l" fontAlgn="b"/>
                      <a:r>
                        <a:rPr lang="en-US" sz="1600" b="1" i="0" u="none" strike="noStrike">
                          <a:effectLst/>
                          <a:latin typeface="Calibri" panose="020F0502020204030204" pitchFamily="34" charset="0"/>
                        </a:rPr>
                        <a:t>Total</a:t>
                      </a:r>
                    </a:p>
                  </a:txBody>
                  <a:tcPr marL="9525" marR="9525" marT="9525" marB="0" anchor="b">
                    <a:lnL>
                      <a:noFill/>
                    </a:lnL>
                    <a:lnR>
                      <a:noFill/>
                    </a:lnR>
                    <a:lnT>
                      <a:noFill/>
                    </a:lnT>
                    <a:lnB>
                      <a:noFill/>
                    </a:lnB>
                  </a:tcPr>
                </a:tc>
                <a:tc>
                  <a:txBody>
                    <a:bodyPr/>
                    <a:lstStyle/>
                    <a:p>
                      <a:pPr algn="r" fontAlgn="b"/>
                      <a:r>
                        <a:rPr lang="en-US" sz="1600" b="1" i="0" u="none" strike="noStrike" dirty="0">
                          <a:effectLst/>
                          <a:latin typeface="Calibri" panose="020F0502020204030204" pitchFamily="34" charset="0"/>
                        </a:rPr>
                        <a:t>7</a:t>
                      </a:r>
                    </a:p>
                  </a:txBody>
                  <a:tcPr marL="9525" marR="9525" marT="9525" marB="0" anchor="b">
                    <a:lnL>
                      <a:noFill/>
                    </a:lnL>
                    <a:lnR>
                      <a:noFill/>
                    </a:lnR>
                    <a:lnT>
                      <a:noFill/>
                    </a:lnT>
                    <a:lnB>
                      <a:noFill/>
                    </a:lnB>
                  </a:tcPr>
                </a:tc>
                <a:extLst>
                  <a:ext uri="{0D108BD9-81ED-4DB2-BD59-A6C34878D82A}">
                    <a16:rowId xmlns:a16="http://schemas.microsoft.com/office/drawing/2014/main" val="2530674779"/>
                  </a:ext>
                </a:extLst>
              </a:tr>
            </a:tbl>
          </a:graphicData>
        </a:graphic>
      </p:graphicFrame>
    </p:spTree>
    <p:extLst>
      <p:ext uri="{BB962C8B-B14F-4D97-AF65-F5344CB8AC3E}">
        <p14:creationId xmlns:p14="http://schemas.microsoft.com/office/powerpoint/2010/main" val="1781633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79224"/>
            <a:ext cx="12192000" cy="391885"/>
          </a:xfrm>
        </p:spPr>
        <p:txBody>
          <a:bodyPr>
            <a:normAutofit fontScale="90000"/>
          </a:bodyPr>
          <a:lstStyle/>
          <a:p>
            <a:br>
              <a:rPr lang="en-US" sz="6700" b="1" dirty="0">
                <a:solidFill>
                  <a:schemeClr val="accent1">
                    <a:lumMod val="50000"/>
                  </a:schemeClr>
                </a:solidFill>
              </a:rPr>
            </a:br>
            <a:endParaRPr lang="en-US" sz="6700" b="1" dirty="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6D5B6149-2900-45F8-8CB1-98AD74BB3D4F}" type="slidenum">
              <a:rPr lang="en-US" smtClean="0"/>
              <a:t>19</a:t>
            </a:fld>
            <a:endParaRPr lang="en-US" dirty="0"/>
          </a:p>
        </p:txBody>
      </p:sp>
      <p:sp>
        <p:nvSpPr>
          <p:cNvPr id="4" name="Footer Placeholder 3">
            <a:extLst>
              <a:ext uri="{FF2B5EF4-FFF2-40B4-BE49-F238E27FC236}">
                <a16:creationId xmlns:a16="http://schemas.microsoft.com/office/drawing/2014/main" id="{5AE8B246-5555-4B68-B44D-23B13328D468}"/>
              </a:ext>
            </a:extLst>
          </p:cNvPr>
          <p:cNvSpPr>
            <a:spLocks noGrp="1"/>
          </p:cNvSpPr>
          <p:nvPr>
            <p:ph type="ftr" sz="quarter" idx="11"/>
          </p:nvPr>
        </p:nvSpPr>
        <p:spPr/>
        <p:txBody>
          <a:bodyPr/>
          <a:lstStyle/>
          <a:p>
            <a:endParaRPr lang="en-US" dirty="0"/>
          </a:p>
        </p:txBody>
      </p:sp>
      <p:sp>
        <p:nvSpPr>
          <p:cNvPr id="8" name="TextBox 7">
            <a:extLst>
              <a:ext uri="{FF2B5EF4-FFF2-40B4-BE49-F238E27FC236}">
                <a16:creationId xmlns:a16="http://schemas.microsoft.com/office/drawing/2014/main" id="{62570505-B58A-481B-9D5F-D20538F5C501}"/>
              </a:ext>
            </a:extLst>
          </p:cNvPr>
          <p:cNvSpPr txBox="1"/>
          <p:nvPr/>
        </p:nvSpPr>
        <p:spPr>
          <a:xfrm>
            <a:off x="2493817" y="249970"/>
            <a:ext cx="9180946"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January 2024 CMV Involved Fatal Crashes</a:t>
            </a:r>
          </a:p>
        </p:txBody>
      </p:sp>
      <p:pic>
        <p:nvPicPr>
          <p:cNvPr id="10" name="Picture 9">
            <a:extLst>
              <a:ext uri="{FF2B5EF4-FFF2-40B4-BE49-F238E27FC236}">
                <a16:creationId xmlns:a16="http://schemas.microsoft.com/office/drawing/2014/main" id="{16B47435-05D7-72C6-EF83-A699317532DF}"/>
              </a:ext>
            </a:extLst>
          </p:cNvPr>
          <p:cNvPicPr>
            <a:picLocks noChangeAspect="1"/>
          </p:cNvPicPr>
          <p:nvPr/>
        </p:nvPicPr>
        <p:blipFill>
          <a:blip r:embed="rId3"/>
          <a:stretch>
            <a:fillRect/>
          </a:stretch>
        </p:blipFill>
        <p:spPr>
          <a:xfrm>
            <a:off x="4348162" y="1220863"/>
            <a:ext cx="3495675" cy="5276850"/>
          </a:xfrm>
          <a:prstGeom prst="rect">
            <a:avLst/>
          </a:prstGeom>
        </p:spPr>
      </p:pic>
      <p:sp>
        <p:nvSpPr>
          <p:cNvPr id="13" name="TextBox 12">
            <a:extLst>
              <a:ext uri="{FF2B5EF4-FFF2-40B4-BE49-F238E27FC236}">
                <a16:creationId xmlns:a16="http://schemas.microsoft.com/office/drawing/2014/main" id="{84FE0E17-B79D-6354-F384-76CF11A1AE70}"/>
              </a:ext>
            </a:extLst>
          </p:cNvPr>
          <p:cNvSpPr txBox="1"/>
          <p:nvPr/>
        </p:nvSpPr>
        <p:spPr>
          <a:xfrm>
            <a:off x="258618" y="2456873"/>
            <a:ext cx="3592946"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There are a total of 7 CMV involved Fatal Crashes for January 2024</a:t>
            </a:r>
          </a:p>
        </p:txBody>
      </p:sp>
    </p:spTree>
    <p:extLst>
      <p:ext uri="{BB962C8B-B14F-4D97-AF65-F5344CB8AC3E}">
        <p14:creationId xmlns:p14="http://schemas.microsoft.com/office/powerpoint/2010/main" val="3976225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46278"/>
            <a:ext cx="12192000" cy="391885"/>
          </a:xfrm>
        </p:spPr>
        <p:txBody>
          <a:bodyPr>
            <a:normAutofit fontScale="90000"/>
          </a:bodyPr>
          <a:lstStyle/>
          <a:p>
            <a:br>
              <a:rPr lang="en-US" sz="6700" b="1" dirty="0">
                <a:solidFill>
                  <a:schemeClr val="accent1">
                    <a:lumMod val="50000"/>
                  </a:schemeClr>
                </a:solidFill>
              </a:rPr>
            </a:br>
            <a:endParaRPr lang="en-US" sz="6700" b="1" dirty="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6D5B6149-2900-45F8-8CB1-98AD74BB3D4F}" type="slidenum">
              <a:rPr lang="en-US" smtClean="0">
                <a:solidFill>
                  <a:schemeClr val="tx1"/>
                </a:solidFill>
              </a:rPr>
              <a:t>2</a:t>
            </a:fld>
            <a:endParaRPr lang="en-US" dirty="0">
              <a:solidFill>
                <a:schemeClr val="tx1"/>
              </a:solidFill>
            </a:endParaRPr>
          </a:p>
        </p:txBody>
      </p:sp>
      <p:sp>
        <p:nvSpPr>
          <p:cNvPr id="4" name="Footer Placeholder 3">
            <a:extLst>
              <a:ext uri="{FF2B5EF4-FFF2-40B4-BE49-F238E27FC236}">
                <a16:creationId xmlns:a16="http://schemas.microsoft.com/office/drawing/2014/main" id="{5AE8B246-5555-4B68-B44D-23B13328D468}"/>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id="{AB6539DA-3C6B-3AE6-02A2-429537D6B986}"/>
              </a:ext>
            </a:extLst>
          </p:cNvPr>
          <p:cNvSpPr txBox="1"/>
          <p:nvPr/>
        </p:nvSpPr>
        <p:spPr>
          <a:xfrm>
            <a:off x="1657927" y="550418"/>
            <a:ext cx="8876145" cy="4001095"/>
          </a:xfrm>
          <a:prstGeom prst="rect">
            <a:avLst/>
          </a:prstGeom>
          <a:noFill/>
        </p:spPr>
        <p:txBody>
          <a:bodyPr wrap="square">
            <a:spAutoFit/>
          </a:bodyPr>
          <a:lstStyle/>
          <a:p>
            <a:pPr algn="l"/>
            <a:endParaRPr lang="en-US" sz="1200" b="0" i="0" u="none" strike="noStrike" baseline="0" dirty="0">
              <a:solidFill>
                <a:srgbClr val="000000"/>
              </a:solidFill>
              <a:latin typeface="Franklin Gothic Medium" panose="020B0603020102020204" pitchFamily="34" charset="0"/>
            </a:endParaRPr>
          </a:p>
          <a:p>
            <a:pPr algn="ctr"/>
            <a:r>
              <a:rPr lang="en-US" sz="1200" b="0" i="0" u="none" strike="noStrike" baseline="0" dirty="0">
                <a:solidFill>
                  <a:srgbClr val="000000"/>
                </a:solidFill>
                <a:latin typeface="Franklin Gothic Medium" panose="020B0603020102020204" pitchFamily="34" charset="0"/>
              </a:rPr>
              <a:t> </a:t>
            </a:r>
            <a:r>
              <a:rPr lang="en-US" sz="3200" b="0" i="0" u="none" strike="noStrike" baseline="0" dirty="0">
                <a:latin typeface="Times New Roman" panose="02020603050405020304" pitchFamily="18" charset="0"/>
                <a:cs typeface="Times New Roman" panose="02020603050405020304" pitchFamily="18" charset="0"/>
              </a:rPr>
              <a:t>CRASH PREVENTION &amp; REDUCTION </a:t>
            </a:r>
          </a:p>
          <a:p>
            <a:pPr algn="ctr"/>
            <a:r>
              <a:rPr lang="en-US" sz="3200" b="0" i="0" u="none" strike="noStrike" baseline="0" dirty="0">
                <a:latin typeface="Times New Roman" panose="02020603050405020304" pitchFamily="18" charset="0"/>
                <a:cs typeface="Times New Roman" panose="02020603050405020304" pitchFamily="18" charset="0"/>
              </a:rPr>
              <a:t>CHATTANOOGA AREA </a:t>
            </a:r>
          </a:p>
          <a:p>
            <a:endParaRPr lang="en-US" sz="3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Crash Identification Points to Consider</a:t>
            </a:r>
          </a:p>
          <a:p>
            <a:pPr marL="285750" indent="-28575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Alabama 2024 CMV Crash Stats</a:t>
            </a:r>
          </a:p>
          <a:p>
            <a:pPr marL="285750" indent="-285750">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Alabama 2023 CMV Crash Stats</a:t>
            </a:r>
          </a:p>
          <a:p>
            <a:pPr algn="ctr"/>
            <a:endParaRPr lang="en-US" sz="3200" dirty="0">
              <a:latin typeface="Times New Roman" panose="02020603050405020304" pitchFamily="18" charset="0"/>
              <a:cs typeface="Times New Roman" panose="02020603050405020304" pitchFamily="18" charset="0"/>
            </a:endParaRPr>
          </a:p>
          <a:p>
            <a:pPr algn="ctr"/>
            <a:endParaRPr lang="en-US" sz="2800" b="0" i="0" u="none" strike="noStrike" baseline="0" dirty="0">
              <a:latin typeface="Times New Roman" panose="02020603050405020304" pitchFamily="18" charset="0"/>
              <a:cs typeface="Times New Roman" panose="02020603050405020304" pitchFamily="18" charset="0"/>
            </a:endParaRPr>
          </a:p>
          <a:p>
            <a:pPr algn="ctr"/>
            <a:r>
              <a:rPr lang="en-US" sz="2600" b="0" i="0" u="none" strike="noStrike" baseline="0" dirty="0">
                <a:solidFill>
                  <a:srgbClr val="000000"/>
                </a:solidFill>
                <a:latin typeface="Franklin Gothic Medium" panose="020B0603020102020204" pitchFamily="34" charset="0"/>
              </a:rPr>
              <a:t>	</a:t>
            </a:r>
          </a:p>
        </p:txBody>
      </p:sp>
    </p:spTree>
    <p:extLst>
      <p:ext uri="{BB962C8B-B14F-4D97-AF65-F5344CB8AC3E}">
        <p14:creationId xmlns:p14="http://schemas.microsoft.com/office/powerpoint/2010/main" val="4230785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79224"/>
            <a:ext cx="12192000" cy="391885"/>
          </a:xfrm>
        </p:spPr>
        <p:txBody>
          <a:bodyPr>
            <a:normAutofit fontScale="90000"/>
          </a:bodyPr>
          <a:lstStyle/>
          <a:p>
            <a:br>
              <a:rPr lang="en-US" sz="6700" b="1" dirty="0">
                <a:solidFill>
                  <a:schemeClr val="accent1">
                    <a:lumMod val="50000"/>
                  </a:schemeClr>
                </a:solidFill>
              </a:rPr>
            </a:br>
            <a:endParaRPr lang="en-US" sz="6700" b="1" dirty="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6D5B6149-2900-45F8-8CB1-98AD74BB3D4F}" type="slidenum">
              <a:rPr lang="en-US" smtClean="0"/>
              <a:t>20</a:t>
            </a:fld>
            <a:endParaRPr lang="en-US" dirty="0"/>
          </a:p>
        </p:txBody>
      </p:sp>
      <p:sp>
        <p:nvSpPr>
          <p:cNvPr id="4" name="Footer Placeholder 3">
            <a:extLst>
              <a:ext uri="{FF2B5EF4-FFF2-40B4-BE49-F238E27FC236}">
                <a16:creationId xmlns:a16="http://schemas.microsoft.com/office/drawing/2014/main" id="{5AE8B246-5555-4B68-B44D-23B13328D468}"/>
              </a:ext>
            </a:extLst>
          </p:cNvPr>
          <p:cNvSpPr>
            <a:spLocks noGrp="1"/>
          </p:cNvSpPr>
          <p:nvPr>
            <p:ph type="ftr" sz="quarter" idx="11"/>
          </p:nvPr>
        </p:nvSpPr>
        <p:spPr/>
        <p:txBody>
          <a:bodyPr/>
          <a:lstStyle/>
          <a:p>
            <a:endParaRPr lang="en-US" dirty="0"/>
          </a:p>
        </p:txBody>
      </p:sp>
      <p:sp>
        <p:nvSpPr>
          <p:cNvPr id="8" name="TextBox 7">
            <a:extLst>
              <a:ext uri="{FF2B5EF4-FFF2-40B4-BE49-F238E27FC236}">
                <a16:creationId xmlns:a16="http://schemas.microsoft.com/office/drawing/2014/main" id="{62570505-B58A-481B-9D5F-D20538F5C501}"/>
              </a:ext>
            </a:extLst>
          </p:cNvPr>
          <p:cNvSpPr txBox="1"/>
          <p:nvPr/>
        </p:nvSpPr>
        <p:spPr>
          <a:xfrm>
            <a:off x="2865581" y="477179"/>
            <a:ext cx="7793183"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January 2024 Calhoun and Talladega County</a:t>
            </a:r>
          </a:p>
        </p:txBody>
      </p:sp>
      <p:sp>
        <p:nvSpPr>
          <p:cNvPr id="10" name="TextBox 9">
            <a:extLst>
              <a:ext uri="{FF2B5EF4-FFF2-40B4-BE49-F238E27FC236}">
                <a16:creationId xmlns:a16="http://schemas.microsoft.com/office/drawing/2014/main" id="{E74452A4-490C-42C6-BB9C-9106886DD183}"/>
              </a:ext>
            </a:extLst>
          </p:cNvPr>
          <p:cNvSpPr txBox="1"/>
          <p:nvPr/>
        </p:nvSpPr>
        <p:spPr>
          <a:xfrm>
            <a:off x="183933" y="3057252"/>
            <a:ext cx="4298806"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Four Fatal Crashes involving CMV.  CMV is not the CU.</a:t>
            </a:r>
          </a:p>
          <a:p>
            <a:pPr algn="ctr"/>
            <a:r>
              <a:rPr lang="en-US" sz="2400" dirty="0">
                <a:latin typeface="Times New Roman" panose="02020603050405020304" pitchFamily="18" charset="0"/>
                <a:cs typeface="Times New Roman" panose="02020603050405020304" pitchFamily="18" charset="0"/>
              </a:rPr>
              <a:t>Three of the Four Crashes are Rural and One Urban.</a:t>
            </a:r>
          </a:p>
        </p:txBody>
      </p:sp>
      <p:pic>
        <p:nvPicPr>
          <p:cNvPr id="6" name="Picture 5">
            <a:extLst>
              <a:ext uri="{FF2B5EF4-FFF2-40B4-BE49-F238E27FC236}">
                <a16:creationId xmlns:a16="http://schemas.microsoft.com/office/drawing/2014/main" id="{B5235239-746B-210D-6696-FDB70A5845DD}"/>
              </a:ext>
            </a:extLst>
          </p:cNvPr>
          <p:cNvPicPr>
            <a:picLocks noChangeAspect="1"/>
          </p:cNvPicPr>
          <p:nvPr/>
        </p:nvPicPr>
        <p:blipFill>
          <a:blip r:embed="rId3"/>
          <a:stretch>
            <a:fillRect/>
          </a:stretch>
        </p:blipFill>
        <p:spPr>
          <a:xfrm>
            <a:off x="4644447" y="2070752"/>
            <a:ext cx="6191250" cy="3905250"/>
          </a:xfrm>
          <a:prstGeom prst="rect">
            <a:avLst/>
          </a:prstGeom>
        </p:spPr>
      </p:pic>
      <p:cxnSp>
        <p:nvCxnSpPr>
          <p:cNvPr id="9" name="Straight Arrow Connector 8">
            <a:extLst>
              <a:ext uri="{FF2B5EF4-FFF2-40B4-BE49-F238E27FC236}">
                <a16:creationId xmlns:a16="http://schemas.microsoft.com/office/drawing/2014/main" id="{F75BFC1D-7C46-58A6-8E20-E007E132C372}"/>
              </a:ext>
            </a:extLst>
          </p:cNvPr>
          <p:cNvCxnSpPr>
            <a:cxnSpLocks/>
          </p:cNvCxnSpPr>
          <p:nvPr/>
        </p:nvCxnSpPr>
        <p:spPr>
          <a:xfrm flipH="1" flipV="1">
            <a:off x="6659418" y="4947421"/>
            <a:ext cx="757382" cy="371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C6CF252-2E02-5F27-D75B-06A72CCFC38A}"/>
              </a:ext>
            </a:extLst>
          </p:cNvPr>
          <p:cNvSpPr txBox="1"/>
          <p:nvPr/>
        </p:nvSpPr>
        <p:spPr>
          <a:xfrm>
            <a:off x="7342909" y="5318654"/>
            <a:ext cx="1237673" cy="276999"/>
          </a:xfrm>
          <a:prstGeom prst="rect">
            <a:avLst/>
          </a:prstGeom>
          <a:noFill/>
        </p:spPr>
        <p:txBody>
          <a:bodyPr wrap="square" rtlCol="0">
            <a:spAutoFit/>
          </a:bodyPr>
          <a:lstStyle/>
          <a:p>
            <a:r>
              <a:rPr lang="en-US" sz="1200" dirty="0">
                <a:solidFill>
                  <a:srgbClr val="FF0000"/>
                </a:solidFill>
              </a:rPr>
              <a:t>Follow Too Close</a:t>
            </a:r>
          </a:p>
        </p:txBody>
      </p:sp>
      <p:cxnSp>
        <p:nvCxnSpPr>
          <p:cNvPr id="16" name="Straight Arrow Connector 15">
            <a:extLst>
              <a:ext uri="{FF2B5EF4-FFF2-40B4-BE49-F238E27FC236}">
                <a16:creationId xmlns:a16="http://schemas.microsoft.com/office/drawing/2014/main" id="{91C245E1-8AE0-634E-545A-6A7D3C8F4D54}"/>
              </a:ext>
            </a:extLst>
          </p:cNvPr>
          <p:cNvCxnSpPr>
            <a:cxnSpLocks/>
          </p:cNvCxnSpPr>
          <p:nvPr/>
        </p:nvCxnSpPr>
        <p:spPr>
          <a:xfrm flipH="1">
            <a:off x="8294255" y="1980047"/>
            <a:ext cx="498763" cy="855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FCF124D-0397-0BDC-8402-9AB3E9F18C9B}"/>
              </a:ext>
            </a:extLst>
          </p:cNvPr>
          <p:cNvCxnSpPr>
            <a:cxnSpLocks/>
          </p:cNvCxnSpPr>
          <p:nvPr/>
        </p:nvCxnSpPr>
        <p:spPr>
          <a:xfrm flipH="1">
            <a:off x="8619836" y="2779636"/>
            <a:ext cx="413328" cy="419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992AA92-8B55-5EFB-CF5E-A3F8DB1275D0}"/>
              </a:ext>
            </a:extLst>
          </p:cNvPr>
          <p:cNvCxnSpPr>
            <a:cxnSpLocks/>
          </p:cNvCxnSpPr>
          <p:nvPr/>
        </p:nvCxnSpPr>
        <p:spPr>
          <a:xfrm flipH="1" flipV="1">
            <a:off x="8372764" y="3517000"/>
            <a:ext cx="660400" cy="650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E05C8E3-D4F1-DB56-5025-28AD37D9B484}"/>
              </a:ext>
            </a:extLst>
          </p:cNvPr>
          <p:cNvSpPr txBox="1"/>
          <p:nvPr/>
        </p:nvSpPr>
        <p:spPr>
          <a:xfrm>
            <a:off x="8472055" y="1590153"/>
            <a:ext cx="1708727" cy="461665"/>
          </a:xfrm>
          <a:prstGeom prst="rect">
            <a:avLst/>
          </a:prstGeom>
          <a:noFill/>
        </p:spPr>
        <p:txBody>
          <a:bodyPr wrap="square" rtlCol="0">
            <a:spAutoFit/>
          </a:bodyPr>
          <a:lstStyle/>
          <a:p>
            <a:r>
              <a:rPr lang="en-US" sz="1200" dirty="0">
                <a:solidFill>
                  <a:srgbClr val="FF0000"/>
                </a:solidFill>
              </a:rPr>
              <a:t>Unseen Object/Person/Vehicle</a:t>
            </a:r>
          </a:p>
        </p:txBody>
      </p:sp>
      <p:sp>
        <p:nvSpPr>
          <p:cNvPr id="24" name="TextBox 23">
            <a:extLst>
              <a:ext uri="{FF2B5EF4-FFF2-40B4-BE49-F238E27FC236}">
                <a16:creationId xmlns:a16="http://schemas.microsoft.com/office/drawing/2014/main" id="{68C0BBE0-B0AF-9374-5652-829A4B9ED078}"/>
              </a:ext>
            </a:extLst>
          </p:cNvPr>
          <p:cNvSpPr txBox="1"/>
          <p:nvPr/>
        </p:nvSpPr>
        <p:spPr>
          <a:xfrm>
            <a:off x="9033164" y="2610025"/>
            <a:ext cx="1708727" cy="276999"/>
          </a:xfrm>
          <a:prstGeom prst="rect">
            <a:avLst/>
          </a:prstGeom>
          <a:noFill/>
        </p:spPr>
        <p:txBody>
          <a:bodyPr wrap="square" rtlCol="0">
            <a:spAutoFit/>
          </a:bodyPr>
          <a:lstStyle/>
          <a:p>
            <a:r>
              <a:rPr lang="en-US" sz="1200" dirty="0">
                <a:solidFill>
                  <a:srgbClr val="FF0000"/>
                </a:solidFill>
              </a:rPr>
              <a:t>Cross Centerline</a:t>
            </a:r>
          </a:p>
        </p:txBody>
      </p:sp>
      <p:sp>
        <p:nvSpPr>
          <p:cNvPr id="25" name="TextBox 24">
            <a:extLst>
              <a:ext uri="{FF2B5EF4-FFF2-40B4-BE49-F238E27FC236}">
                <a16:creationId xmlns:a16="http://schemas.microsoft.com/office/drawing/2014/main" id="{4F60A13C-18D7-BE26-F70F-86A52142502F}"/>
              </a:ext>
            </a:extLst>
          </p:cNvPr>
          <p:cNvSpPr txBox="1"/>
          <p:nvPr/>
        </p:nvSpPr>
        <p:spPr>
          <a:xfrm>
            <a:off x="8950037" y="4113529"/>
            <a:ext cx="1708727" cy="276999"/>
          </a:xfrm>
          <a:prstGeom prst="rect">
            <a:avLst/>
          </a:prstGeom>
          <a:noFill/>
        </p:spPr>
        <p:txBody>
          <a:bodyPr wrap="square" rtlCol="0">
            <a:spAutoFit/>
          </a:bodyPr>
          <a:lstStyle/>
          <a:p>
            <a:r>
              <a:rPr lang="en-US" sz="1200" dirty="0">
                <a:solidFill>
                  <a:srgbClr val="FF0000"/>
                </a:solidFill>
              </a:rPr>
              <a:t>Cross Centerline</a:t>
            </a:r>
          </a:p>
        </p:txBody>
      </p:sp>
    </p:spTree>
    <p:extLst>
      <p:ext uri="{BB962C8B-B14F-4D97-AF65-F5344CB8AC3E}">
        <p14:creationId xmlns:p14="http://schemas.microsoft.com/office/powerpoint/2010/main" val="2515959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46278"/>
            <a:ext cx="12192000" cy="391885"/>
          </a:xfrm>
        </p:spPr>
        <p:txBody>
          <a:bodyPr>
            <a:normAutofit fontScale="90000"/>
          </a:bodyPr>
          <a:lstStyle/>
          <a:p>
            <a:br>
              <a:rPr lang="en-US" sz="6700" b="1" dirty="0">
                <a:solidFill>
                  <a:schemeClr val="accent1">
                    <a:lumMod val="50000"/>
                  </a:schemeClr>
                </a:solidFill>
              </a:rPr>
            </a:br>
            <a:endParaRPr lang="en-US" sz="6700" b="1" dirty="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6D5B6149-2900-45F8-8CB1-98AD74BB3D4F}" type="slidenum">
              <a:rPr lang="en-US" smtClean="0">
                <a:solidFill>
                  <a:schemeClr val="tx1"/>
                </a:solidFill>
              </a:rPr>
              <a:t>3</a:t>
            </a:fld>
            <a:endParaRPr lang="en-US" dirty="0">
              <a:solidFill>
                <a:schemeClr val="tx1"/>
              </a:solidFill>
            </a:endParaRPr>
          </a:p>
        </p:txBody>
      </p:sp>
      <p:sp>
        <p:nvSpPr>
          <p:cNvPr id="4" name="Footer Placeholder 3">
            <a:extLst>
              <a:ext uri="{FF2B5EF4-FFF2-40B4-BE49-F238E27FC236}">
                <a16:creationId xmlns:a16="http://schemas.microsoft.com/office/drawing/2014/main" id="{5AE8B246-5555-4B68-B44D-23B13328D468}"/>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id="{C5FE25D9-E47C-4B73-963D-31F4DB4E731B}"/>
              </a:ext>
            </a:extLst>
          </p:cNvPr>
          <p:cNvSpPr txBox="1"/>
          <p:nvPr/>
        </p:nvSpPr>
        <p:spPr>
          <a:xfrm>
            <a:off x="1115438" y="1694264"/>
            <a:ext cx="9961123" cy="3046988"/>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Crash Identification Points to Consider</a:t>
            </a:r>
          </a:p>
          <a:p>
            <a:pPr algn="ctr"/>
            <a:endParaRPr lang="en-US" sz="2400" dirty="0">
              <a:latin typeface="Times New Roman" panose="02020603050405020304" pitchFamily="18" charset="0"/>
              <a:cs typeface="Times New Roman" panose="02020603050405020304" pitchFamily="18" charset="0"/>
            </a:endParaRP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Who?</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What?</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Where?</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When?</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Why?</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956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46278"/>
            <a:ext cx="12192000" cy="391885"/>
          </a:xfrm>
        </p:spPr>
        <p:txBody>
          <a:bodyPr>
            <a:normAutofit fontScale="90000"/>
          </a:bodyPr>
          <a:lstStyle/>
          <a:p>
            <a:br>
              <a:rPr lang="en-US" sz="6700" b="1" dirty="0">
                <a:solidFill>
                  <a:schemeClr val="accent1">
                    <a:lumMod val="50000"/>
                  </a:schemeClr>
                </a:solidFill>
              </a:rPr>
            </a:br>
            <a:endParaRPr lang="en-US" sz="6700" b="1" dirty="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6D5B6149-2900-45F8-8CB1-98AD74BB3D4F}" type="slidenum">
              <a:rPr lang="en-US" smtClean="0">
                <a:solidFill>
                  <a:schemeClr val="tx1"/>
                </a:solidFill>
              </a:rPr>
              <a:t>4</a:t>
            </a:fld>
            <a:endParaRPr lang="en-US" dirty="0">
              <a:solidFill>
                <a:schemeClr val="tx1"/>
              </a:solidFill>
            </a:endParaRPr>
          </a:p>
        </p:txBody>
      </p:sp>
      <p:sp>
        <p:nvSpPr>
          <p:cNvPr id="4" name="Footer Placeholder 3">
            <a:extLst>
              <a:ext uri="{FF2B5EF4-FFF2-40B4-BE49-F238E27FC236}">
                <a16:creationId xmlns:a16="http://schemas.microsoft.com/office/drawing/2014/main" id="{5AE8B246-5555-4B68-B44D-23B13328D468}"/>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id="{C5FE25D9-E47C-4B73-963D-31F4DB4E731B}"/>
              </a:ext>
            </a:extLst>
          </p:cNvPr>
          <p:cNvSpPr txBox="1"/>
          <p:nvPr/>
        </p:nvSpPr>
        <p:spPr>
          <a:xfrm>
            <a:off x="901430" y="1694264"/>
            <a:ext cx="10389140" cy="3046988"/>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Crash Identification Points to Consider</a:t>
            </a:r>
          </a:p>
          <a:p>
            <a:pPr algn="ctr"/>
            <a:endParaRPr lang="en-US" sz="2400" dirty="0">
              <a:latin typeface="Times New Roman" panose="02020603050405020304" pitchFamily="18" charset="0"/>
              <a:cs typeface="Times New Roman" panose="02020603050405020304" pitchFamily="18" charset="0"/>
            </a:endParaRP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Who – Who is crashing, Non-CMV or CMV?</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What?</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Where?</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When?</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Why?</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315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46278"/>
            <a:ext cx="12192000" cy="391885"/>
          </a:xfrm>
        </p:spPr>
        <p:txBody>
          <a:bodyPr>
            <a:normAutofit fontScale="90000"/>
          </a:bodyPr>
          <a:lstStyle/>
          <a:p>
            <a:br>
              <a:rPr lang="en-US" sz="6700" b="1" dirty="0">
                <a:solidFill>
                  <a:schemeClr val="accent1">
                    <a:lumMod val="50000"/>
                  </a:schemeClr>
                </a:solidFill>
              </a:rPr>
            </a:br>
            <a:endParaRPr lang="en-US" sz="6700" b="1" dirty="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6D5B6149-2900-45F8-8CB1-98AD74BB3D4F}" type="slidenum">
              <a:rPr lang="en-US" smtClean="0">
                <a:solidFill>
                  <a:schemeClr val="tx1"/>
                </a:solidFill>
              </a:rPr>
              <a:t>5</a:t>
            </a:fld>
            <a:endParaRPr lang="en-US" dirty="0">
              <a:solidFill>
                <a:schemeClr val="tx1"/>
              </a:solidFill>
            </a:endParaRPr>
          </a:p>
        </p:txBody>
      </p:sp>
      <p:sp>
        <p:nvSpPr>
          <p:cNvPr id="4" name="Footer Placeholder 3">
            <a:extLst>
              <a:ext uri="{FF2B5EF4-FFF2-40B4-BE49-F238E27FC236}">
                <a16:creationId xmlns:a16="http://schemas.microsoft.com/office/drawing/2014/main" id="{5AE8B246-5555-4B68-B44D-23B13328D468}"/>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id="{C5FE25D9-E47C-4B73-963D-31F4DB4E731B}"/>
              </a:ext>
            </a:extLst>
          </p:cNvPr>
          <p:cNvSpPr txBox="1"/>
          <p:nvPr/>
        </p:nvSpPr>
        <p:spPr>
          <a:xfrm>
            <a:off x="1150874" y="1694264"/>
            <a:ext cx="9893030" cy="3046988"/>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Crash Identification Points to Consider</a:t>
            </a:r>
          </a:p>
          <a:p>
            <a:pPr algn="ctr"/>
            <a:endParaRPr lang="en-US" sz="2400" dirty="0">
              <a:latin typeface="Times New Roman" panose="02020603050405020304" pitchFamily="18" charset="0"/>
              <a:cs typeface="Times New Roman" panose="02020603050405020304" pitchFamily="18" charset="0"/>
            </a:endParaRP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Who – Who are having the crashes, Non-CMV or CMV? </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What – What is the contributing circumstances?</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Where?</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When?</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Why?</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6462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46278"/>
            <a:ext cx="12192000" cy="391885"/>
          </a:xfrm>
        </p:spPr>
        <p:txBody>
          <a:bodyPr>
            <a:normAutofit fontScale="90000"/>
          </a:bodyPr>
          <a:lstStyle/>
          <a:p>
            <a:br>
              <a:rPr lang="en-US" sz="6700" b="1" dirty="0">
                <a:solidFill>
                  <a:schemeClr val="accent1">
                    <a:lumMod val="50000"/>
                  </a:schemeClr>
                </a:solidFill>
              </a:rPr>
            </a:br>
            <a:endParaRPr lang="en-US" sz="6700" b="1" dirty="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6D5B6149-2900-45F8-8CB1-98AD74BB3D4F}" type="slidenum">
              <a:rPr lang="en-US" smtClean="0">
                <a:solidFill>
                  <a:schemeClr val="tx1"/>
                </a:solidFill>
              </a:rPr>
              <a:t>6</a:t>
            </a:fld>
            <a:endParaRPr lang="en-US" dirty="0">
              <a:solidFill>
                <a:schemeClr val="tx1"/>
              </a:solidFill>
            </a:endParaRPr>
          </a:p>
        </p:txBody>
      </p:sp>
      <p:sp>
        <p:nvSpPr>
          <p:cNvPr id="4" name="Footer Placeholder 3">
            <a:extLst>
              <a:ext uri="{FF2B5EF4-FFF2-40B4-BE49-F238E27FC236}">
                <a16:creationId xmlns:a16="http://schemas.microsoft.com/office/drawing/2014/main" id="{5AE8B246-5555-4B68-B44D-23B13328D468}"/>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id="{C5FE25D9-E47C-4B73-963D-31F4DB4E731B}"/>
              </a:ext>
            </a:extLst>
          </p:cNvPr>
          <p:cNvSpPr txBox="1"/>
          <p:nvPr/>
        </p:nvSpPr>
        <p:spPr>
          <a:xfrm>
            <a:off x="1110574" y="1694264"/>
            <a:ext cx="9970851" cy="3046988"/>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Crash Identification Points to Consider</a:t>
            </a:r>
          </a:p>
          <a:p>
            <a:pPr algn="ctr"/>
            <a:endParaRPr lang="en-US" sz="2400" dirty="0">
              <a:latin typeface="Times New Roman" panose="02020603050405020304" pitchFamily="18" charset="0"/>
              <a:cs typeface="Times New Roman" panose="02020603050405020304" pitchFamily="18" charset="0"/>
            </a:endParaRP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Who – Who are having the crashes, Non-CMV or CMV?</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What – What is the contributing circumstances?</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Where – Where are the crashes occurring?</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When?</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Why?</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7281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46278"/>
            <a:ext cx="12192000" cy="391885"/>
          </a:xfrm>
        </p:spPr>
        <p:txBody>
          <a:bodyPr>
            <a:normAutofit fontScale="90000"/>
          </a:bodyPr>
          <a:lstStyle/>
          <a:p>
            <a:br>
              <a:rPr lang="en-US" sz="6700" b="1" dirty="0">
                <a:solidFill>
                  <a:schemeClr val="accent1">
                    <a:lumMod val="50000"/>
                  </a:schemeClr>
                </a:solidFill>
              </a:rPr>
            </a:br>
            <a:endParaRPr lang="en-US" sz="6700" b="1" dirty="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6D5B6149-2900-45F8-8CB1-98AD74BB3D4F}" type="slidenum">
              <a:rPr lang="en-US" smtClean="0">
                <a:solidFill>
                  <a:schemeClr val="tx1"/>
                </a:solidFill>
              </a:rPr>
              <a:t>7</a:t>
            </a:fld>
            <a:endParaRPr lang="en-US" dirty="0">
              <a:solidFill>
                <a:schemeClr val="tx1"/>
              </a:solidFill>
            </a:endParaRPr>
          </a:p>
        </p:txBody>
      </p:sp>
      <p:sp>
        <p:nvSpPr>
          <p:cNvPr id="4" name="Footer Placeholder 3">
            <a:extLst>
              <a:ext uri="{FF2B5EF4-FFF2-40B4-BE49-F238E27FC236}">
                <a16:creationId xmlns:a16="http://schemas.microsoft.com/office/drawing/2014/main" id="{5AE8B246-5555-4B68-B44D-23B13328D468}"/>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id="{C5FE25D9-E47C-4B73-963D-31F4DB4E731B}"/>
              </a:ext>
            </a:extLst>
          </p:cNvPr>
          <p:cNvSpPr txBox="1"/>
          <p:nvPr/>
        </p:nvSpPr>
        <p:spPr>
          <a:xfrm>
            <a:off x="1144621" y="1684536"/>
            <a:ext cx="9902757" cy="3046988"/>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Crash Identification Points to Consider</a:t>
            </a:r>
          </a:p>
          <a:p>
            <a:pPr algn="ctr"/>
            <a:endParaRPr lang="en-US" sz="2400" dirty="0">
              <a:latin typeface="Times New Roman" panose="02020603050405020304" pitchFamily="18" charset="0"/>
              <a:cs typeface="Times New Roman" panose="02020603050405020304" pitchFamily="18" charset="0"/>
            </a:endParaRP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Who – Who are having the crashes, Non-CMV or CMV? </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What – What is the contributing circumstances?</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Where – Where are the crashes occurring?</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When – Seasonal traffic trends versus holiday, Days of week, hours? </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Why?</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19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46278"/>
            <a:ext cx="12192000" cy="391885"/>
          </a:xfrm>
        </p:spPr>
        <p:txBody>
          <a:bodyPr>
            <a:normAutofit fontScale="90000"/>
          </a:bodyPr>
          <a:lstStyle/>
          <a:p>
            <a:br>
              <a:rPr lang="en-US" sz="6700" b="1" dirty="0">
                <a:solidFill>
                  <a:schemeClr val="accent1">
                    <a:lumMod val="50000"/>
                  </a:schemeClr>
                </a:solidFill>
              </a:rPr>
            </a:br>
            <a:endParaRPr lang="en-US" sz="6700" b="1" dirty="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6D5B6149-2900-45F8-8CB1-98AD74BB3D4F}" type="slidenum">
              <a:rPr lang="en-US" smtClean="0">
                <a:solidFill>
                  <a:schemeClr val="tx1"/>
                </a:solidFill>
              </a:rPr>
              <a:t>8</a:t>
            </a:fld>
            <a:endParaRPr lang="en-US" dirty="0">
              <a:solidFill>
                <a:schemeClr val="tx1"/>
              </a:solidFill>
            </a:endParaRPr>
          </a:p>
        </p:txBody>
      </p:sp>
      <p:sp>
        <p:nvSpPr>
          <p:cNvPr id="4" name="Footer Placeholder 3">
            <a:extLst>
              <a:ext uri="{FF2B5EF4-FFF2-40B4-BE49-F238E27FC236}">
                <a16:creationId xmlns:a16="http://schemas.microsoft.com/office/drawing/2014/main" id="{5AE8B246-5555-4B68-B44D-23B13328D468}"/>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id="{C5FE25D9-E47C-4B73-963D-31F4DB4E731B}"/>
              </a:ext>
            </a:extLst>
          </p:cNvPr>
          <p:cNvSpPr txBox="1"/>
          <p:nvPr/>
        </p:nvSpPr>
        <p:spPr>
          <a:xfrm>
            <a:off x="1183532" y="1720840"/>
            <a:ext cx="9824936" cy="3416320"/>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Crash Identification Points to Consider</a:t>
            </a:r>
          </a:p>
          <a:p>
            <a:pPr algn="ctr"/>
            <a:endParaRPr lang="en-US" sz="2400" dirty="0">
              <a:latin typeface="Times New Roman" panose="02020603050405020304" pitchFamily="18" charset="0"/>
              <a:cs typeface="Times New Roman" panose="02020603050405020304" pitchFamily="18" charset="0"/>
            </a:endParaRP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Who – Who are having the crashes, Non-CMV or CMV? </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What – What is the contributing circumstances?</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Where – Where are the crashes occurring?</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When – Seasonal traffic trends versus holiday, Days of week, hours? </a:t>
            </a:r>
          </a:p>
          <a:p>
            <a:pPr marL="1143000" lvl="1" indent="-6858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Why – Why are the crashes occurring, economics, road construction, population, industry and/or environmental?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865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46278"/>
            <a:ext cx="12192000" cy="391885"/>
          </a:xfrm>
        </p:spPr>
        <p:txBody>
          <a:bodyPr>
            <a:normAutofit fontScale="90000"/>
          </a:bodyPr>
          <a:lstStyle/>
          <a:p>
            <a:br>
              <a:rPr lang="en-US" sz="6700" b="1" dirty="0">
                <a:solidFill>
                  <a:schemeClr val="accent1">
                    <a:lumMod val="50000"/>
                  </a:schemeClr>
                </a:solidFill>
              </a:rPr>
            </a:br>
            <a:endParaRPr lang="en-US" sz="6700" b="1" dirty="0">
              <a:solidFill>
                <a:schemeClr val="accent1">
                  <a:lumMod val="50000"/>
                </a:schemeClr>
              </a:solidFill>
            </a:endParaRPr>
          </a:p>
        </p:txBody>
      </p:sp>
      <p:sp>
        <p:nvSpPr>
          <p:cNvPr id="7" name="Slide Number Placeholder 6"/>
          <p:cNvSpPr>
            <a:spLocks noGrp="1"/>
          </p:cNvSpPr>
          <p:nvPr>
            <p:ph type="sldNum" sz="quarter" idx="12"/>
          </p:nvPr>
        </p:nvSpPr>
        <p:spPr/>
        <p:txBody>
          <a:bodyPr/>
          <a:lstStyle/>
          <a:p>
            <a:fld id="{6D5B6149-2900-45F8-8CB1-98AD74BB3D4F}" type="slidenum">
              <a:rPr lang="en-US" smtClean="0">
                <a:solidFill>
                  <a:schemeClr val="tx1"/>
                </a:solidFill>
              </a:rPr>
              <a:t>9</a:t>
            </a:fld>
            <a:endParaRPr lang="en-US" dirty="0">
              <a:solidFill>
                <a:schemeClr val="tx1"/>
              </a:solidFill>
            </a:endParaRPr>
          </a:p>
        </p:txBody>
      </p:sp>
      <p:sp>
        <p:nvSpPr>
          <p:cNvPr id="4" name="Footer Placeholder 3">
            <a:extLst>
              <a:ext uri="{FF2B5EF4-FFF2-40B4-BE49-F238E27FC236}">
                <a16:creationId xmlns:a16="http://schemas.microsoft.com/office/drawing/2014/main" id="{5AE8B246-5555-4B68-B44D-23B13328D468}"/>
              </a:ext>
            </a:extLst>
          </p:cNvPr>
          <p:cNvSpPr>
            <a:spLocks noGrp="1"/>
          </p:cNvSpPr>
          <p:nvPr>
            <p:ph type="ftr" sz="quarter" idx="11"/>
          </p:nvPr>
        </p:nvSpPr>
        <p:spPr/>
        <p:txBody>
          <a:bodyPr/>
          <a:lstStyle/>
          <a:p>
            <a:endParaRPr lang="en-US" dirty="0"/>
          </a:p>
        </p:txBody>
      </p:sp>
      <p:pic>
        <p:nvPicPr>
          <p:cNvPr id="8" name="Picture 7">
            <a:extLst>
              <a:ext uri="{FF2B5EF4-FFF2-40B4-BE49-F238E27FC236}">
                <a16:creationId xmlns:a16="http://schemas.microsoft.com/office/drawing/2014/main" id="{3F733824-DA63-DD6A-21DE-84E198DD2383}"/>
              </a:ext>
            </a:extLst>
          </p:cNvPr>
          <p:cNvPicPr>
            <a:picLocks noChangeAspect="1"/>
          </p:cNvPicPr>
          <p:nvPr/>
        </p:nvPicPr>
        <p:blipFill>
          <a:blip r:embed="rId3"/>
          <a:stretch>
            <a:fillRect/>
          </a:stretch>
        </p:blipFill>
        <p:spPr>
          <a:xfrm>
            <a:off x="6914717" y="80962"/>
            <a:ext cx="4181475" cy="6696075"/>
          </a:xfrm>
          <a:prstGeom prst="rect">
            <a:avLst/>
          </a:prstGeom>
        </p:spPr>
      </p:pic>
      <p:sp>
        <p:nvSpPr>
          <p:cNvPr id="9" name="TextBox 8">
            <a:extLst>
              <a:ext uri="{FF2B5EF4-FFF2-40B4-BE49-F238E27FC236}">
                <a16:creationId xmlns:a16="http://schemas.microsoft.com/office/drawing/2014/main" id="{872F4505-4233-609E-C128-A4CB71A1A1F1}"/>
              </a:ext>
            </a:extLst>
          </p:cNvPr>
          <p:cNvSpPr txBox="1"/>
          <p:nvPr/>
        </p:nvSpPr>
        <p:spPr>
          <a:xfrm>
            <a:off x="1410854" y="1975465"/>
            <a:ext cx="5246255" cy="1815882"/>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2024 all CMV Crashes</a:t>
            </a:r>
          </a:p>
          <a:p>
            <a:r>
              <a:rPr lang="en-US" sz="4000" dirty="0">
                <a:latin typeface="Times New Roman" panose="02020603050405020304" pitchFamily="18" charset="0"/>
                <a:cs typeface="Times New Roman" panose="02020603050405020304" pitchFamily="18" charset="0"/>
              </a:rPr>
              <a:t>932 reported </a:t>
            </a:r>
          </a:p>
          <a:p>
            <a:r>
              <a:rPr lang="en-US" sz="3200" dirty="0">
                <a:latin typeface="Times New Roman" panose="02020603050405020304" pitchFamily="18" charset="0"/>
                <a:cs typeface="Times New Roman" panose="02020603050405020304" pitchFamily="18" charset="0"/>
              </a:rPr>
              <a:t>January – February 2024</a:t>
            </a:r>
          </a:p>
        </p:txBody>
      </p:sp>
      <p:cxnSp>
        <p:nvCxnSpPr>
          <p:cNvPr id="11" name="Straight Connector 10">
            <a:extLst>
              <a:ext uri="{FF2B5EF4-FFF2-40B4-BE49-F238E27FC236}">
                <a16:creationId xmlns:a16="http://schemas.microsoft.com/office/drawing/2014/main" id="{BB226BC1-F6B9-D41A-4C66-3978199E9585}"/>
              </a:ext>
            </a:extLst>
          </p:cNvPr>
          <p:cNvCxnSpPr>
            <a:cxnSpLocks/>
          </p:cNvCxnSpPr>
          <p:nvPr/>
        </p:nvCxnSpPr>
        <p:spPr>
          <a:xfrm flipH="1">
            <a:off x="8601869" y="80962"/>
            <a:ext cx="8731" cy="247751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C729045-99DD-0BD1-FD59-02D95197EEDC}"/>
              </a:ext>
            </a:extLst>
          </p:cNvPr>
          <p:cNvCxnSpPr>
            <a:cxnSpLocks/>
          </p:cNvCxnSpPr>
          <p:nvPr/>
        </p:nvCxnSpPr>
        <p:spPr>
          <a:xfrm flipH="1">
            <a:off x="8610600" y="1611948"/>
            <a:ext cx="2485592" cy="946525"/>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EE6A7821-8AA3-3848-772B-C034AAEBC359}"/>
              </a:ext>
            </a:extLst>
          </p:cNvPr>
          <p:cNvCxnSpPr>
            <a:cxnSpLocks/>
          </p:cNvCxnSpPr>
          <p:nvPr/>
        </p:nvCxnSpPr>
        <p:spPr>
          <a:xfrm>
            <a:off x="4941455" y="1062181"/>
            <a:ext cx="350981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9D5A0615-94A6-24D9-4EC2-ADCBB24FB1BD}"/>
              </a:ext>
            </a:extLst>
          </p:cNvPr>
          <p:cNvSpPr/>
          <p:nvPr/>
        </p:nvSpPr>
        <p:spPr>
          <a:xfrm>
            <a:off x="2934529" y="808630"/>
            <a:ext cx="1995705" cy="50710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Freight Alley</a:t>
            </a:r>
          </a:p>
        </p:txBody>
      </p:sp>
    </p:spTree>
    <p:extLst>
      <p:ext uri="{BB962C8B-B14F-4D97-AF65-F5344CB8AC3E}">
        <p14:creationId xmlns:p14="http://schemas.microsoft.com/office/powerpoint/2010/main" val="2456899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7663</TotalTime>
  <Words>960</Words>
  <Application>Microsoft Office PowerPoint</Application>
  <PresentationFormat>Widescreen</PresentationFormat>
  <Paragraphs>276</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Franklin Gothic Medium</vt:lpstr>
      <vt:lpstr>Times New Roman</vt:lpstr>
      <vt:lpstr>Wingdings</vt:lpstr>
      <vt:lpstr>Office Theme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FMCSA Record Retention</dc:title>
  <dc:creator>Commodor Hall</dc:creator>
  <cp:lastModifiedBy>Donna England</cp:lastModifiedBy>
  <cp:revision>260</cp:revision>
  <cp:lastPrinted>2018-06-21T20:52:50Z</cp:lastPrinted>
  <dcterms:created xsi:type="dcterms:W3CDTF">2014-08-06T15:11:21Z</dcterms:created>
  <dcterms:modified xsi:type="dcterms:W3CDTF">2024-02-22T13:34:06Z</dcterms:modified>
</cp:coreProperties>
</file>