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316" r:id="rId5"/>
    <p:sldId id="259" r:id="rId6"/>
    <p:sldId id="385" r:id="rId7"/>
    <p:sldId id="363" r:id="rId8"/>
    <p:sldId id="384" r:id="rId9"/>
    <p:sldId id="369" r:id="rId10"/>
    <p:sldId id="367" r:id="rId11"/>
    <p:sldId id="370" r:id="rId12"/>
    <p:sldId id="387" r:id="rId13"/>
    <p:sldId id="388" r:id="rId14"/>
    <p:sldId id="398" r:id="rId15"/>
    <p:sldId id="397" r:id="rId16"/>
    <p:sldId id="386" r:id="rId17"/>
    <p:sldId id="391" r:id="rId18"/>
    <p:sldId id="392" r:id="rId19"/>
    <p:sldId id="393" r:id="rId20"/>
    <p:sldId id="359" r:id="rId21"/>
    <p:sldId id="396" r:id="rId22"/>
    <p:sldId id="379" r:id="rId23"/>
    <p:sldId id="352" r:id="rId24"/>
    <p:sldId id="37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 userDrawn="1">
          <p15:clr>
            <a:srgbClr val="A4A3A4"/>
          </p15:clr>
        </p15:guide>
        <p15:guide id="2" pos="76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Wadsworth" initials="CW" lastIdx="6" clrIdx="0">
    <p:extLst>
      <p:ext uri="{19B8F6BF-5375-455C-9EA6-DF929625EA0E}">
        <p15:presenceInfo xmlns:p15="http://schemas.microsoft.com/office/powerpoint/2012/main" userId="Chris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00"/>
    <a:srgbClr val="FF9966"/>
    <a:srgbClr val="605D5D"/>
    <a:srgbClr val="616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0" autoAdjust="0"/>
    <p:restoredTop sz="94660"/>
  </p:normalViewPr>
  <p:slideViewPr>
    <p:cSldViewPr snapToGrid="0">
      <p:cViewPr varScale="1">
        <p:scale>
          <a:sx n="159" d="100"/>
          <a:sy n="159" d="100"/>
        </p:scale>
        <p:origin x="348" y="114"/>
      </p:cViewPr>
      <p:guideLst>
        <p:guide orient="horz" pos="24"/>
        <p:guide pos="7656"/>
      </p:guideLst>
    </p:cSldViewPr>
  </p:slideViewPr>
  <p:notesTextViewPr>
    <p:cViewPr>
      <p:scale>
        <a:sx n="3" d="2"/>
        <a:sy n="3" d="2"/>
      </p:scale>
      <p:origin x="0" y="0"/>
    </p:cViewPr>
  </p:notesTextViewPr>
  <p:notesViewPr>
    <p:cSldViewPr snapToGrid="0">
      <p:cViewPr varScale="1">
        <p:scale>
          <a:sx n="119" d="100"/>
          <a:sy n="119" d="100"/>
        </p:scale>
        <p:origin x="49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6059F-5EDC-4981-A705-5A5D47FFE407}" type="doc">
      <dgm:prSet loTypeId="urn:microsoft.com/office/officeart/2005/8/layout/hProcess6" loCatId="process" qsTypeId="urn:microsoft.com/office/officeart/2005/8/quickstyle/simple1" qsCatId="simple" csTypeId="urn:microsoft.com/office/officeart/2005/8/colors/accent3_2" csCatId="accent3" phldr="1"/>
      <dgm:spPr/>
      <dgm:t>
        <a:bodyPr/>
        <a:lstStyle/>
        <a:p>
          <a:endParaRPr lang="en-US"/>
        </a:p>
      </dgm:t>
    </dgm:pt>
    <dgm:pt modelId="{3954C9A3-1961-4EE9-836E-693CF7DEB765}" type="pres">
      <dgm:prSet presAssocID="{96B6059F-5EDC-4981-A705-5A5D47FFE407}" presName="theList" presStyleCnt="0">
        <dgm:presLayoutVars>
          <dgm:dir/>
          <dgm:animLvl val="lvl"/>
          <dgm:resizeHandles val="exact"/>
        </dgm:presLayoutVars>
      </dgm:prSet>
      <dgm:spPr/>
    </dgm:pt>
  </dgm:ptLst>
  <dgm:cxnLst>
    <dgm:cxn modelId="{36050349-4CBE-4B03-99B8-4E224B581735}" type="presOf" srcId="{96B6059F-5EDC-4981-A705-5A5D47FFE407}" destId="{3954C9A3-1961-4EE9-836E-693CF7DEB765}" srcOrd="0" destOrd="0" presId="urn:microsoft.com/office/officeart/2005/8/layout/hProcess6"/>
  </dgm:cxnLst>
  <dgm:bg>
    <a:blipFill dpi="0" rotWithShape="1">
      <a:blip xmlns:r="http://schemas.openxmlformats.org/officeDocument/2006/relationships" r:embed="rId1"/>
      <a:srcRect/>
      <a:stretch>
        <a:fillRect/>
      </a:stretch>
    </a:blipFill>
    <a:effectLst>
      <a:outerShdw blurRad="50800" dist="38100" dir="2700000" algn="tl" rotWithShape="0">
        <a:prstClr val="black">
          <a:alpha val="40000"/>
        </a:prstClr>
      </a:outerShdw>
      <a:softEdge rad="12700"/>
    </a:effect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E296A1-0BFE-415B-9CEC-F375EA11FF3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63DC2BE-B243-487E-BDBA-CBCC8EFD104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26A243-C1B8-465C-A653-92C580F41146}" type="datetimeFigureOut">
              <a:rPr lang="en-US" smtClean="0"/>
              <a:t>2/20/2024</a:t>
            </a:fld>
            <a:endParaRPr lang="en-US" dirty="0"/>
          </a:p>
        </p:txBody>
      </p:sp>
      <p:sp>
        <p:nvSpPr>
          <p:cNvPr id="4" name="Footer Placeholder 3">
            <a:extLst>
              <a:ext uri="{FF2B5EF4-FFF2-40B4-BE49-F238E27FC236}">
                <a16:creationId xmlns:a16="http://schemas.microsoft.com/office/drawing/2014/main" id="{C4647FA4-D051-4614-9B87-C3C3420FC21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7E5276C-881A-4903-B4B0-08DE5A5F75B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90CC6D-C122-4D3D-A90E-619A3316422D}" type="slidenum">
              <a:rPr lang="en-US" smtClean="0"/>
              <a:t>‹#›</a:t>
            </a:fld>
            <a:endParaRPr lang="en-US" dirty="0"/>
          </a:p>
        </p:txBody>
      </p:sp>
    </p:spTree>
    <p:extLst>
      <p:ext uri="{BB962C8B-B14F-4D97-AF65-F5344CB8AC3E}">
        <p14:creationId xmlns:p14="http://schemas.microsoft.com/office/powerpoint/2010/main" val="398927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074046-1422-4CEB-9ABD-B60A5CF4FA8C}" type="datetimeFigureOut">
              <a:rPr lang="en-US" smtClean="0"/>
              <a:t>2/20/2024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1A8302-BA34-4898-8A5C-F1FC0FB54238}" type="slidenum">
              <a:rPr lang="en-US" smtClean="0"/>
              <a:t>‹#›</a:t>
            </a:fld>
            <a:endParaRPr lang="en-US" dirty="0"/>
          </a:p>
        </p:txBody>
      </p:sp>
    </p:spTree>
    <p:extLst>
      <p:ext uri="{BB962C8B-B14F-4D97-AF65-F5344CB8AC3E}">
        <p14:creationId xmlns:p14="http://schemas.microsoft.com/office/powerpoint/2010/main" val="330838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A8302-BA34-4898-8A5C-F1FC0FB54238}" type="slidenum">
              <a:rPr lang="en-US" smtClean="0"/>
              <a:t>1</a:t>
            </a:fld>
            <a:endParaRPr lang="en-US" dirty="0"/>
          </a:p>
        </p:txBody>
      </p:sp>
    </p:spTree>
    <p:extLst>
      <p:ext uri="{BB962C8B-B14F-4D97-AF65-F5344CB8AC3E}">
        <p14:creationId xmlns:p14="http://schemas.microsoft.com/office/powerpoint/2010/main" val="63198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A8302-BA34-4898-8A5C-F1FC0FB54238}" type="slidenum">
              <a:rPr lang="en-US" smtClean="0"/>
              <a:t>20</a:t>
            </a:fld>
            <a:endParaRPr lang="en-US" dirty="0"/>
          </a:p>
        </p:txBody>
      </p:sp>
    </p:spTree>
    <p:extLst>
      <p:ext uri="{BB962C8B-B14F-4D97-AF65-F5344CB8AC3E}">
        <p14:creationId xmlns:p14="http://schemas.microsoft.com/office/powerpoint/2010/main" val="1398318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96-27D6-4C41-A908-702E6BF164D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2D92D76-A724-498C-964D-AD2D20D53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CCE4F2A-1D9E-4C16-961D-E381C4D7B6EC}"/>
              </a:ext>
            </a:extLst>
          </p:cNvPr>
          <p:cNvSpPr>
            <a:spLocks noGrp="1"/>
          </p:cNvSpPr>
          <p:nvPr>
            <p:ph type="ftr" sz="quarter" idx="11"/>
          </p:nvPr>
        </p:nvSpPr>
        <p:spPr/>
        <p:txBody>
          <a:bodyPr/>
          <a:lstStyle/>
          <a:p>
            <a:endParaRPr lang="en-US" dirty="0"/>
          </a:p>
        </p:txBody>
      </p:sp>
      <p:pic>
        <p:nvPicPr>
          <p:cNvPr id="4" name="Picture 3">
            <a:extLst>
              <a:ext uri="{FF2B5EF4-FFF2-40B4-BE49-F238E27FC236}">
                <a16:creationId xmlns:a16="http://schemas.microsoft.com/office/drawing/2014/main" id="{EF58BC88-B5E9-6E09-AD51-9DD2EA4F0673}"/>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46892A1D-E3B2-63FA-BE9C-817068FB9AF7}"/>
              </a:ext>
            </a:extLst>
          </p:cNvPr>
          <p:cNvPicPr>
            <a:picLocks noChangeAspect="1"/>
          </p:cNvPicPr>
          <p:nvPr userDrawn="1"/>
        </p:nvPicPr>
        <p:blipFill>
          <a:blip r:embed="rId3"/>
          <a:stretch>
            <a:fillRect/>
          </a:stretch>
        </p:blipFill>
        <p:spPr>
          <a:xfrm>
            <a:off x="0" y="2352666"/>
            <a:ext cx="11138357" cy="4505334"/>
          </a:xfrm>
          <a:prstGeom prst="rect">
            <a:avLst/>
          </a:prstGeom>
        </p:spPr>
      </p:pic>
      <p:pic>
        <p:nvPicPr>
          <p:cNvPr id="9" name="Picture 8">
            <a:extLst>
              <a:ext uri="{FF2B5EF4-FFF2-40B4-BE49-F238E27FC236}">
                <a16:creationId xmlns:a16="http://schemas.microsoft.com/office/drawing/2014/main" id="{90BA76AA-4B48-8085-8ADF-FA6C1D0E17A4}"/>
              </a:ext>
            </a:extLst>
          </p:cNvPr>
          <p:cNvPicPr>
            <a:picLocks noChangeAspect="1"/>
          </p:cNvPicPr>
          <p:nvPr userDrawn="1"/>
        </p:nvPicPr>
        <p:blipFill>
          <a:blip r:embed="rId4"/>
          <a:stretch>
            <a:fillRect/>
          </a:stretch>
        </p:blipFill>
        <p:spPr>
          <a:xfrm>
            <a:off x="0" y="2816002"/>
            <a:ext cx="10175106" cy="4041998"/>
          </a:xfrm>
          <a:prstGeom prst="rect">
            <a:avLst/>
          </a:prstGeom>
        </p:spPr>
      </p:pic>
      <p:pic>
        <p:nvPicPr>
          <p:cNvPr id="10" name="Picture 9">
            <a:extLst>
              <a:ext uri="{FF2B5EF4-FFF2-40B4-BE49-F238E27FC236}">
                <a16:creationId xmlns:a16="http://schemas.microsoft.com/office/drawing/2014/main" id="{1A856D24-5C45-C29D-EEC0-D414DFB0D4CA}"/>
              </a:ext>
            </a:extLst>
          </p:cNvPr>
          <p:cNvPicPr>
            <a:picLocks noChangeAspect="1"/>
          </p:cNvPicPr>
          <p:nvPr userDrawn="1"/>
        </p:nvPicPr>
        <p:blipFill>
          <a:blip r:embed="rId5"/>
          <a:stretch>
            <a:fillRect/>
          </a:stretch>
        </p:blipFill>
        <p:spPr>
          <a:xfrm>
            <a:off x="470357" y="5892326"/>
            <a:ext cx="2926080" cy="819497"/>
          </a:xfrm>
          <a:prstGeom prst="rect">
            <a:avLst/>
          </a:prstGeom>
        </p:spPr>
      </p:pic>
      <p:pic>
        <p:nvPicPr>
          <p:cNvPr id="11" name="Picture 10">
            <a:extLst>
              <a:ext uri="{FF2B5EF4-FFF2-40B4-BE49-F238E27FC236}">
                <a16:creationId xmlns:a16="http://schemas.microsoft.com/office/drawing/2014/main" id="{6742A474-CC92-36B2-06F6-641080333C44}"/>
              </a:ext>
            </a:extLst>
          </p:cNvPr>
          <p:cNvPicPr>
            <a:picLocks noChangeAspect="1"/>
          </p:cNvPicPr>
          <p:nvPr userDrawn="1"/>
        </p:nvPicPr>
        <p:blipFill>
          <a:blip r:embed="rId6"/>
          <a:stretch>
            <a:fillRect/>
          </a:stretch>
        </p:blipFill>
        <p:spPr>
          <a:xfrm>
            <a:off x="494741" y="5870084"/>
            <a:ext cx="3432345" cy="36579"/>
          </a:xfrm>
          <a:prstGeom prst="rect">
            <a:avLst/>
          </a:prstGeom>
        </p:spPr>
      </p:pic>
      <p:grpSp>
        <p:nvGrpSpPr>
          <p:cNvPr id="15" name="Group 14">
            <a:extLst>
              <a:ext uri="{FF2B5EF4-FFF2-40B4-BE49-F238E27FC236}">
                <a16:creationId xmlns:a16="http://schemas.microsoft.com/office/drawing/2014/main" id="{65C56228-4DBB-DE19-4609-55AC593D2269}"/>
              </a:ext>
            </a:extLst>
          </p:cNvPr>
          <p:cNvGrpSpPr/>
          <p:nvPr userDrawn="1"/>
        </p:nvGrpSpPr>
        <p:grpSpPr>
          <a:xfrm>
            <a:off x="4343290" y="654312"/>
            <a:ext cx="6154179" cy="4398194"/>
            <a:chOff x="1214846" y="549227"/>
            <a:chExt cx="5481603" cy="4029197"/>
          </a:xfrm>
        </p:grpSpPr>
        <p:sp>
          <p:nvSpPr>
            <p:cNvPr id="16" name="Speech Bubble: Rectangle with Corners Rounded 15">
              <a:extLst>
                <a:ext uri="{FF2B5EF4-FFF2-40B4-BE49-F238E27FC236}">
                  <a16:creationId xmlns:a16="http://schemas.microsoft.com/office/drawing/2014/main" id="{05D42E8C-E0BB-AB2B-F0FE-16100BE4B844}"/>
                </a:ext>
              </a:extLst>
            </p:cNvPr>
            <p:cNvSpPr/>
            <p:nvPr/>
          </p:nvSpPr>
          <p:spPr>
            <a:xfrm>
              <a:off x="1214846" y="549227"/>
              <a:ext cx="3161212" cy="2534194"/>
            </a:xfrm>
            <a:prstGeom prst="wedgeRoundRectCallout">
              <a:avLst>
                <a:gd name="adj1" fmla="val -35709"/>
                <a:gd name="adj2" fmla="val 63531"/>
                <a:gd name="adj3" fmla="val 16667"/>
              </a:avLst>
            </a:prstGeom>
            <a:noFill/>
            <a:ln w="76200">
              <a:solidFill>
                <a:srgbClr val="F5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Rectangle with Corners Rounded 16">
              <a:extLst>
                <a:ext uri="{FF2B5EF4-FFF2-40B4-BE49-F238E27FC236}">
                  <a16:creationId xmlns:a16="http://schemas.microsoft.com/office/drawing/2014/main" id="{69609774-07D7-C45B-C8D4-19C2D3E75A33}"/>
                </a:ext>
              </a:extLst>
            </p:cNvPr>
            <p:cNvSpPr/>
            <p:nvPr/>
          </p:nvSpPr>
          <p:spPr>
            <a:xfrm>
              <a:off x="3535237" y="2044230"/>
              <a:ext cx="3161212" cy="2534194"/>
            </a:xfrm>
            <a:prstGeom prst="wedgeRoundRectCallout">
              <a:avLst>
                <a:gd name="adj1" fmla="val 36192"/>
                <a:gd name="adj2" fmla="val 61469"/>
                <a:gd name="adj3" fmla="val 16667"/>
              </a:avLst>
            </a:prstGeom>
            <a:solidFill>
              <a:srgbClr val="F59100"/>
            </a:solidFill>
            <a:ln w="76200">
              <a:solidFill>
                <a:srgbClr val="F5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2FBA556-E8E3-5738-4ECE-4A0D75561603}"/>
                </a:ext>
              </a:extLst>
            </p:cNvPr>
            <p:cNvSpPr txBox="1"/>
            <p:nvPr/>
          </p:nvSpPr>
          <p:spPr>
            <a:xfrm>
              <a:off x="4028359" y="2201427"/>
              <a:ext cx="2155372" cy="2215991"/>
            </a:xfrm>
            <a:prstGeom prst="rect">
              <a:avLst/>
            </a:prstGeom>
            <a:noFill/>
          </p:spPr>
          <p:txBody>
            <a:bodyPr wrap="square" rtlCol="0">
              <a:spAutoFit/>
            </a:bodyPr>
            <a:lstStyle/>
            <a:p>
              <a:pPr algn="ctr"/>
              <a:r>
                <a:rPr lang="en-US" sz="13800" dirty="0">
                  <a:solidFill>
                    <a:schemeClr val="bg1"/>
                  </a:solidFill>
                  <a:latin typeface="Lato" panose="020F0502020204030203"/>
                </a:rPr>
                <a:t>A</a:t>
              </a:r>
            </a:p>
          </p:txBody>
        </p:sp>
        <p:sp>
          <p:nvSpPr>
            <p:cNvPr id="19" name="TextBox 18">
              <a:extLst>
                <a:ext uri="{FF2B5EF4-FFF2-40B4-BE49-F238E27FC236}">
                  <a16:creationId xmlns:a16="http://schemas.microsoft.com/office/drawing/2014/main" id="{C2D9CBCB-F38F-72DE-551D-07322F775685}"/>
                </a:ext>
              </a:extLst>
            </p:cNvPr>
            <p:cNvSpPr txBox="1"/>
            <p:nvPr/>
          </p:nvSpPr>
          <p:spPr>
            <a:xfrm>
              <a:off x="1626425" y="666681"/>
              <a:ext cx="2155372" cy="2030075"/>
            </a:xfrm>
            <a:prstGeom prst="rect">
              <a:avLst/>
            </a:prstGeom>
            <a:noFill/>
          </p:spPr>
          <p:txBody>
            <a:bodyPr wrap="square" rtlCol="0">
              <a:spAutoFit/>
            </a:bodyPr>
            <a:lstStyle/>
            <a:p>
              <a:pPr algn="ctr"/>
              <a:r>
                <a:rPr lang="en-US" sz="13800" dirty="0">
                  <a:solidFill>
                    <a:schemeClr val="bg1">
                      <a:lumMod val="85000"/>
                    </a:schemeClr>
                  </a:solidFill>
                  <a:latin typeface="Lato" panose="020F0502020204030203"/>
                </a:rPr>
                <a:t>Q</a:t>
              </a:r>
            </a:p>
          </p:txBody>
        </p:sp>
      </p:grpSp>
    </p:spTree>
    <p:extLst>
      <p:ext uri="{BB962C8B-B14F-4D97-AF65-F5344CB8AC3E}">
        <p14:creationId xmlns:p14="http://schemas.microsoft.com/office/powerpoint/2010/main" val="414062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7C39-9002-B788-2982-F4A8032553EE}"/>
              </a:ext>
            </a:extLst>
          </p:cNvPr>
          <p:cNvSpPr>
            <a:spLocks noGrp="1"/>
          </p:cNvSpPr>
          <p:nvPr>
            <p:ph type="title"/>
          </p:nvPr>
        </p:nvSpPr>
        <p:spPr>
          <a:xfrm>
            <a:off x="838200" y="241848"/>
            <a:ext cx="10515600" cy="1097280"/>
          </a:xfrm>
        </p:spPr>
        <p:txBody>
          <a:bodyPr/>
          <a:lstStyle>
            <a:lvl1pPr>
              <a:defRPr>
                <a:solidFill>
                  <a:srgbClr val="002C5A"/>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E10173BF-6508-3084-B1C4-16D5F4F41904}"/>
              </a:ext>
            </a:extLst>
          </p:cNvPr>
          <p:cNvCxnSpPr>
            <a:cxnSpLocks/>
          </p:cNvCxnSpPr>
          <p:nvPr userDrawn="1"/>
        </p:nvCxnSpPr>
        <p:spPr>
          <a:xfrm>
            <a:off x="838200" y="1130531"/>
            <a:ext cx="5257800" cy="0"/>
          </a:xfrm>
          <a:prstGeom prst="line">
            <a:avLst/>
          </a:prstGeom>
          <a:ln w="28575">
            <a:solidFill>
              <a:srgbClr val="F59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74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45AF67-B5F7-37C6-1FD4-0B644EF645C0}"/>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DACFA796-27D6-4C41-A908-702E6BF164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92D76-A724-498C-964D-AD2D20D53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CCE4F2A-1D9E-4C16-961D-E381C4D7B6EC}"/>
              </a:ext>
            </a:extLst>
          </p:cNvPr>
          <p:cNvSpPr>
            <a:spLocks noGrp="1"/>
          </p:cNvSpPr>
          <p:nvPr>
            <p:ph type="ftr" sz="quarter" idx="11"/>
          </p:nvPr>
        </p:nvSpPr>
        <p:spPr/>
        <p:txBody>
          <a:bodyPr/>
          <a:lstStyle/>
          <a:p>
            <a:endParaRPr lang="en-US" dirty="0"/>
          </a:p>
        </p:txBody>
      </p:sp>
      <p:pic>
        <p:nvPicPr>
          <p:cNvPr id="4" name="Picture 3">
            <a:extLst>
              <a:ext uri="{FF2B5EF4-FFF2-40B4-BE49-F238E27FC236}">
                <a16:creationId xmlns:a16="http://schemas.microsoft.com/office/drawing/2014/main" id="{EF58BC88-B5E9-6E09-AD51-9DD2EA4F0673}"/>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46892A1D-E3B2-63FA-BE9C-817068FB9AF7}"/>
              </a:ext>
            </a:extLst>
          </p:cNvPr>
          <p:cNvPicPr>
            <a:picLocks noChangeAspect="1"/>
          </p:cNvPicPr>
          <p:nvPr userDrawn="1"/>
        </p:nvPicPr>
        <p:blipFill>
          <a:blip r:embed="rId3"/>
          <a:stretch>
            <a:fillRect/>
          </a:stretch>
        </p:blipFill>
        <p:spPr>
          <a:xfrm>
            <a:off x="0" y="2606290"/>
            <a:ext cx="10511327" cy="4251708"/>
          </a:xfrm>
          <a:prstGeom prst="rect">
            <a:avLst/>
          </a:prstGeom>
        </p:spPr>
      </p:pic>
      <p:pic>
        <p:nvPicPr>
          <p:cNvPr id="9" name="Picture 8">
            <a:extLst>
              <a:ext uri="{FF2B5EF4-FFF2-40B4-BE49-F238E27FC236}">
                <a16:creationId xmlns:a16="http://schemas.microsoft.com/office/drawing/2014/main" id="{90BA76AA-4B48-8085-8ADF-FA6C1D0E17A4}"/>
              </a:ext>
            </a:extLst>
          </p:cNvPr>
          <p:cNvPicPr>
            <a:picLocks noChangeAspect="1"/>
          </p:cNvPicPr>
          <p:nvPr userDrawn="1"/>
        </p:nvPicPr>
        <p:blipFill>
          <a:blip r:embed="rId4"/>
          <a:stretch>
            <a:fillRect/>
          </a:stretch>
        </p:blipFill>
        <p:spPr>
          <a:xfrm>
            <a:off x="0" y="2816000"/>
            <a:ext cx="10175106" cy="4041998"/>
          </a:xfrm>
          <a:prstGeom prst="rect">
            <a:avLst/>
          </a:prstGeom>
        </p:spPr>
      </p:pic>
      <p:pic>
        <p:nvPicPr>
          <p:cNvPr id="10" name="Picture 9">
            <a:extLst>
              <a:ext uri="{FF2B5EF4-FFF2-40B4-BE49-F238E27FC236}">
                <a16:creationId xmlns:a16="http://schemas.microsoft.com/office/drawing/2014/main" id="{1A856D24-5C45-C29D-EEC0-D414DFB0D4CA}"/>
              </a:ext>
            </a:extLst>
          </p:cNvPr>
          <p:cNvPicPr>
            <a:picLocks noChangeAspect="1"/>
          </p:cNvPicPr>
          <p:nvPr userDrawn="1"/>
        </p:nvPicPr>
        <p:blipFill>
          <a:blip r:embed="rId5"/>
          <a:stretch>
            <a:fillRect/>
          </a:stretch>
        </p:blipFill>
        <p:spPr>
          <a:xfrm>
            <a:off x="338007" y="4570067"/>
            <a:ext cx="3700593" cy="1036410"/>
          </a:xfrm>
          <a:prstGeom prst="rect">
            <a:avLst/>
          </a:prstGeom>
        </p:spPr>
      </p:pic>
      <p:sp>
        <p:nvSpPr>
          <p:cNvPr id="12" name="TextBox 11">
            <a:extLst>
              <a:ext uri="{FF2B5EF4-FFF2-40B4-BE49-F238E27FC236}">
                <a16:creationId xmlns:a16="http://schemas.microsoft.com/office/drawing/2014/main" id="{0B3D02CD-C169-0C55-5A68-2700F8B3859D}"/>
              </a:ext>
            </a:extLst>
          </p:cNvPr>
          <p:cNvSpPr txBox="1"/>
          <p:nvPr userDrawn="1"/>
        </p:nvSpPr>
        <p:spPr>
          <a:xfrm>
            <a:off x="394498" y="5827231"/>
            <a:ext cx="6480965" cy="830997"/>
          </a:xfrm>
          <a:prstGeom prst="rect">
            <a:avLst/>
          </a:prstGeom>
          <a:noFill/>
        </p:spPr>
        <p:txBody>
          <a:bodyPr wrap="square" rtlCol="0">
            <a:spAutoFit/>
          </a:bodyPr>
          <a:lstStyle/>
          <a:p>
            <a:r>
              <a:rPr lang="en-US" sz="2400" dirty="0">
                <a:solidFill>
                  <a:schemeClr val="bg1"/>
                </a:solidFill>
                <a:latin typeface="Lato" panose="020F0502020204030203"/>
              </a:rPr>
              <a:t>EMPLOYEE SCREENING </a:t>
            </a:r>
          </a:p>
          <a:p>
            <a:r>
              <a:rPr lang="en-US" sz="2400" dirty="0">
                <a:solidFill>
                  <a:schemeClr val="bg1"/>
                </a:solidFill>
                <a:latin typeface="Lato" panose="020F0502020204030203"/>
              </a:rPr>
              <a:t>SOLUTIONS</a:t>
            </a:r>
          </a:p>
        </p:txBody>
      </p:sp>
      <p:pic>
        <p:nvPicPr>
          <p:cNvPr id="11" name="Picture 10">
            <a:extLst>
              <a:ext uri="{FF2B5EF4-FFF2-40B4-BE49-F238E27FC236}">
                <a16:creationId xmlns:a16="http://schemas.microsoft.com/office/drawing/2014/main" id="{6742A474-CC92-36B2-06F6-641080333C44}"/>
              </a:ext>
            </a:extLst>
          </p:cNvPr>
          <p:cNvPicPr>
            <a:picLocks noChangeAspect="1"/>
          </p:cNvPicPr>
          <p:nvPr userDrawn="1"/>
        </p:nvPicPr>
        <p:blipFill>
          <a:blip r:embed="rId6"/>
          <a:stretch>
            <a:fillRect/>
          </a:stretch>
        </p:blipFill>
        <p:spPr>
          <a:xfrm>
            <a:off x="494741" y="5601521"/>
            <a:ext cx="3432345" cy="36579"/>
          </a:xfrm>
          <a:prstGeom prst="rect">
            <a:avLst/>
          </a:prstGeom>
        </p:spPr>
      </p:pic>
    </p:spTree>
    <p:extLst>
      <p:ext uri="{BB962C8B-B14F-4D97-AF65-F5344CB8AC3E}">
        <p14:creationId xmlns:p14="http://schemas.microsoft.com/office/powerpoint/2010/main" val="206078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D92D76-A724-498C-964D-AD2D20D53098}"/>
              </a:ext>
            </a:extLst>
          </p:cNvPr>
          <p:cNvSpPr>
            <a:spLocks noGrp="1"/>
          </p:cNvSpPr>
          <p:nvPr>
            <p:ph type="subTitle" idx="1"/>
          </p:nvPr>
        </p:nvSpPr>
        <p:spPr>
          <a:xfrm>
            <a:off x="470357" y="3581171"/>
            <a:ext cx="328102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5EB60193-DE2F-AD91-9959-304E8ED5EDE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Footer Placeholder 4">
            <a:extLst>
              <a:ext uri="{FF2B5EF4-FFF2-40B4-BE49-F238E27FC236}">
                <a16:creationId xmlns:a16="http://schemas.microsoft.com/office/drawing/2014/main" id="{6CCE4F2A-1D9E-4C16-961D-E381C4D7B6EC}"/>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46892A1D-E3B2-63FA-BE9C-817068FB9AF7}"/>
              </a:ext>
            </a:extLst>
          </p:cNvPr>
          <p:cNvPicPr>
            <a:picLocks noChangeAspect="1"/>
          </p:cNvPicPr>
          <p:nvPr userDrawn="1"/>
        </p:nvPicPr>
        <p:blipFill>
          <a:blip r:embed="rId3"/>
          <a:stretch>
            <a:fillRect/>
          </a:stretch>
        </p:blipFill>
        <p:spPr>
          <a:xfrm>
            <a:off x="0" y="2599202"/>
            <a:ext cx="10558585" cy="4270823"/>
          </a:xfrm>
          <a:prstGeom prst="rect">
            <a:avLst/>
          </a:prstGeom>
        </p:spPr>
      </p:pic>
      <p:pic>
        <p:nvPicPr>
          <p:cNvPr id="9" name="Picture 8">
            <a:extLst>
              <a:ext uri="{FF2B5EF4-FFF2-40B4-BE49-F238E27FC236}">
                <a16:creationId xmlns:a16="http://schemas.microsoft.com/office/drawing/2014/main" id="{90BA76AA-4B48-8085-8ADF-FA6C1D0E17A4}"/>
              </a:ext>
            </a:extLst>
          </p:cNvPr>
          <p:cNvPicPr>
            <a:picLocks noChangeAspect="1"/>
          </p:cNvPicPr>
          <p:nvPr userDrawn="1"/>
        </p:nvPicPr>
        <p:blipFill>
          <a:blip r:embed="rId4"/>
          <a:stretch>
            <a:fillRect/>
          </a:stretch>
        </p:blipFill>
        <p:spPr>
          <a:xfrm>
            <a:off x="0" y="2828027"/>
            <a:ext cx="10175106" cy="4041998"/>
          </a:xfrm>
          <a:prstGeom prst="rect">
            <a:avLst/>
          </a:prstGeom>
        </p:spPr>
      </p:pic>
      <p:pic>
        <p:nvPicPr>
          <p:cNvPr id="11" name="Picture 10">
            <a:extLst>
              <a:ext uri="{FF2B5EF4-FFF2-40B4-BE49-F238E27FC236}">
                <a16:creationId xmlns:a16="http://schemas.microsoft.com/office/drawing/2014/main" id="{6742A474-CC92-36B2-06F6-641080333C44}"/>
              </a:ext>
            </a:extLst>
          </p:cNvPr>
          <p:cNvPicPr>
            <a:picLocks noChangeAspect="1"/>
          </p:cNvPicPr>
          <p:nvPr userDrawn="1"/>
        </p:nvPicPr>
        <p:blipFill>
          <a:blip r:embed="rId5"/>
          <a:stretch>
            <a:fillRect/>
          </a:stretch>
        </p:blipFill>
        <p:spPr>
          <a:xfrm>
            <a:off x="170813" y="5463979"/>
            <a:ext cx="3432345" cy="36579"/>
          </a:xfrm>
          <a:prstGeom prst="rect">
            <a:avLst/>
          </a:prstGeom>
        </p:spPr>
      </p:pic>
      <p:pic>
        <p:nvPicPr>
          <p:cNvPr id="20" name="Picture 19">
            <a:extLst>
              <a:ext uri="{FF2B5EF4-FFF2-40B4-BE49-F238E27FC236}">
                <a16:creationId xmlns:a16="http://schemas.microsoft.com/office/drawing/2014/main" id="{2F1064F5-30A7-0F95-37C4-88879D5316CC}"/>
              </a:ext>
            </a:extLst>
          </p:cNvPr>
          <p:cNvPicPr>
            <a:picLocks noChangeAspect="1"/>
          </p:cNvPicPr>
          <p:nvPr userDrawn="1"/>
        </p:nvPicPr>
        <p:blipFill>
          <a:blip r:embed="rId6"/>
          <a:stretch>
            <a:fillRect/>
          </a:stretch>
        </p:blipFill>
        <p:spPr>
          <a:xfrm>
            <a:off x="155047" y="5552207"/>
            <a:ext cx="2926080" cy="819497"/>
          </a:xfrm>
          <a:prstGeom prst="rect">
            <a:avLst/>
          </a:prstGeom>
        </p:spPr>
      </p:pic>
      <p:pic>
        <p:nvPicPr>
          <p:cNvPr id="6" name="Picture 5" descr="A picture containing symbol, logo, sign, traffic sign&#10;&#10;Description automatically generated">
            <a:extLst>
              <a:ext uri="{FF2B5EF4-FFF2-40B4-BE49-F238E27FC236}">
                <a16:creationId xmlns:a16="http://schemas.microsoft.com/office/drawing/2014/main" id="{499906A8-4A9C-3C88-C79C-8D86B38EC4B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86346" y="216131"/>
            <a:ext cx="822960" cy="822960"/>
          </a:xfrm>
          <a:prstGeom prst="rect">
            <a:avLst/>
          </a:prstGeom>
        </p:spPr>
      </p:pic>
    </p:spTree>
    <p:extLst>
      <p:ext uri="{BB962C8B-B14F-4D97-AF65-F5344CB8AC3E}">
        <p14:creationId xmlns:p14="http://schemas.microsoft.com/office/powerpoint/2010/main" val="209183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spcBef>
                <a:spcPct val="50000"/>
              </a:spcBef>
              <a:defRPr/>
            </a:lvl1pPr>
          </a:lstStyle>
          <a:p>
            <a:pPr>
              <a:defRPr/>
            </a:pPr>
            <a:endParaRPr lang="en-US" dirty="0"/>
          </a:p>
        </p:txBody>
      </p:sp>
      <p:sp>
        <p:nvSpPr>
          <p:cNvPr id="4" name="Rectangle 6"/>
          <p:cNvSpPr>
            <a:spLocks noGrp="1" noChangeArrowheads="1"/>
          </p:cNvSpPr>
          <p:nvPr>
            <p:ph type="sldNum" sz="quarter" idx="11"/>
          </p:nvPr>
        </p:nvSpPr>
        <p:spPr/>
        <p:txBody>
          <a:bodyPr/>
          <a:lstStyle>
            <a:lvl1pPr>
              <a:defRPr smtClean="0"/>
            </a:lvl1pPr>
          </a:lstStyle>
          <a:p>
            <a:pPr>
              <a:defRPr/>
            </a:pPr>
            <a:endParaRPr lang="en-US" altLang="en-US" dirty="0"/>
          </a:p>
        </p:txBody>
      </p:sp>
      <p:pic>
        <p:nvPicPr>
          <p:cNvPr id="5" name="Picture 4" descr="A picture containing symbol, logo, sign, traffic sign&#10;&#10;Description automatically generated">
            <a:extLst>
              <a:ext uri="{FF2B5EF4-FFF2-40B4-BE49-F238E27FC236}">
                <a16:creationId xmlns:a16="http://schemas.microsoft.com/office/drawing/2014/main" id="{EB3B4884-FF33-6A09-C499-ECA93B80D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3218" y="307571"/>
            <a:ext cx="822960" cy="822960"/>
          </a:xfrm>
          <a:prstGeom prst="rect">
            <a:avLst/>
          </a:prstGeom>
        </p:spPr>
      </p:pic>
    </p:spTree>
    <p:extLst>
      <p:ext uri="{BB962C8B-B14F-4D97-AF65-F5344CB8AC3E}">
        <p14:creationId xmlns:p14="http://schemas.microsoft.com/office/powerpoint/2010/main" val="136509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69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4E3BF-E6A2-4BAB-AB7B-FB04280EC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Right Triangle 10">
            <a:extLst>
              <a:ext uri="{FF2B5EF4-FFF2-40B4-BE49-F238E27FC236}">
                <a16:creationId xmlns:a16="http://schemas.microsoft.com/office/drawing/2014/main" id="{4478C950-D953-48B7-9C34-BB7FC9E9E19F}"/>
              </a:ext>
            </a:extLst>
          </p:cNvPr>
          <p:cNvSpPr/>
          <p:nvPr userDrawn="1"/>
        </p:nvSpPr>
        <p:spPr>
          <a:xfrm>
            <a:off x="-1" y="5931243"/>
            <a:ext cx="2492295" cy="926757"/>
          </a:xfrm>
          <a:prstGeom prst="rtTriangle">
            <a:avLst/>
          </a:prstGeom>
          <a:solidFill>
            <a:srgbClr val="F5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6131D72-771E-4022-9640-B22EC0675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3E0372-A1B4-4524-976F-B5BCB64B0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08F43-6CCA-4183-B7FD-1521792F2FF1}" type="datetime1">
              <a:rPr lang="en-US" smtClean="0"/>
              <a:t>2/20/2024</a:t>
            </a:fld>
            <a:endParaRPr lang="en-US" dirty="0"/>
          </a:p>
        </p:txBody>
      </p:sp>
      <p:sp>
        <p:nvSpPr>
          <p:cNvPr id="5" name="Footer Placeholder 4">
            <a:extLst>
              <a:ext uri="{FF2B5EF4-FFF2-40B4-BE49-F238E27FC236}">
                <a16:creationId xmlns:a16="http://schemas.microsoft.com/office/drawing/2014/main" id="{2B85FC4E-F982-44AF-8B18-F07C5E2F1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ight Triangle 6">
            <a:extLst>
              <a:ext uri="{FF2B5EF4-FFF2-40B4-BE49-F238E27FC236}">
                <a16:creationId xmlns:a16="http://schemas.microsoft.com/office/drawing/2014/main" id="{586CAA7F-518D-4F80-B450-F127BA64ADAF}"/>
              </a:ext>
            </a:extLst>
          </p:cNvPr>
          <p:cNvSpPr/>
          <p:nvPr userDrawn="1"/>
        </p:nvSpPr>
        <p:spPr>
          <a:xfrm>
            <a:off x="1" y="6141203"/>
            <a:ext cx="1927654" cy="716796"/>
          </a:xfrm>
          <a:prstGeom prst="rtTriangle">
            <a:avLst/>
          </a:prstGeom>
          <a:solidFill>
            <a:srgbClr val="6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54941D56-846B-435F-973E-7031AAF869A9}"/>
              </a:ext>
            </a:extLst>
          </p:cNvPr>
          <p:cNvSpPr txBox="1">
            <a:spLocks/>
          </p:cNvSpPr>
          <p:nvPr userDrawn="1"/>
        </p:nvSpPr>
        <p:spPr>
          <a:xfrm>
            <a:off x="168922" y="6355094"/>
            <a:ext cx="43655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2AD669-2DB0-4AEA-9D13-FDA846FE160F}" type="slidenum">
              <a:rPr lang="en-US" smtClean="0"/>
              <a:pPr/>
              <a:t>‹#›</a:t>
            </a:fld>
            <a:endParaRPr lang="en-US" dirty="0"/>
          </a:p>
        </p:txBody>
      </p:sp>
    </p:spTree>
    <p:extLst>
      <p:ext uri="{BB962C8B-B14F-4D97-AF65-F5344CB8AC3E}">
        <p14:creationId xmlns:p14="http://schemas.microsoft.com/office/powerpoint/2010/main" val="69923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8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49/section-382.307" TargetMode="External"/><Relationship Id="rId2" Type="http://schemas.openxmlformats.org/officeDocument/2006/relationships/hyperlink" Target="https://www.ecfr.gov/current/title-49/section-382.121" TargetMode="External"/><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F551317-29C4-4E47-8218-909D09EB8165}"/>
              </a:ext>
            </a:extLst>
          </p:cNvPr>
          <p:cNvSpPr txBox="1"/>
          <p:nvPr/>
        </p:nvSpPr>
        <p:spPr>
          <a:xfrm>
            <a:off x="2175545" y="388129"/>
            <a:ext cx="7840909" cy="2862322"/>
          </a:xfrm>
          <a:prstGeom prst="rect">
            <a:avLst/>
          </a:prstGeom>
          <a:noFill/>
        </p:spPr>
        <p:txBody>
          <a:bodyPr wrap="square" rtlCol="0">
            <a:spAutoFit/>
          </a:bodyPr>
          <a:lstStyle/>
          <a:p>
            <a:pPr algn="ctr"/>
            <a:r>
              <a:rPr lang="en-US" sz="6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Crash Prevention and Reduction</a:t>
            </a:r>
          </a:p>
          <a:p>
            <a:pPr algn="ctr"/>
            <a:r>
              <a:rPr lang="en-US" sz="6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Clearinghouse II </a:t>
            </a:r>
          </a:p>
        </p:txBody>
      </p:sp>
      <p:pic>
        <p:nvPicPr>
          <p:cNvPr id="1026" name="Picture 2" descr="ALEA prepares to launch LEADS, New State-of-the-Art Driver License System |  The Trussville Tribune">
            <a:extLst>
              <a:ext uri="{FF2B5EF4-FFF2-40B4-BE49-F238E27FC236}">
                <a16:creationId xmlns:a16="http://schemas.microsoft.com/office/drawing/2014/main" id="{9BB09D4A-B7BE-D9B0-452E-0CFC92E0A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080" y="3844591"/>
            <a:ext cx="2305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9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E921-D912-1286-7DBE-55E55D46CA65}"/>
            </a:ext>
          </a:extLst>
        </p:cNvPr>
        <p:cNvGrpSpPr/>
        <p:nvPr/>
      </p:nvGrpSpPr>
      <p:grpSpPr>
        <a:xfrm>
          <a:off x="0" y="0"/>
          <a:ext cx="0" cy="0"/>
          <a:chOff x="0" y="0"/>
          <a:chExt cx="0" cy="0"/>
        </a:xfrm>
      </p:grpSpPr>
      <p:pic>
        <p:nvPicPr>
          <p:cNvPr id="3" name="Picture 2" descr="ALEA prepares to launch LEADS, New State-of-the-Art Driver License System |  The Trussville Tribune">
            <a:extLst>
              <a:ext uri="{FF2B5EF4-FFF2-40B4-BE49-F238E27FC236}">
                <a16:creationId xmlns:a16="http://schemas.microsoft.com/office/drawing/2014/main" id="{E8786BED-966B-54DB-E560-A92CD3426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160" y="224606"/>
            <a:ext cx="1222404" cy="12628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F217BF8-AADB-7C4A-6DD1-6B88EC3511F8}"/>
              </a:ext>
            </a:extLst>
          </p:cNvPr>
          <p:cNvSpPr>
            <a:spLocks noGrp="1"/>
          </p:cNvSpPr>
          <p:nvPr>
            <p:ph type="title"/>
          </p:nvPr>
        </p:nvSpPr>
        <p:spPr>
          <a:xfrm>
            <a:off x="838200" y="241848"/>
            <a:ext cx="10515600" cy="1097280"/>
          </a:xfr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ALEA-DACH downgrades</a:t>
            </a:r>
            <a:endParaRPr lang="en-US" sz="8000" dirty="0"/>
          </a:p>
        </p:txBody>
      </p:sp>
      <p:sp>
        <p:nvSpPr>
          <p:cNvPr id="6" name="Content Placeholder 6">
            <a:extLst>
              <a:ext uri="{FF2B5EF4-FFF2-40B4-BE49-F238E27FC236}">
                <a16:creationId xmlns:a16="http://schemas.microsoft.com/office/drawing/2014/main" id="{E24D4A50-4536-768C-E46E-10F2D87E58F4}"/>
              </a:ext>
            </a:extLst>
          </p:cNvPr>
          <p:cNvSpPr txBox="1">
            <a:spLocks/>
          </p:cNvSpPr>
          <p:nvPr/>
        </p:nvSpPr>
        <p:spPr bwMode="white">
          <a:xfrm>
            <a:off x="1351160" y="1560708"/>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Started downgrade process of CDL/CLP holders in February 2023.</a:t>
            </a:r>
          </a:p>
        </p:txBody>
      </p:sp>
      <p:pic>
        <p:nvPicPr>
          <p:cNvPr id="7" name="Graphic 6" descr="Checkbox Checked with solid fill">
            <a:extLst>
              <a:ext uri="{FF2B5EF4-FFF2-40B4-BE49-F238E27FC236}">
                <a16:creationId xmlns:a16="http://schemas.microsoft.com/office/drawing/2014/main" id="{81EEB867-07D4-47E9-88E9-5F0DC6FB4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1384341"/>
            <a:ext cx="832245" cy="832245"/>
          </a:xfrm>
          <a:prstGeom prst="rect">
            <a:avLst/>
          </a:prstGeom>
        </p:spPr>
      </p:pic>
      <p:sp>
        <p:nvSpPr>
          <p:cNvPr id="8" name="Content Placeholder 6">
            <a:extLst>
              <a:ext uri="{FF2B5EF4-FFF2-40B4-BE49-F238E27FC236}">
                <a16:creationId xmlns:a16="http://schemas.microsoft.com/office/drawing/2014/main" id="{48D43481-BA37-0675-DD45-0F12EE457881}"/>
              </a:ext>
            </a:extLst>
          </p:cNvPr>
          <p:cNvSpPr txBox="1">
            <a:spLocks/>
          </p:cNvSpPr>
          <p:nvPr/>
        </p:nvSpPr>
        <p:spPr bwMode="white">
          <a:xfrm>
            <a:off x="1351160" y="2059307"/>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Currently, approximately 3076 CDL/CLP holders have been downgraded.</a:t>
            </a:r>
          </a:p>
        </p:txBody>
      </p:sp>
      <p:pic>
        <p:nvPicPr>
          <p:cNvPr id="9" name="Graphic 8" descr="Checkbox Checked with solid fill">
            <a:extLst>
              <a:ext uri="{FF2B5EF4-FFF2-40B4-BE49-F238E27FC236}">
                <a16:creationId xmlns:a16="http://schemas.microsoft.com/office/drawing/2014/main" id="{E00EB4D5-DEAE-11FE-FE66-DA3081A9BD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2027319"/>
            <a:ext cx="832245" cy="832245"/>
          </a:xfrm>
          <a:prstGeom prst="rect">
            <a:avLst/>
          </a:prstGeom>
        </p:spPr>
      </p:pic>
      <p:sp>
        <p:nvSpPr>
          <p:cNvPr id="10" name="Content Placeholder 6">
            <a:extLst>
              <a:ext uri="{FF2B5EF4-FFF2-40B4-BE49-F238E27FC236}">
                <a16:creationId xmlns:a16="http://schemas.microsoft.com/office/drawing/2014/main" id="{3DE16C7C-E338-90CA-4962-B730FF23C2D1}"/>
              </a:ext>
            </a:extLst>
          </p:cNvPr>
          <p:cNvSpPr txBox="1">
            <a:spLocks/>
          </p:cNvSpPr>
          <p:nvPr/>
        </p:nvSpPr>
        <p:spPr bwMode="white">
          <a:xfrm>
            <a:off x="1351160" y="3000645"/>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Data from DACH is downloaded weekly (approximately 15-30 drivers).</a:t>
            </a:r>
          </a:p>
        </p:txBody>
      </p:sp>
      <p:pic>
        <p:nvPicPr>
          <p:cNvPr id="11" name="Graphic 10" descr="Checkbox Checked with solid fill">
            <a:extLst>
              <a:ext uri="{FF2B5EF4-FFF2-40B4-BE49-F238E27FC236}">
                <a16:creationId xmlns:a16="http://schemas.microsoft.com/office/drawing/2014/main" id="{40CB487B-76BA-43D5-21FF-B9FF4DD6A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2824278"/>
            <a:ext cx="832245" cy="832245"/>
          </a:xfrm>
          <a:prstGeom prst="rect">
            <a:avLst/>
          </a:prstGeom>
        </p:spPr>
      </p:pic>
      <p:sp>
        <p:nvSpPr>
          <p:cNvPr id="12" name="Content Placeholder 6">
            <a:extLst>
              <a:ext uri="{FF2B5EF4-FFF2-40B4-BE49-F238E27FC236}">
                <a16:creationId xmlns:a16="http://schemas.microsoft.com/office/drawing/2014/main" id="{76E89AD5-0336-DAB2-9531-B970460D76A2}"/>
              </a:ext>
            </a:extLst>
          </p:cNvPr>
          <p:cNvSpPr txBox="1">
            <a:spLocks/>
          </p:cNvSpPr>
          <p:nvPr/>
        </p:nvSpPr>
        <p:spPr bwMode="white">
          <a:xfrm>
            <a:off x="1351160" y="3643623"/>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Only 574 have completed the SAP/RTD program and reinstated. </a:t>
            </a:r>
          </a:p>
        </p:txBody>
      </p:sp>
      <p:pic>
        <p:nvPicPr>
          <p:cNvPr id="13" name="Graphic 12" descr="Checkbox Checked with solid fill">
            <a:extLst>
              <a:ext uri="{FF2B5EF4-FFF2-40B4-BE49-F238E27FC236}">
                <a16:creationId xmlns:a16="http://schemas.microsoft.com/office/drawing/2014/main" id="{078BF265-08C7-A26D-87A4-BA08BDC48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3467256"/>
            <a:ext cx="832245" cy="832245"/>
          </a:xfrm>
          <a:prstGeom prst="rect">
            <a:avLst/>
          </a:prstGeom>
        </p:spPr>
      </p:pic>
      <p:sp>
        <p:nvSpPr>
          <p:cNvPr id="14" name="Content Placeholder 6">
            <a:extLst>
              <a:ext uri="{FF2B5EF4-FFF2-40B4-BE49-F238E27FC236}">
                <a16:creationId xmlns:a16="http://schemas.microsoft.com/office/drawing/2014/main" id="{B6593B28-1B11-8A7A-1E7E-9FC4C61DBDC2}"/>
              </a:ext>
            </a:extLst>
          </p:cNvPr>
          <p:cNvSpPr txBox="1">
            <a:spLocks/>
          </p:cNvSpPr>
          <p:nvPr/>
        </p:nvSpPr>
        <p:spPr bwMode="white">
          <a:xfrm>
            <a:off x="1351160" y="4156061"/>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Currently, the downgrade process is manual but will be automated before the mandatory deadline.</a:t>
            </a:r>
          </a:p>
        </p:txBody>
      </p:sp>
      <p:pic>
        <p:nvPicPr>
          <p:cNvPr id="15" name="Graphic 14" descr="Checkbox Checked with solid fill">
            <a:extLst>
              <a:ext uri="{FF2B5EF4-FFF2-40B4-BE49-F238E27FC236}">
                <a16:creationId xmlns:a16="http://schemas.microsoft.com/office/drawing/2014/main" id="{5E125680-33A2-EFF8-A870-E5677B643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4123134"/>
            <a:ext cx="832245" cy="832245"/>
          </a:xfrm>
          <a:prstGeom prst="rect">
            <a:avLst/>
          </a:prstGeom>
        </p:spPr>
      </p:pic>
      <p:sp>
        <p:nvSpPr>
          <p:cNvPr id="16" name="End Dot">
            <a:extLst>
              <a:ext uri="{FF2B5EF4-FFF2-40B4-BE49-F238E27FC236}">
                <a16:creationId xmlns:a16="http://schemas.microsoft.com/office/drawing/2014/main" id="{AAFF30DA-B257-05A2-CE86-ED4929804C4B}"/>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3472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652DD-33BD-DE1B-C8F4-A641ADA4B150}"/>
            </a:ext>
          </a:extLst>
        </p:cNvPr>
        <p:cNvGrpSpPr/>
        <p:nvPr/>
      </p:nvGrpSpPr>
      <p:grpSpPr>
        <a:xfrm>
          <a:off x="0" y="0"/>
          <a:ext cx="0" cy="0"/>
          <a:chOff x="0" y="0"/>
          <a:chExt cx="0" cy="0"/>
        </a:xfrm>
      </p:grpSpPr>
      <p:pic>
        <p:nvPicPr>
          <p:cNvPr id="3" name="Picture 2" descr="ALEA prepares to launch LEADS, New State-of-the-Art Driver License System |  The Trussville Tribune">
            <a:extLst>
              <a:ext uri="{FF2B5EF4-FFF2-40B4-BE49-F238E27FC236}">
                <a16:creationId xmlns:a16="http://schemas.microsoft.com/office/drawing/2014/main" id="{7EC72434-2512-3668-0E74-3597D1A59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160" y="224606"/>
            <a:ext cx="1222404" cy="12628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6077084-987D-F3DC-CECA-472991E1D1FF}"/>
              </a:ext>
            </a:extLst>
          </p:cNvPr>
          <p:cNvSpPr>
            <a:spLocks noGrp="1"/>
          </p:cNvSpPr>
          <p:nvPr>
            <p:ph type="title"/>
          </p:nvPr>
        </p:nvSpPr>
        <p:spPr>
          <a:xfrm>
            <a:off x="838200" y="241848"/>
            <a:ext cx="10515600" cy="1097280"/>
          </a:xfr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ALEA-DACH downgrades</a:t>
            </a:r>
            <a:endParaRPr lang="en-US" sz="8000" dirty="0"/>
          </a:p>
        </p:txBody>
      </p:sp>
      <p:sp>
        <p:nvSpPr>
          <p:cNvPr id="6" name="Content Placeholder 6">
            <a:extLst>
              <a:ext uri="{FF2B5EF4-FFF2-40B4-BE49-F238E27FC236}">
                <a16:creationId xmlns:a16="http://schemas.microsoft.com/office/drawing/2014/main" id="{22BA5551-33A0-02B4-5273-857042284231}"/>
              </a:ext>
            </a:extLst>
          </p:cNvPr>
          <p:cNvSpPr txBox="1">
            <a:spLocks/>
          </p:cNvSpPr>
          <p:nvPr/>
        </p:nvSpPr>
        <p:spPr bwMode="white">
          <a:xfrm>
            <a:off x="1351160" y="1398447"/>
            <a:ext cx="9729216" cy="8451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Since downloading the Clearinghouse information</a:t>
            </a:r>
            <a:r>
              <a:rPr lang="en-US" sz="2800">
                <a:latin typeface="Calibri" panose="020F0502020204030204" pitchFamily="34" charset="0"/>
                <a:ea typeface="Calibri" panose="020F0502020204030204" pitchFamily="34" charset="0"/>
              </a:rPr>
              <a:t>, ALEA has </a:t>
            </a:r>
            <a:r>
              <a:rPr lang="en-US" sz="2800" dirty="0">
                <a:latin typeface="Calibri" panose="020F0502020204030204" pitchFamily="34" charset="0"/>
                <a:ea typeface="Calibri" panose="020F0502020204030204" pitchFamily="34" charset="0"/>
              </a:rPr>
              <a:t>been able to help identify issues and provide feedback to FMCSA regarding data.</a:t>
            </a:r>
          </a:p>
        </p:txBody>
      </p:sp>
      <p:pic>
        <p:nvPicPr>
          <p:cNvPr id="7" name="Graphic 6" descr="Checkbox Checked with solid fill">
            <a:extLst>
              <a:ext uri="{FF2B5EF4-FFF2-40B4-BE49-F238E27FC236}">
                <a16:creationId xmlns:a16="http://schemas.microsoft.com/office/drawing/2014/main" id="{DD207076-A883-EC3F-02E6-AD4231422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1384341"/>
            <a:ext cx="832245" cy="832245"/>
          </a:xfrm>
          <a:prstGeom prst="rect">
            <a:avLst/>
          </a:prstGeom>
        </p:spPr>
      </p:pic>
      <p:sp>
        <p:nvSpPr>
          <p:cNvPr id="10" name="Content Placeholder 6">
            <a:extLst>
              <a:ext uri="{FF2B5EF4-FFF2-40B4-BE49-F238E27FC236}">
                <a16:creationId xmlns:a16="http://schemas.microsoft.com/office/drawing/2014/main" id="{370A6C4E-8E4E-AC8C-E164-0AE72CA40AE5}"/>
              </a:ext>
            </a:extLst>
          </p:cNvPr>
          <p:cNvSpPr txBox="1">
            <a:spLocks/>
          </p:cNvSpPr>
          <p:nvPr/>
        </p:nvSpPr>
        <p:spPr bwMode="white">
          <a:xfrm>
            <a:off x="1351160" y="2710506"/>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800" dirty="0">
                <a:latin typeface="Calibri" panose="020F0502020204030204" pitchFamily="34" charset="0"/>
                <a:ea typeface="Calibri" panose="020F0502020204030204" pitchFamily="34" charset="0"/>
              </a:rPr>
              <a:t>Issues that are currently being addressed:</a:t>
            </a:r>
          </a:p>
        </p:txBody>
      </p:sp>
      <p:pic>
        <p:nvPicPr>
          <p:cNvPr id="11" name="Graphic 10" descr="Checkbox Checked with solid fill">
            <a:extLst>
              <a:ext uri="{FF2B5EF4-FFF2-40B4-BE49-F238E27FC236}">
                <a16:creationId xmlns:a16="http://schemas.microsoft.com/office/drawing/2014/main" id="{3658D301-3D0C-36F4-199C-EC51EA48F3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2534139"/>
            <a:ext cx="832245" cy="832245"/>
          </a:xfrm>
          <a:prstGeom prst="rect">
            <a:avLst/>
          </a:prstGeom>
        </p:spPr>
      </p:pic>
      <p:sp>
        <p:nvSpPr>
          <p:cNvPr id="12" name="Content Placeholder 6">
            <a:extLst>
              <a:ext uri="{FF2B5EF4-FFF2-40B4-BE49-F238E27FC236}">
                <a16:creationId xmlns:a16="http://schemas.microsoft.com/office/drawing/2014/main" id="{AF4321C2-5513-D9C6-7403-D750FF6FD593}"/>
              </a:ext>
            </a:extLst>
          </p:cNvPr>
          <p:cNvSpPr txBox="1">
            <a:spLocks/>
          </p:cNvSpPr>
          <p:nvPr/>
        </p:nvSpPr>
        <p:spPr bwMode="white">
          <a:xfrm>
            <a:off x="1351160" y="6043785"/>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solidFill>
                  <a:schemeClr val="tx1"/>
                </a:solidFill>
                <a:latin typeface="Calibri" panose="020F0502020204030204" pitchFamily="34" charset="0"/>
                <a:ea typeface="Calibri" panose="020F0502020204030204" pitchFamily="34" charset="0"/>
              </a:rPr>
              <a:t>Deceased Drivers</a:t>
            </a:r>
          </a:p>
        </p:txBody>
      </p:sp>
      <p:sp>
        <p:nvSpPr>
          <p:cNvPr id="14" name="Content Placeholder 6">
            <a:extLst>
              <a:ext uri="{FF2B5EF4-FFF2-40B4-BE49-F238E27FC236}">
                <a16:creationId xmlns:a16="http://schemas.microsoft.com/office/drawing/2014/main" id="{579339FA-1D9A-81FC-A96C-DB6D7AFCB662}"/>
              </a:ext>
            </a:extLst>
          </p:cNvPr>
          <p:cNvSpPr txBox="1">
            <a:spLocks/>
          </p:cNvSpPr>
          <p:nvPr/>
        </p:nvSpPr>
        <p:spPr bwMode="white">
          <a:xfrm>
            <a:off x="1351160" y="3151498"/>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800" dirty="0">
                <a:solidFill>
                  <a:prstClr val="black"/>
                </a:solidFill>
                <a:latin typeface="Calibri" panose="020F0502020204030204" pitchFamily="34" charset="0"/>
                <a:ea typeface="Calibri" panose="020F0502020204030204" pitchFamily="34" charset="0"/>
              </a:rPr>
              <a:t>Drivers having 2 records in DACH:</a:t>
            </a:r>
          </a:p>
          <a:p>
            <a:pPr marL="800100" lvl="1" indent="-342900">
              <a:lnSpc>
                <a:spcPct val="100000"/>
              </a:lnSpc>
              <a:spcBef>
                <a:spcPts val="0"/>
              </a:spcBef>
              <a:buFont typeface="+mj-lt"/>
              <a:buAutoNum type="arabicPeriod"/>
            </a:pPr>
            <a:r>
              <a:rPr lang="en-US" sz="2000" dirty="0">
                <a:solidFill>
                  <a:prstClr val="black"/>
                </a:solidFill>
                <a:latin typeface="Calibri" panose="020F0502020204030204" pitchFamily="34" charset="0"/>
                <a:ea typeface="Times New Roman" panose="02020603050405020304" pitchFamily="18" charset="0"/>
              </a:rPr>
              <a:t>Some examples are name spelled different, driver license number different, or d</a:t>
            </a:r>
            <a:r>
              <a:rPr lang="en-US" sz="2000" dirty="0">
                <a:solidFill>
                  <a:prstClr val="black"/>
                </a:solidFill>
                <a:latin typeface="Calibri" panose="020F0502020204030204" pitchFamily="34" charset="0"/>
                <a:ea typeface="Calibri" panose="020F0502020204030204" pitchFamily="34" charset="0"/>
              </a:rPr>
              <a:t>ate of birth different. </a:t>
            </a:r>
          </a:p>
          <a:p>
            <a:pPr marL="800100" lvl="1" indent="-342900">
              <a:lnSpc>
                <a:spcPct val="100000"/>
              </a:lnSpc>
              <a:spcBef>
                <a:spcPts val="0"/>
              </a:spcBef>
              <a:buFont typeface="+mj-lt"/>
              <a:buAutoNum type="arabicPeriod"/>
            </a:pPr>
            <a:r>
              <a:rPr lang="en-US" sz="2000" dirty="0">
                <a:solidFill>
                  <a:prstClr val="black"/>
                </a:solidFill>
                <a:latin typeface="Calibri" panose="020F0502020204030204" pitchFamily="34" charset="0"/>
                <a:ea typeface="Times New Roman" panose="02020603050405020304" pitchFamily="18" charset="0"/>
              </a:rPr>
              <a:t>JOHN SMITH - John Smith   (same dob/same CDL number)</a:t>
            </a:r>
            <a:endParaRPr lang="en-US" sz="2000" dirty="0">
              <a:solidFill>
                <a:prstClr val="black"/>
              </a:solidFill>
              <a:latin typeface="Calibri" panose="020F0502020204030204" pitchFamily="34" charset="0"/>
              <a:ea typeface="Calibri" panose="020F0502020204030204" pitchFamily="34" charset="0"/>
            </a:endParaRPr>
          </a:p>
        </p:txBody>
      </p:sp>
      <p:sp>
        <p:nvSpPr>
          <p:cNvPr id="16" name="Content Placeholder 6">
            <a:extLst>
              <a:ext uri="{FF2B5EF4-FFF2-40B4-BE49-F238E27FC236}">
                <a16:creationId xmlns:a16="http://schemas.microsoft.com/office/drawing/2014/main" id="{7F971F5B-1582-8D7E-3BAB-0127A1B4F2F2}"/>
              </a:ext>
            </a:extLst>
          </p:cNvPr>
          <p:cNvSpPr txBox="1">
            <a:spLocks/>
          </p:cNvSpPr>
          <p:nvPr/>
        </p:nvSpPr>
        <p:spPr bwMode="white">
          <a:xfrm>
            <a:off x="1351160" y="4528483"/>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800" dirty="0">
                <a:solidFill>
                  <a:prstClr val="black"/>
                </a:solidFill>
                <a:latin typeface="Calibri" panose="020F0502020204030204" pitchFamily="34" charset="0"/>
                <a:ea typeface="Calibri" panose="020F0502020204030204" pitchFamily="34" charset="0"/>
              </a:rPr>
              <a:t>Driver prohibited but test was conducted before CLP was obtained</a:t>
            </a:r>
          </a:p>
          <a:p>
            <a:pPr marL="914400" lvl="1" indent="-457200">
              <a:lnSpc>
                <a:spcPct val="100000"/>
              </a:lnSpc>
              <a:spcBef>
                <a:spcPts val="0"/>
              </a:spcBef>
              <a:buFont typeface="+mj-lt"/>
              <a:buAutoNum type="arabicPeriod"/>
            </a:pPr>
            <a:r>
              <a:rPr lang="en-US" sz="2000" dirty="0">
                <a:solidFill>
                  <a:prstClr val="black"/>
                </a:solidFill>
                <a:latin typeface="Calibri" panose="020F0502020204030204" pitchFamily="34" charset="0"/>
                <a:ea typeface="Calibri" panose="020F0502020204030204" pitchFamily="34" charset="0"/>
              </a:rPr>
              <a:t>Prohibited in DACH 11/1/22 Issued CLP:11/12/2022</a:t>
            </a:r>
          </a:p>
        </p:txBody>
      </p:sp>
      <p:sp>
        <p:nvSpPr>
          <p:cNvPr id="18" name="Content Placeholder 6">
            <a:extLst>
              <a:ext uri="{FF2B5EF4-FFF2-40B4-BE49-F238E27FC236}">
                <a16:creationId xmlns:a16="http://schemas.microsoft.com/office/drawing/2014/main" id="{9F8B3731-239A-5A75-73FC-C4236C6C0608}"/>
              </a:ext>
            </a:extLst>
          </p:cNvPr>
          <p:cNvSpPr txBox="1">
            <a:spLocks/>
          </p:cNvSpPr>
          <p:nvPr/>
        </p:nvSpPr>
        <p:spPr bwMode="white">
          <a:xfrm>
            <a:off x="1351160" y="5373363"/>
            <a:ext cx="10261720" cy="466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solidFill>
                  <a:prstClr val="black"/>
                </a:solidFill>
                <a:latin typeface="Calibri" panose="020F0502020204030204" pitchFamily="34" charset="0"/>
                <a:ea typeface="Calibri" panose="020F0502020204030204" pitchFamily="34" charset="0"/>
              </a:rPr>
              <a:t>License numbers not matching an AL Driver:</a:t>
            </a:r>
          </a:p>
          <a:p>
            <a:pPr marL="971550" lvl="1" indent="-514350">
              <a:spcBef>
                <a:spcPts val="0"/>
              </a:spcBef>
              <a:buFont typeface="+mj-lt"/>
              <a:buAutoNum type="arabicPeriod"/>
            </a:pPr>
            <a:r>
              <a:rPr lang="en-US" sz="2000" dirty="0">
                <a:solidFill>
                  <a:prstClr val="black"/>
                </a:solidFill>
                <a:latin typeface="Calibri" panose="020F0502020204030204" pitchFamily="34" charset="0"/>
                <a:ea typeface="Calibri" panose="020F0502020204030204" pitchFamily="34" charset="0"/>
              </a:rPr>
              <a:t>AL5282207      5282207777          A47300055588   </a:t>
            </a:r>
          </a:p>
          <a:p>
            <a:pPr marL="971550" lvl="1" indent="-514350">
              <a:spcBef>
                <a:spcPts val="0"/>
              </a:spcBef>
              <a:buFont typeface="+mj-lt"/>
              <a:buAutoNum type="arabicPeriod"/>
            </a:pPr>
            <a:endParaRPr lang="en-US" sz="2800" dirty="0">
              <a:ea typeface="Calibri" panose="020F0502020204030204" pitchFamily="34" charset="0"/>
            </a:endParaRPr>
          </a:p>
        </p:txBody>
      </p:sp>
      <p:sp>
        <p:nvSpPr>
          <p:cNvPr id="20" name="End Dot">
            <a:extLst>
              <a:ext uri="{FF2B5EF4-FFF2-40B4-BE49-F238E27FC236}">
                <a16:creationId xmlns:a16="http://schemas.microsoft.com/office/drawing/2014/main" id="{E3926F5A-EED5-C44B-0B4A-A325732D6E9E}"/>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76320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fade">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500"/>
                                        <p:tgtEl>
                                          <p:spTgt spid="1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fade">
                                      <p:cBhvr>
                                        <p:cTn id="43" dur="500"/>
                                        <p:tgtEl>
                                          <p:spTgt spid="1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xEl>
                                              <p:pRg st="1" end="1"/>
                                            </p:txEl>
                                          </p:spTgt>
                                        </p:tgtEl>
                                        <p:attrNameLst>
                                          <p:attrName>style.visibility</p:attrName>
                                        </p:attrNameLst>
                                      </p:cBhvr>
                                      <p:to>
                                        <p:strVal val="visible"/>
                                      </p:to>
                                    </p:set>
                                    <p:animEffect transition="in" filter="fade">
                                      <p:cBhvr>
                                        <p:cTn id="53" dur="500"/>
                                        <p:tgtEl>
                                          <p:spTgt spid="18">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build="p" bldLvl="5"/>
      <p:bldP spid="16" grpId="0" build="p" bldLvl="5"/>
      <p:bldP spid="18" grpId="0" build="p" bldLvl="5"/>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8105-24E6-9245-F18B-CE256B274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45199-AC42-0E25-A5EB-AB8999C985AF}"/>
              </a:ext>
            </a:extLst>
          </p:cNvPr>
          <p:cNvSpPr>
            <a:spLocks noGrp="1"/>
          </p:cNvSpPr>
          <p:nvPr>
            <p:ph type="title"/>
          </p:nvPr>
        </p:nvSpPr>
        <p:spPr>
          <a:xfrm>
            <a:off x="838200" y="158356"/>
            <a:ext cx="10515600" cy="1097280"/>
          </a:xfrm>
        </p:spPr>
        <p:txBody>
          <a:bodyPr>
            <a:normAutofit fontScale="90000"/>
          </a:bodyPr>
          <a:lstStyle/>
          <a:p>
            <a:r>
              <a:rPr lang="en-US" sz="4000" dirty="0">
                <a:solidFill>
                  <a:srgbClr val="605D5D"/>
                </a:solidFill>
                <a:latin typeface="+mn-lt"/>
                <a:ea typeface="Lato" panose="020F0502020204030203" pitchFamily="34" charset="0"/>
                <a:cs typeface="Lato" panose="020F0502020204030203" pitchFamily="34" charset="0"/>
              </a:rPr>
              <a:t>ALEA – Downgrading of Prohibited Drivers:</a:t>
            </a:r>
            <a:br>
              <a:rPr lang="en-US" sz="4000" dirty="0">
                <a:solidFill>
                  <a:srgbClr val="605D5D"/>
                </a:solidFill>
                <a:latin typeface="+mn-lt"/>
                <a:ea typeface="Lato" panose="020F0502020204030203" pitchFamily="34" charset="0"/>
                <a:cs typeface="Lato" panose="020F0502020204030203" pitchFamily="34" charset="0"/>
              </a:rPr>
            </a:br>
            <a:r>
              <a:rPr lang="en-US" sz="4000" dirty="0">
                <a:solidFill>
                  <a:srgbClr val="605D5D"/>
                </a:solidFill>
                <a:latin typeface="+mn-lt"/>
                <a:ea typeface="Lato" panose="020F0502020204030203" pitchFamily="34" charset="0"/>
                <a:cs typeface="Lato" panose="020F0502020204030203" pitchFamily="34" charset="0"/>
              </a:rPr>
              <a:t>Getting Started Early</a:t>
            </a:r>
            <a:endParaRPr lang="en-US" sz="8000" dirty="0"/>
          </a:p>
        </p:txBody>
      </p:sp>
      <p:pic>
        <p:nvPicPr>
          <p:cNvPr id="3" name="Picture 2" descr="ALEA prepares to launch LEADS, New State-of-the-Art Driver License System |  The Trussville Tribune">
            <a:extLst>
              <a:ext uri="{FF2B5EF4-FFF2-40B4-BE49-F238E27FC236}">
                <a16:creationId xmlns:a16="http://schemas.microsoft.com/office/drawing/2014/main" id="{6B9AD8B0-15FD-EA04-D1C1-A8E838BA3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160" y="224606"/>
            <a:ext cx="1222404" cy="12628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44B3309A-64F1-8247-EAE1-97C790BD68FF}"/>
              </a:ext>
            </a:extLst>
          </p:cNvPr>
          <p:cNvSpPr txBox="1">
            <a:spLocks/>
          </p:cNvSpPr>
          <p:nvPr/>
        </p:nvSpPr>
        <p:spPr bwMode="white">
          <a:xfrm>
            <a:off x="1377615" y="1552072"/>
            <a:ext cx="8819954" cy="4125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800" dirty="0">
                <a:solidFill>
                  <a:schemeClr val="tx1"/>
                </a:solidFill>
              </a:rPr>
              <a:t>Highway Safety -  Prohibited Drivers should not be driving.</a:t>
            </a:r>
          </a:p>
        </p:txBody>
      </p:sp>
      <p:pic>
        <p:nvPicPr>
          <p:cNvPr id="7" name="Graphic 6" descr="Checkbox Checked with solid fill">
            <a:extLst>
              <a:ext uri="{FF2B5EF4-FFF2-40B4-BE49-F238E27FC236}">
                <a16:creationId xmlns:a16="http://schemas.microsoft.com/office/drawing/2014/main" id="{30E277D3-C882-D830-317A-9B55DDF42F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1384341"/>
            <a:ext cx="832245" cy="832245"/>
          </a:xfrm>
          <a:prstGeom prst="rect">
            <a:avLst/>
          </a:prstGeom>
        </p:spPr>
      </p:pic>
      <p:sp>
        <p:nvSpPr>
          <p:cNvPr id="4" name="Content Placeholder 6">
            <a:extLst>
              <a:ext uri="{FF2B5EF4-FFF2-40B4-BE49-F238E27FC236}">
                <a16:creationId xmlns:a16="http://schemas.microsoft.com/office/drawing/2014/main" id="{2F49443E-F55D-9342-5B2B-ABD1C2702B1B}"/>
              </a:ext>
            </a:extLst>
          </p:cNvPr>
          <p:cNvSpPr txBox="1">
            <a:spLocks/>
          </p:cNvSpPr>
          <p:nvPr/>
        </p:nvSpPr>
        <p:spPr bwMode="white">
          <a:xfrm>
            <a:off x="1377615" y="2115012"/>
            <a:ext cx="9168064" cy="11843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p:txBody>
      </p:sp>
      <p:pic>
        <p:nvPicPr>
          <p:cNvPr id="5" name="Graphic 4" descr="Checkbox Checked with solid fill">
            <a:extLst>
              <a:ext uri="{FF2B5EF4-FFF2-40B4-BE49-F238E27FC236}">
                <a16:creationId xmlns:a16="http://schemas.microsoft.com/office/drawing/2014/main" id="{8DB57222-8BD5-FC87-88DF-32F7E6E9B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2115012"/>
            <a:ext cx="832245" cy="832245"/>
          </a:xfrm>
          <a:prstGeom prst="rect">
            <a:avLst/>
          </a:prstGeom>
        </p:spPr>
      </p:pic>
      <p:sp>
        <p:nvSpPr>
          <p:cNvPr id="10" name="Content Placeholder 6">
            <a:extLst>
              <a:ext uri="{FF2B5EF4-FFF2-40B4-BE49-F238E27FC236}">
                <a16:creationId xmlns:a16="http://schemas.microsoft.com/office/drawing/2014/main" id="{7131DF0B-D3D9-C1B8-C391-83C74EABBA58}"/>
              </a:ext>
            </a:extLst>
          </p:cNvPr>
          <p:cNvSpPr txBox="1">
            <a:spLocks/>
          </p:cNvSpPr>
          <p:nvPr/>
        </p:nvSpPr>
        <p:spPr bwMode="white">
          <a:xfrm>
            <a:off x="1377618" y="4729158"/>
            <a:ext cx="9781674" cy="9840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spcBef>
                <a:spcPts val="0"/>
              </a:spcBef>
              <a:spcAft>
                <a:spcPts val="0"/>
              </a:spcAft>
              <a:buNone/>
            </a:pPr>
            <a:r>
              <a:rPr lang="en-US" sz="2800" dirty="0">
                <a:solidFill>
                  <a:schemeClr val="tx1"/>
                </a:solidFill>
                <a:latin typeface="Calibri" panose="020F0502020204030204" pitchFamily="34" charset="0"/>
                <a:ea typeface="Times New Roman" panose="02020603050405020304" pitchFamily="18" charset="0"/>
              </a:rPr>
              <a:t>By implementing ahead of compliance date, we were able to answer phone calls and provide prohibited drivers with the RTD process.</a:t>
            </a:r>
            <a:endParaRPr lang="en-US" sz="2800" dirty="0">
              <a:solidFill>
                <a:schemeClr val="tx1"/>
              </a:solidFill>
              <a:latin typeface="Calibri" panose="020F0502020204030204" pitchFamily="34" charset="0"/>
              <a:ea typeface="Calibri" panose="020F0502020204030204" pitchFamily="34" charset="0"/>
            </a:endParaRPr>
          </a:p>
        </p:txBody>
      </p:sp>
      <p:pic>
        <p:nvPicPr>
          <p:cNvPr id="11" name="Graphic 10" descr="Checkbox Checked with solid fill">
            <a:extLst>
              <a:ext uri="{FF2B5EF4-FFF2-40B4-BE49-F238E27FC236}">
                <a16:creationId xmlns:a16="http://schemas.microsoft.com/office/drawing/2014/main" id="{32DB3D98-32AA-FB5F-2B96-ABE647FAF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3280221"/>
            <a:ext cx="832245" cy="832245"/>
          </a:xfrm>
          <a:prstGeom prst="rect">
            <a:avLst/>
          </a:prstGeom>
        </p:spPr>
      </p:pic>
      <p:sp>
        <p:nvSpPr>
          <p:cNvPr id="12" name="End Dot">
            <a:extLst>
              <a:ext uri="{FF2B5EF4-FFF2-40B4-BE49-F238E27FC236}">
                <a16:creationId xmlns:a16="http://schemas.microsoft.com/office/drawing/2014/main" id="{E43D38AF-E87D-65B7-82DC-3A557913A2AF}"/>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8" name="Graphic 7" descr="Checkbox Checked with solid fill">
            <a:extLst>
              <a:ext uri="{FF2B5EF4-FFF2-40B4-BE49-F238E27FC236}">
                <a16:creationId xmlns:a16="http://schemas.microsoft.com/office/drawing/2014/main" id="{42A17720-35BC-DA43-61C3-B0B4D409C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9" y="4626079"/>
            <a:ext cx="832245" cy="832245"/>
          </a:xfrm>
          <a:prstGeom prst="rect">
            <a:avLst/>
          </a:prstGeom>
        </p:spPr>
      </p:pic>
      <p:sp>
        <p:nvSpPr>
          <p:cNvPr id="14" name="TextBox 13">
            <a:extLst>
              <a:ext uri="{FF2B5EF4-FFF2-40B4-BE49-F238E27FC236}">
                <a16:creationId xmlns:a16="http://schemas.microsoft.com/office/drawing/2014/main" id="{81996FB8-581A-64EC-9055-813C1DED882E}"/>
              </a:ext>
            </a:extLst>
          </p:cNvPr>
          <p:cNvSpPr txBox="1"/>
          <p:nvPr/>
        </p:nvSpPr>
        <p:spPr>
          <a:xfrm>
            <a:off x="1377618" y="3344163"/>
            <a:ext cx="9301251" cy="1384995"/>
          </a:xfrm>
          <a:prstGeom prst="rect">
            <a:avLst/>
          </a:prstGeom>
          <a:noFill/>
        </p:spPr>
        <p:txBody>
          <a:bodyPr wrap="square" rtlCol="0">
            <a:spAutoFit/>
          </a:bodyPr>
          <a:lstStyle/>
          <a:p>
            <a:pPr marL="0" lvl="0" indent="0">
              <a:buNone/>
            </a:pPr>
            <a:r>
              <a:rPr lang="en-US" sz="2800" dirty="0"/>
              <a:t>Current guidelines require ALL Prohibited Drivers must be downgraded 60 days following compliance date of November 18, 2024.</a:t>
            </a:r>
          </a:p>
        </p:txBody>
      </p:sp>
      <p:sp>
        <p:nvSpPr>
          <p:cNvPr id="13" name="TextBox 12">
            <a:extLst>
              <a:ext uri="{FF2B5EF4-FFF2-40B4-BE49-F238E27FC236}">
                <a16:creationId xmlns:a16="http://schemas.microsoft.com/office/drawing/2014/main" id="{DCE3C105-0C08-8EC9-8795-05DDADF192CA}"/>
              </a:ext>
            </a:extLst>
          </p:cNvPr>
          <p:cNvSpPr txBox="1"/>
          <p:nvPr/>
        </p:nvSpPr>
        <p:spPr>
          <a:xfrm>
            <a:off x="1379092" y="2062439"/>
            <a:ext cx="10134350" cy="1384995"/>
          </a:xfrm>
          <a:prstGeom prst="rect">
            <a:avLst/>
          </a:prstGeom>
          <a:noFill/>
        </p:spPr>
        <p:txBody>
          <a:bodyPr wrap="square">
            <a:spAutoFit/>
          </a:bodyPr>
          <a:lstStyle/>
          <a:p>
            <a:pPr marL="0" marR="0">
              <a:spcBef>
                <a:spcPts val="0"/>
              </a:spcBef>
              <a:spcAft>
                <a:spcPts val="0"/>
              </a:spcAft>
            </a:pPr>
            <a:r>
              <a:rPr lang="en-US" sz="2800" dirty="0"/>
              <a:t>Motor Carrier Safety Unit were identifying prohibited drivers as they initiated stops and inspections. FMCSA auditors were identifying prohibited drivers during company audits.</a:t>
            </a:r>
          </a:p>
        </p:txBody>
      </p:sp>
    </p:spTree>
    <p:extLst>
      <p:ext uri="{BB962C8B-B14F-4D97-AF65-F5344CB8AC3E}">
        <p14:creationId xmlns:p14="http://schemas.microsoft.com/office/powerpoint/2010/main" val="4420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31C74-F13B-DFA3-2C84-6B7D05644C10}"/>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40BF5B79-CD1C-35AD-2CE6-D84B36A36180}"/>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From an overall SDLA perspective</a:t>
            </a:r>
          </a:p>
        </p:txBody>
      </p:sp>
      <p:cxnSp>
        <p:nvCxnSpPr>
          <p:cNvPr id="8" name="Straight Connector 7">
            <a:extLst>
              <a:ext uri="{FF2B5EF4-FFF2-40B4-BE49-F238E27FC236}">
                <a16:creationId xmlns:a16="http://schemas.microsoft.com/office/drawing/2014/main" id="{2CA79B71-B0AC-D651-6634-D53579BFA6B0}"/>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5" name="End Dot">
            <a:extLst>
              <a:ext uri="{FF2B5EF4-FFF2-40B4-BE49-F238E27FC236}">
                <a16:creationId xmlns:a16="http://schemas.microsoft.com/office/drawing/2014/main" id="{A0D103CD-B01F-BFAF-252D-8E887B32AF5C}"/>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4" name="Content Placeholder 6">
            <a:extLst>
              <a:ext uri="{FF2B5EF4-FFF2-40B4-BE49-F238E27FC236}">
                <a16:creationId xmlns:a16="http://schemas.microsoft.com/office/drawing/2014/main" id="{A9C31C88-41FF-E4D7-AA76-9B8B329CF01B}"/>
              </a:ext>
            </a:extLst>
          </p:cNvPr>
          <p:cNvSpPr txBox="1">
            <a:spLocks/>
          </p:cNvSpPr>
          <p:nvPr/>
        </p:nvSpPr>
        <p:spPr bwMode="white">
          <a:xfrm>
            <a:off x="1351160" y="1332110"/>
            <a:ext cx="10261720" cy="108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Thousands or tens of thousands of downgrades may cause an administrative burden on each of the 50 SDLAs.</a:t>
            </a:r>
          </a:p>
        </p:txBody>
      </p:sp>
      <p:sp>
        <p:nvSpPr>
          <p:cNvPr id="13" name="TextBox 12">
            <a:extLst>
              <a:ext uri="{FF2B5EF4-FFF2-40B4-BE49-F238E27FC236}">
                <a16:creationId xmlns:a16="http://schemas.microsoft.com/office/drawing/2014/main" id="{A14655CD-5FBA-520C-F78F-43EF03BDB07C}"/>
              </a:ext>
            </a:extLst>
          </p:cNvPr>
          <p:cNvSpPr txBox="1"/>
          <p:nvPr/>
        </p:nvSpPr>
        <p:spPr>
          <a:xfrm>
            <a:off x="1351160" y="2416191"/>
            <a:ext cx="10079870" cy="954107"/>
          </a:xfrm>
          <a:prstGeom prst="rect">
            <a:avLst/>
          </a:prstGeom>
          <a:noFill/>
        </p:spPr>
        <p:txBody>
          <a:bodyPr wrap="square" rtlCol="0">
            <a:spAutoFit/>
          </a:bodyPr>
          <a:lstStyle/>
          <a:p>
            <a:r>
              <a:rPr lang="en-US" sz="2800" dirty="0"/>
              <a:t>In Tennessee, there are 3,800 “Prohibited” drivers out of 155,000 total drivers.  That is 2.5% prohibited drivers still on the road.</a:t>
            </a:r>
          </a:p>
        </p:txBody>
      </p:sp>
      <p:sp>
        <p:nvSpPr>
          <p:cNvPr id="16" name="TextBox 15">
            <a:extLst>
              <a:ext uri="{FF2B5EF4-FFF2-40B4-BE49-F238E27FC236}">
                <a16:creationId xmlns:a16="http://schemas.microsoft.com/office/drawing/2014/main" id="{FD3F7823-8767-E3F9-3D47-20D30E46B63F}"/>
              </a:ext>
            </a:extLst>
          </p:cNvPr>
          <p:cNvSpPr txBox="1"/>
          <p:nvPr/>
        </p:nvSpPr>
        <p:spPr>
          <a:xfrm>
            <a:off x="1351161" y="3440562"/>
            <a:ext cx="8704624" cy="954107"/>
          </a:xfrm>
          <a:prstGeom prst="rect">
            <a:avLst/>
          </a:prstGeom>
          <a:noFill/>
        </p:spPr>
        <p:txBody>
          <a:bodyPr wrap="square" rtlCol="0">
            <a:spAutoFit/>
          </a:bodyPr>
          <a:lstStyle/>
          <a:p>
            <a:r>
              <a:rPr lang="en-US" sz="2800" dirty="0"/>
              <a:t>Each SDLA will choose their system and framework for the downgrade, which may increase complication.  </a:t>
            </a:r>
          </a:p>
        </p:txBody>
      </p:sp>
      <p:sp>
        <p:nvSpPr>
          <p:cNvPr id="20" name="TextBox 19">
            <a:extLst>
              <a:ext uri="{FF2B5EF4-FFF2-40B4-BE49-F238E27FC236}">
                <a16:creationId xmlns:a16="http://schemas.microsoft.com/office/drawing/2014/main" id="{16D5C836-1DF2-9ACF-B130-A75A211044D2}"/>
              </a:ext>
            </a:extLst>
          </p:cNvPr>
          <p:cNvSpPr txBox="1"/>
          <p:nvPr/>
        </p:nvSpPr>
        <p:spPr>
          <a:xfrm>
            <a:off x="1351160" y="4413283"/>
            <a:ext cx="10321921" cy="954107"/>
          </a:xfrm>
          <a:prstGeom prst="rect">
            <a:avLst/>
          </a:prstGeom>
          <a:noFill/>
        </p:spPr>
        <p:txBody>
          <a:bodyPr wrap="square" rtlCol="0">
            <a:spAutoFit/>
          </a:bodyPr>
          <a:lstStyle/>
          <a:p>
            <a:r>
              <a:rPr lang="en-US" sz="2800" dirty="0"/>
              <a:t>Incorrectly posted violations may create an issue to correct within the system – first remove DACH violation then reinstate license.</a:t>
            </a:r>
          </a:p>
        </p:txBody>
      </p:sp>
      <p:pic>
        <p:nvPicPr>
          <p:cNvPr id="25" name="Graphic 24" descr="Checkbox Checked with solid fill">
            <a:extLst>
              <a:ext uri="{FF2B5EF4-FFF2-40B4-BE49-F238E27FC236}">
                <a16:creationId xmlns:a16="http://schemas.microsoft.com/office/drawing/2014/main" id="{AB808C0F-A6B0-9C78-1EF0-3B9802D559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1384341"/>
            <a:ext cx="832245" cy="832245"/>
          </a:xfrm>
          <a:prstGeom prst="rect">
            <a:avLst/>
          </a:prstGeom>
        </p:spPr>
      </p:pic>
      <p:pic>
        <p:nvPicPr>
          <p:cNvPr id="26" name="Graphic 25" descr="Checkbox Checked with solid fill">
            <a:extLst>
              <a:ext uri="{FF2B5EF4-FFF2-40B4-BE49-F238E27FC236}">
                <a16:creationId xmlns:a16="http://schemas.microsoft.com/office/drawing/2014/main" id="{C814DE58-BDBC-0B73-44CB-3CC79085A6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2426494"/>
            <a:ext cx="832245" cy="832245"/>
          </a:xfrm>
          <a:prstGeom prst="rect">
            <a:avLst/>
          </a:prstGeom>
        </p:spPr>
      </p:pic>
      <p:pic>
        <p:nvPicPr>
          <p:cNvPr id="27" name="Graphic 26" descr="Checkbox Checked with solid fill">
            <a:extLst>
              <a:ext uri="{FF2B5EF4-FFF2-40B4-BE49-F238E27FC236}">
                <a16:creationId xmlns:a16="http://schemas.microsoft.com/office/drawing/2014/main" id="{8C50F2B3-0A58-1DBD-7698-E6915076DA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3468647"/>
            <a:ext cx="832245" cy="832245"/>
          </a:xfrm>
          <a:prstGeom prst="rect">
            <a:avLst/>
          </a:prstGeom>
        </p:spPr>
      </p:pic>
      <p:pic>
        <p:nvPicPr>
          <p:cNvPr id="28" name="Graphic 27" descr="Checkbox Checked with solid fill">
            <a:extLst>
              <a:ext uri="{FF2B5EF4-FFF2-40B4-BE49-F238E27FC236}">
                <a16:creationId xmlns:a16="http://schemas.microsoft.com/office/drawing/2014/main" id="{2E5F7E27-EB85-1A4E-76CC-EA6F967B7D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7" y="4423673"/>
            <a:ext cx="832245" cy="832245"/>
          </a:xfrm>
          <a:prstGeom prst="rect">
            <a:avLst/>
          </a:prstGeom>
        </p:spPr>
      </p:pic>
      <p:sp>
        <p:nvSpPr>
          <p:cNvPr id="2" name="TextBox 1">
            <a:extLst>
              <a:ext uri="{FF2B5EF4-FFF2-40B4-BE49-F238E27FC236}">
                <a16:creationId xmlns:a16="http://schemas.microsoft.com/office/drawing/2014/main" id="{2FD41EBC-F5D3-EF49-A7DF-E0DCA37D93F0}"/>
              </a:ext>
            </a:extLst>
          </p:cNvPr>
          <p:cNvSpPr txBox="1"/>
          <p:nvPr/>
        </p:nvSpPr>
        <p:spPr>
          <a:xfrm>
            <a:off x="1351160" y="5569426"/>
            <a:ext cx="10321921" cy="954107"/>
          </a:xfrm>
          <a:prstGeom prst="rect">
            <a:avLst/>
          </a:prstGeom>
          <a:noFill/>
        </p:spPr>
        <p:txBody>
          <a:bodyPr wrap="square" rtlCol="0">
            <a:spAutoFit/>
          </a:bodyPr>
          <a:lstStyle/>
          <a:p>
            <a:r>
              <a:rPr lang="en-US" sz="2800" dirty="0"/>
              <a:t>Other SDLA functions may be affected for late adopter states due to this burden.</a:t>
            </a:r>
          </a:p>
        </p:txBody>
      </p:sp>
      <p:pic>
        <p:nvPicPr>
          <p:cNvPr id="3" name="Graphic 2" descr="Checkbox Checked with solid fill">
            <a:extLst>
              <a:ext uri="{FF2B5EF4-FFF2-40B4-BE49-F238E27FC236}">
                <a16:creationId xmlns:a16="http://schemas.microsoft.com/office/drawing/2014/main" id="{9500389C-AAE9-183A-66EC-3B1314AE42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7" y="5421316"/>
            <a:ext cx="832245" cy="832245"/>
          </a:xfrm>
          <a:prstGeom prst="rect">
            <a:avLst/>
          </a:prstGeom>
        </p:spPr>
      </p:pic>
      <p:pic>
        <p:nvPicPr>
          <p:cNvPr id="5" name="Picture 4" descr="A picture containing symbol, logo, sign, traffic sign&#10;&#10;Description automatically generated">
            <a:extLst>
              <a:ext uri="{FF2B5EF4-FFF2-40B4-BE49-F238E27FC236}">
                <a16:creationId xmlns:a16="http://schemas.microsoft.com/office/drawing/2014/main" id="{F76C1572-7ECD-5C07-1B27-ABE67CEF4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8785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3" grpId="0"/>
      <p:bldP spid="16" grpId="0"/>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06926-C36F-05BF-5905-107B0AFF162E}"/>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27F17651-9439-EC80-0BF2-9159D9660560}"/>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From a Carrier perspective</a:t>
            </a:r>
          </a:p>
        </p:txBody>
      </p:sp>
      <p:cxnSp>
        <p:nvCxnSpPr>
          <p:cNvPr id="8" name="Straight Connector 7">
            <a:extLst>
              <a:ext uri="{FF2B5EF4-FFF2-40B4-BE49-F238E27FC236}">
                <a16:creationId xmlns:a16="http://schemas.microsoft.com/office/drawing/2014/main" id="{48359182-462D-A2FE-9901-616F515DAA02}"/>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5" name="End Dot">
            <a:extLst>
              <a:ext uri="{FF2B5EF4-FFF2-40B4-BE49-F238E27FC236}">
                <a16:creationId xmlns:a16="http://schemas.microsoft.com/office/drawing/2014/main" id="{F1A4314F-606D-0A44-7EA5-45E805EAF56E}"/>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4" name="Content Placeholder 6">
            <a:extLst>
              <a:ext uri="{FF2B5EF4-FFF2-40B4-BE49-F238E27FC236}">
                <a16:creationId xmlns:a16="http://schemas.microsoft.com/office/drawing/2014/main" id="{70AEEC31-4014-8612-2647-FE528E6C546B}"/>
              </a:ext>
            </a:extLst>
          </p:cNvPr>
          <p:cNvSpPr txBox="1">
            <a:spLocks/>
          </p:cNvSpPr>
          <p:nvPr/>
        </p:nvSpPr>
        <p:spPr bwMode="white">
          <a:xfrm>
            <a:off x="1351160" y="1332110"/>
            <a:ext cx="10261720" cy="108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If a carrier has been correctly performing Clearinghouse queries, Clearinghouse II SHOULD not cause significant disruption.</a:t>
            </a:r>
          </a:p>
        </p:txBody>
      </p:sp>
      <p:sp>
        <p:nvSpPr>
          <p:cNvPr id="13" name="TextBox 12">
            <a:extLst>
              <a:ext uri="{FF2B5EF4-FFF2-40B4-BE49-F238E27FC236}">
                <a16:creationId xmlns:a16="http://schemas.microsoft.com/office/drawing/2014/main" id="{54FA9E07-7858-CCC6-F605-E8821A1C9376}"/>
              </a:ext>
            </a:extLst>
          </p:cNvPr>
          <p:cNvSpPr txBox="1"/>
          <p:nvPr/>
        </p:nvSpPr>
        <p:spPr>
          <a:xfrm>
            <a:off x="1351160" y="2416191"/>
            <a:ext cx="10079870" cy="954107"/>
          </a:xfrm>
          <a:prstGeom prst="rect">
            <a:avLst/>
          </a:prstGeom>
          <a:noFill/>
        </p:spPr>
        <p:txBody>
          <a:bodyPr wrap="square" rtlCol="0">
            <a:spAutoFit/>
          </a:bodyPr>
          <a:lstStyle/>
          <a:p>
            <a:r>
              <a:rPr lang="en-US" sz="2800" dirty="0"/>
              <a:t>Particularly since the Clearinghouse now notifies a carrier within 12 months of a query if the driver status changes.</a:t>
            </a:r>
          </a:p>
        </p:txBody>
      </p:sp>
      <p:sp>
        <p:nvSpPr>
          <p:cNvPr id="16" name="TextBox 15">
            <a:extLst>
              <a:ext uri="{FF2B5EF4-FFF2-40B4-BE49-F238E27FC236}">
                <a16:creationId xmlns:a16="http://schemas.microsoft.com/office/drawing/2014/main" id="{4920124E-F60F-5430-7F74-63E9C8245BD4}"/>
              </a:ext>
            </a:extLst>
          </p:cNvPr>
          <p:cNvSpPr txBox="1"/>
          <p:nvPr/>
        </p:nvSpPr>
        <p:spPr>
          <a:xfrm>
            <a:off x="1351160" y="3535559"/>
            <a:ext cx="10079870" cy="523220"/>
          </a:xfrm>
          <a:prstGeom prst="rect">
            <a:avLst/>
          </a:prstGeom>
          <a:noFill/>
        </p:spPr>
        <p:txBody>
          <a:bodyPr wrap="square" rtlCol="0">
            <a:spAutoFit/>
          </a:bodyPr>
          <a:lstStyle/>
          <a:p>
            <a:r>
              <a:rPr lang="en-US" sz="2800" dirty="0"/>
              <a:t>Affected drivers should not be not YOUR drivers.</a:t>
            </a:r>
          </a:p>
        </p:txBody>
      </p:sp>
      <p:pic>
        <p:nvPicPr>
          <p:cNvPr id="25" name="Graphic 24" descr="Checkbox Checked with solid fill">
            <a:extLst>
              <a:ext uri="{FF2B5EF4-FFF2-40B4-BE49-F238E27FC236}">
                <a16:creationId xmlns:a16="http://schemas.microsoft.com/office/drawing/2014/main" id="{F9D81547-4036-D688-EF3A-6E30C4E67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1384341"/>
            <a:ext cx="832245" cy="832245"/>
          </a:xfrm>
          <a:prstGeom prst="rect">
            <a:avLst/>
          </a:prstGeom>
        </p:spPr>
      </p:pic>
      <p:pic>
        <p:nvPicPr>
          <p:cNvPr id="26" name="Graphic 25" descr="Checkbox Checked with solid fill">
            <a:extLst>
              <a:ext uri="{FF2B5EF4-FFF2-40B4-BE49-F238E27FC236}">
                <a16:creationId xmlns:a16="http://schemas.microsoft.com/office/drawing/2014/main" id="{888E5BA8-F508-ABC5-5F18-C5F8F2484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2426494"/>
            <a:ext cx="832245" cy="832245"/>
          </a:xfrm>
          <a:prstGeom prst="rect">
            <a:avLst/>
          </a:prstGeom>
        </p:spPr>
      </p:pic>
      <p:pic>
        <p:nvPicPr>
          <p:cNvPr id="27" name="Graphic 26" descr="Checkbox Checked with solid fill">
            <a:extLst>
              <a:ext uri="{FF2B5EF4-FFF2-40B4-BE49-F238E27FC236}">
                <a16:creationId xmlns:a16="http://schemas.microsoft.com/office/drawing/2014/main" id="{89C2FD2A-69BD-3616-F60D-F0EF272B88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3370298"/>
            <a:ext cx="832245" cy="832245"/>
          </a:xfrm>
          <a:prstGeom prst="rect">
            <a:avLst/>
          </a:prstGeom>
        </p:spPr>
      </p:pic>
      <p:sp>
        <p:nvSpPr>
          <p:cNvPr id="2" name="TextBox 1">
            <a:extLst>
              <a:ext uri="{FF2B5EF4-FFF2-40B4-BE49-F238E27FC236}">
                <a16:creationId xmlns:a16="http://schemas.microsoft.com/office/drawing/2014/main" id="{83B2F48B-E28B-FC89-0FD3-00CFCC2E87E9}"/>
              </a:ext>
            </a:extLst>
          </p:cNvPr>
          <p:cNvSpPr txBox="1"/>
          <p:nvPr/>
        </p:nvSpPr>
        <p:spPr>
          <a:xfrm>
            <a:off x="1351160" y="4031532"/>
            <a:ext cx="10162282" cy="954107"/>
          </a:xfrm>
          <a:prstGeom prst="rect">
            <a:avLst/>
          </a:prstGeom>
          <a:noFill/>
        </p:spPr>
        <p:txBody>
          <a:bodyPr wrap="square" rtlCol="0">
            <a:spAutoFit/>
          </a:bodyPr>
          <a:lstStyle/>
          <a:p>
            <a:r>
              <a:rPr lang="en-US" sz="2800" dirty="0"/>
              <a:t>There will be some issues with incorrect violations and reinstatement of CDL status.</a:t>
            </a:r>
          </a:p>
        </p:txBody>
      </p:sp>
      <p:pic>
        <p:nvPicPr>
          <p:cNvPr id="3" name="Graphic 2" descr="Checkbox Checked with solid fill">
            <a:extLst>
              <a:ext uri="{FF2B5EF4-FFF2-40B4-BE49-F238E27FC236}">
                <a16:creationId xmlns:a16="http://schemas.microsoft.com/office/drawing/2014/main" id="{C370FD15-B4BB-D9D3-602B-EFD0BA0C08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4058779"/>
            <a:ext cx="832245" cy="832245"/>
          </a:xfrm>
          <a:prstGeom prst="rect">
            <a:avLst/>
          </a:prstGeom>
        </p:spPr>
      </p:pic>
      <p:sp>
        <p:nvSpPr>
          <p:cNvPr id="5" name="TextBox 4">
            <a:extLst>
              <a:ext uri="{FF2B5EF4-FFF2-40B4-BE49-F238E27FC236}">
                <a16:creationId xmlns:a16="http://schemas.microsoft.com/office/drawing/2014/main" id="{C5FFF1AE-8DFC-D13C-54BA-46F8C31DFDD7}"/>
              </a:ext>
            </a:extLst>
          </p:cNvPr>
          <p:cNvSpPr txBox="1"/>
          <p:nvPr/>
        </p:nvSpPr>
        <p:spPr>
          <a:xfrm>
            <a:off x="1351160" y="5103295"/>
            <a:ext cx="9338898" cy="523220"/>
          </a:xfrm>
          <a:prstGeom prst="rect">
            <a:avLst/>
          </a:prstGeom>
          <a:noFill/>
        </p:spPr>
        <p:txBody>
          <a:bodyPr wrap="square" rtlCol="0">
            <a:spAutoFit/>
          </a:bodyPr>
          <a:lstStyle/>
          <a:p>
            <a:r>
              <a:rPr lang="en-US" sz="2800" dirty="0"/>
              <a:t>How hard is it for a “Prohibited” driver to get back to work ?</a:t>
            </a:r>
          </a:p>
        </p:txBody>
      </p:sp>
      <p:pic>
        <p:nvPicPr>
          <p:cNvPr id="6" name="Graphic 5" descr="Checkbox Checked with solid fill">
            <a:extLst>
              <a:ext uri="{FF2B5EF4-FFF2-40B4-BE49-F238E27FC236}">
                <a16:creationId xmlns:a16="http://schemas.microsoft.com/office/drawing/2014/main" id="{8A399707-3826-B2CD-46B3-FF66DB8C77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4938034"/>
            <a:ext cx="832245" cy="832245"/>
          </a:xfrm>
          <a:prstGeom prst="rect">
            <a:avLst/>
          </a:prstGeom>
        </p:spPr>
      </p:pic>
      <p:sp>
        <p:nvSpPr>
          <p:cNvPr id="7" name="TextBox 6">
            <a:extLst>
              <a:ext uri="{FF2B5EF4-FFF2-40B4-BE49-F238E27FC236}">
                <a16:creationId xmlns:a16="http://schemas.microsoft.com/office/drawing/2014/main" id="{3B3F4543-11B7-B314-2877-4C5C26EAF70B}"/>
              </a:ext>
            </a:extLst>
          </p:cNvPr>
          <p:cNvSpPr txBox="1"/>
          <p:nvPr/>
        </p:nvSpPr>
        <p:spPr>
          <a:xfrm>
            <a:off x="1351160" y="5770279"/>
            <a:ext cx="8704624" cy="523220"/>
          </a:xfrm>
          <a:prstGeom prst="rect">
            <a:avLst/>
          </a:prstGeom>
          <a:noFill/>
        </p:spPr>
        <p:txBody>
          <a:bodyPr wrap="square" rtlCol="0">
            <a:spAutoFit/>
          </a:bodyPr>
          <a:lstStyle/>
          <a:p>
            <a:r>
              <a:rPr lang="en-US" sz="2800" dirty="0"/>
              <a:t>How many carriers have an RTD program ?  </a:t>
            </a:r>
          </a:p>
        </p:txBody>
      </p:sp>
      <p:pic>
        <p:nvPicPr>
          <p:cNvPr id="9" name="Graphic 8" descr="Checkbox Checked with solid fill">
            <a:extLst>
              <a:ext uri="{FF2B5EF4-FFF2-40B4-BE49-F238E27FC236}">
                <a16:creationId xmlns:a16="http://schemas.microsoft.com/office/drawing/2014/main" id="{4F42DBCB-9B84-4B92-5C7E-DC48E8E5F6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5605018"/>
            <a:ext cx="832245" cy="832245"/>
          </a:xfrm>
          <a:prstGeom prst="rect">
            <a:avLst/>
          </a:prstGeom>
        </p:spPr>
      </p:pic>
      <p:pic>
        <p:nvPicPr>
          <p:cNvPr id="11" name="Picture 10" descr="A picture containing symbol, logo, sign, traffic sign&#10;&#10;Description automatically generated">
            <a:extLst>
              <a:ext uri="{FF2B5EF4-FFF2-40B4-BE49-F238E27FC236}">
                <a16:creationId xmlns:a16="http://schemas.microsoft.com/office/drawing/2014/main" id="{D12AF4FD-1ABE-1563-AD3F-4B3E5D91F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34459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3" grpId="0"/>
      <p:bldP spid="16" grpId="0"/>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BA1F9-2990-390B-6A68-4A689F601FBD}"/>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ABA2B727-6E66-F0F0-9EE1-623109D6C977}"/>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From a Driver perspective</a:t>
            </a:r>
          </a:p>
        </p:txBody>
      </p:sp>
      <p:cxnSp>
        <p:nvCxnSpPr>
          <p:cNvPr id="8" name="Straight Connector 7">
            <a:extLst>
              <a:ext uri="{FF2B5EF4-FFF2-40B4-BE49-F238E27FC236}">
                <a16:creationId xmlns:a16="http://schemas.microsoft.com/office/drawing/2014/main" id="{12B6D961-0A7F-FCB3-2529-FE70E38F1F87}"/>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5" name="End Dot">
            <a:extLst>
              <a:ext uri="{FF2B5EF4-FFF2-40B4-BE49-F238E27FC236}">
                <a16:creationId xmlns:a16="http://schemas.microsoft.com/office/drawing/2014/main" id="{56E207CE-DD1A-FEE9-007C-2346A566FE28}"/>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4" name="Content Placeholder 6">
            <a:extLst>
              <a:ext uri="{FF2B5EF4-FFF2-40B4-BE49-F238E27FC236}">
                <a16:creationId xmlns:a16="http://schemas.microsoft.com/office/drawing/2014/main" id="{87142280-56C7-4396-CA8B-AA70C00F85C2}"/>
              </a:ext>
            </a:extLst>
          </p:cNvPr>
          <p:cNvSpPr txBox="1">
            <a:spLocks/>
          </p:cNvSpPr>
          <p:nvPr/>
        </p:nvSpPr>
        <p:spPr bwMode="white">
          <a:xfrm>
            <a:off x="1351160" y="1332110"/>
            <a:ext cx="10261720" cy="108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DOT regulations were designed to have “a path forward” for drivers with a violation.</a:t>
            </a:r>
          </a:p>
        </p:txBody>
      </p:sp>
      <p:sp>
        <p:nvSpPr>
          <p:cNvPr id="13" name="TextBox 12">
            <a:extLst>
              <a:ext uri="{FF2B5EF4-FFF2-40B4-BE49-F238E27FC236}">
                <a16:creationId xmlns:a16="http://schemas.microsoft.com/office/drawing/2014/main" id="{1622317C-4A0A-CBF2-3FCF-45BE1B165245}"/>
              </a:ext>
            </a:extLst>
          </p:cNvPr>
          <p:cNvSpPr txBox="1"/>
          <p:nvPr/>
        </p:nvSpPr>
        <p:spPr>
          <a:xfrm>
            <a:off x="1351160" y="2416191"/>
            <a:ext cx="10079870" cy="954107"/>
          </a:xfrm>
          <a:prstGeom prst="rect">
            <a:avLst/>
          </a:prstGeom>
          <a:noFill/>
        </p:spPr>
        <p:txBody>
          <a:bodyPr wrap="square" rtlCol="0">
            <a:spAutoFit/>
          </a:bodyPr>
          <a:lstStyle/>
          <a:p>
            <a:r>
              <a:rPr lang="en-US" sz="2800" dirty="0">
                <a:ea typeface="Lato" panose="020F0502020204030203" pitchFamily="34" charset="0"/>
                <a:cs typeface="Lato" panose="020F0502020204030203" pitchFamily="34" charset="0"/>
              </a:rPr>
              <a:t>In reality, many carriers are hesitant to hire RTD drivers due to increased liability, increased positivity, and increased job-jumpers.</a:t>
            </a:r>
            <a:endParaRPr lang="en-US" sz="2800" dirty="0"/>
          </a:p>
        </p:txBody>
      </p:sp>
      <p:sp>
        <p:nvSpPr>
          <p:cNvPr id="16" name="TextBox 15">
            <a:extLst>
              <a:ext uri="{FF2B5EF4-FFF2-40B4-BE49-F238E27FC236}">
                <a16:creationId xmlns:a16="http://schemas.microsoft.com/office/drawing/2014/main" id="{4830B043-5B21-9EF4-BBC3-697725DE2BBD}"/>
              </a:ext>
            </a:extLst>
          </p:cNvPr>
          <p:cNvSpPr txBox="1"/>
          <p:nvPr/>
        </p:nvSpPr>
        <p:spPr>
          <a:xfrm>
            <a:off x="1351160" y="3369310"/>
            <a:ext cx="8704624" cy="954107"/>
          </a:xfrm>
          <a:prstGeom prst="rect">
            <a:avLst/>
          </a:prstGeom>
          <a:noFill/>
        </p:spPr>
        <p:txBody>
          <a:bodyPr wrap="square" rtlCol="0">
            <a:spAutoFit/>
          </a:bodyPr>
          <a:lstStyle/>
          <a:p>
            <a:r>
              <a:rPr lang="en-US" sz="2800" dirty="0">
                <a:ea typeface="Lato" panose="020F0502020204030203" pitchFamily="34" charset="0"/>
                <a:cs typeface="Lato" panose="020F0502020204030203" pitchFamily="34" charset="0"/>
              </a:rPr>
              <a:t>Clearinghouse II will make this significantly more difficult for carriers and drivers.</a:t>
            </a:r>
            <a:endParaRPr lang="en-US" sz="2800" dirty="0"/>
          </a:p>
        </p:txBody>
      </p:sp>
      <p:sp>
        <p:nvSpPr>
          <p:cNvPr id="20" name="TextBox 19">
            <a:extLst>
              <a:ext uri="{FF2B5EF4-FFF2-40B4-BE49-F238E27FC236}">
                <a16:creationId xmlns:a16="http://schemas.microsoft.com/office/drawing/2014/main" id="{33D966FF-ACFE-BD3D-4713-ED22EDEB6EB0}"/>
              </a:ext>
            </a:extLst>
          </p:cNvPr>
          <p:cNvSpPr txBox="1"/>
          <p:nvPr/>
        </p:nvSpPr>
        <p:spPr>
          <a:xfrm>
            <a:off x="1351161" y="4367804"/>
            <a:ext cx="10321921" cy="1384995"/>
          </a:xfrm>
          <a:prstGeom prst="rect">
            <a:avLst/>
          </a:prstGeom>
          <a:noFill/>
        </p:spPr>
        <p:txBody>
          <a:bodyPr wrap="square" rtlCol="0">
            <a:spAutoFit/>
          </a:bodyPr>
          <a:lstStyle/>
          <a:p>
            <a:r>
              <a:rPr lang="en-US" sz="2800" dirty="0"/>
              <a:t>A negative RTD test is required to remove “Prohibited” status.</a:t>
            </a:r>
          </a:p>
          <a:p>
            <a:r>
              <a:rPr lang="en-US" sz="2800" dirty="0"/>
              <a:t>Will a carrier put a “Prohibited” driver through Orientation, let them take an RTD test, then wait for the driver to have their CDL reinstated?</a:t>
            </a:r>
          </a:p>
        </p:txBody>
      </p:sp>
      <p:pic>
        <p:nvPicPr>
          <p:cNvPr id="25" name="Graphic 24" descr="Checkbox Checked with solid fill">
            <a:extLst>
              <a:ext uri="{FF2B5EF4-FFF2-40B4-BE49-F238E27FC236}">
                <a16:creationId xmlns:a16="http://schemas.microsoft.com/office/drawing/2014/main" id="{B06AF702-6482-68B6-21E3-5814A5215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1384341"/>
            <a:ext cx="832245" cy="832245"/>
          </a:xfrm>
          <a:prstGeom prst="rect">
            <a:avLst/>
          </a:prstGeom>
        </p:spPr>
      </p:pic>
      <p:pic>
        <p:nvPicPr>
          <p:cNvPr id="26" name="Graphic 25" descr="Checkbox Checked with solid fill">
            <a:extLst>
              <a:ext uri="{FF2B5EF4-FFF2-40B4-BE49-F238E27FC236}">
                <a16:creationId xmlns:a16="http://schemas.microsoft.com/office/drawing/2014/main" id="{B20AA9A0-BDDA-C435-A695-8AE9E6F4EA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2426494"/>
            <a:ext cx="832245" cy="832245"/>
          </a:xfrm>
          <a:prstGeom prst="rect">
            <a:avLst/>
          </a:prstGeom>
        </p:spPr>
      </p:pic>
      <p:pic>
        <p:nvPicPr>
          <p:cNvPr id="27" name="Graphic 26" descr="Checkbox Checked with solid fill">
            <a:extLst>
              <a:ext uri="{FF2B5EF4-FFF2-40B4-BE49-F238E27FC236}">
                <a16:creationId xmlns:a16="http://schemas.microsoft.com/office/drawing/2014/main" id="{CDA54F9F-0BCB-8FFF-976F-737928677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3370298"/>
            <a:ext cx="832245" cy="832245"/>
          </a:xfrm>
          <a:prstGeom prst="rect">
            <a:avLst/>
          </a:prstGeom>
        </p:spPr>
      </p:pic>
      <p:pic>
        <p:nvPicPr>
          <p:cNvPr id="28" name="Graphic 27" descr="Checkbox Checked with solid fill">
            <a:extLst>
              <a:ext uri="{FF2B5EF4-FFF2-40B4-BE49-F238E27FC236}">
                <a16:creationId xmlns:a16="http://schemas.microsoft.com/office/drawing/2014/main" id="{511EBBA4-3672-4D44-0A48-F176793599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4394155"/>
            <a:ext cx="832245" cy="832245"/>
          </a:xfrm>
          <a:prstGeom prst="rect">
            <a:avLst/>
          </a:prstGeom>
        </p:spPr>
      </p:pic>
      <p:sp>
        <p:nvSpPr>
          <p:cNvPr id="5" name="TextBox 4">
            <a:extLst>
              <a:ext uri="{FF2B5EF4-FFF2-40B4-BE49-F238E27FC236}">
                <a16:creationId xmlns:a16="http://schemas.microsoft.com/office/drawing/2014/main" id="{C6603BDD-9770-DA1B-9F62-4A941351ECA7}"/>
              </a:ext>
            </a:extLst>
          </p:cNvPr>
          <p:cNvSpPr txBox="1"/>
          <p:nvPr/>
        </p:nvSpPr>
        <p:spPr>
          <a:xfrm>
            <a:off x="1351160" y="5747843"/>
            <a:ext cx="8704624" cy="523220"/>
          </a:xfrm>
          <a:prstGeom prst="rect">
            <a:avLst/>
          </a:prstGeom>
          <a:noFill/>
        </p:spPr>
        <p:txBody>
          <a:bodyPr wrap="square" rtlCol="0">
            <a:spAutoFit/>
          </a:bodyPr>
          <a:lstStyle/>
          <a:p>
            <a:r>
              <a:rPr lang="en-US" sz="2800" dirty="0">
                <a:ea typeface="Lato" panose="020F0502020204030203" pitchFamily="34" charset="0"/>
                <a:cs typeface="Lato" panose="020F0502020204030203" pitchFamily="34" charset="0"/>
              </a:rPr>
              <a:t>Carriers must also be leery of job-jumpers.</a:t>
            </a:r>
            <a:endParaRPr lang="en-US" sz="2800" dirty="0"/>
          </a:p>
        </p:txBody>
      </p:sp>
      <p:pic>
        <p:nvPicPr>
          <p:cNvPr id="6" name="Graphic 5" descr="Checkbox Checked with solid fill">
            <a:extLst>
              <a:ext uri="{FF2B5EF4-FFF2-40B4-BE49-F238E27FC236}">
                <a16:creationId xmlns:a16="http://schemas.microsoft.com/office/drawing/2014/main" id="{D56C89F3-78E1-2AC2-0869-9C9F9D66CA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5594486"/>
            <a:ext cx="832245" cy="832245"/>
          </a:xfrm>
          <a:prstGeom prst="rect">
            <a:avLst/>
          </a:prstGeom>
        </p:spPr>
      </p:pic>
      <p:pic>
        <p:nvPicPr>
          <p:cNvPr id="2" name="Picture 1" descr="A picture containing symbol, logo, sign, traffic sign&#10;&#10;Description automatically generated">
            <a:extLst>
              <a:ext uri="{FF2B5EF4-FFF2-40B4-BE49-F238E27FC236}">
                <a16:creationId xmlns:a16="http://schemas.microsoft.com/office/drawing/2014/main" id="{F3736D7C-5201-F717-E3AA-6AEC43B4B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31592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3" grpId="0"/>
      <p:bldP spid="16" grpId="0"/>
      <p:bldP spid="2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E4D0-CF85-D6C2-9DA3-1A9EBD9B8009}"/>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68C8F0BD-FC5C-9427-EDAE-46456D04260F}"/>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Clearinghouse Report</a:t>
            </a:r>
          </a:p>
        </p:txBody>
      </p:sp>
      <p:cxnSp>
        <p:nvCxnSpPr>
          <p:cNvPr id="8" name="Straight Connector 7">
            <a:extLst>
              <a:ext uri="{FF2B5EF4-FFF2-40B4-BE49-F238E27FC236}">
                <a16:creationId xmlns:a16="http://schemas.microsoft.com/office/drawing/2014/main" id="{AEF6DABA-08B8-3A2F-E906-5D18FBA6FACA}"/>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BE092DD-CDE7-9CBD-186F-842F8C009B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9617" y="263988"/>
            <a:ext cx="6480202" cy="6330024"/>
          </a:xfrm>
          <a:prstGeom prst="rect">
            <a:avLst/>
          </a:prstGeom>
          <a:ln>
            <a:noFill/>
          </a:ln>
          <a:effectLst>
            <a:outerShdw blurRad="190500" algn="tl" rotWithShape="0">
              <a:srgbClr val="000000">
                <a:alpha val="70000"/>
              </a:srgbClr>
            </a:outerShdw>
          </a:effectLst>
        </p:spPr>
      </p:pic>
      <p:sp>
        <p:nvSpPr>
          <p:cNvPr id="15" name="End Dot">
            <a:extLst>
              <a:ext uri="{FF2B5EF4-FFF2-40B4-BE49-F238E27FC236}">
                <a16:creationId xmlns:a16="http://schemas.microsoft.com/office/drawing/2014/main" id="{866D4B1D-BD14-CD3B-28D9-4645E773321F}"/>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18" name="Graphic 17" descr="Checkbox Checked with solid fill">
            <a:extLst>
              <a:ext uri="{FF2B5EF4-FFF2-40B4-BE49-F238E27FC236}">
                <a16:creationId xmlns:a16="http://schemas.microsoft.com/office/drawing/2014/main" id="{E86A5EBA-488A-63D7-474B-A9B80B191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5" y="1849946"/>
            <a:ext cx="832245" cy="832245"/>
          </a:xfrm>
          <a:prstGeom prst="rect">
            <a:avLst/>
          </a:prstGeom>
        </p:spPr>
      </p:pic>
      <p:sp>
        <p:nvSpPr>
          <p:cNvPr id="19" name="TextBox 18">
            <a:extLst>
              <a:ext uri="{FF2B5EF4-FFF2-40B4-BE49-F238E27FC236}">
                <a16:creationId xmlns:a16="http://schemas.microsoft.com/office/drawing/2014/main" id="{D39FBBC5-5988-A563-1242-3C28F45644EA}"/>
              </a:ext>
            </a:extLst>
          </p:cNvPr>
          <p:cNvSpPr txBox="1"/>
          <p:nvPr/>
        </p:nvSpPr>
        <p:spPr>
          <a:xfrm>
            <a:off x="1475435" y="1861722"/>
            <a:ext cx="4057610" cy="1015663"/>
          </a:xfrm>
          <a:prstGeom prst="rect">
            <a:avLst/>
          </a:prstGeom>
          <a:noFill/>
        </p:spPr>
        <p:txBody>
          <a:bodyPr wrap="square" rtlCol="0">
            <a:spAutoFit/>
          </a:bodyPr>
          <a:lstStyle/>
          <a:p>
            <a:r>
              <a:rPr lang="en-US" sz="2000" dirty="0"/>
              <a:t>SAP process completed but cannot find an employer to Return them to Duty.</a:t>
            </a:r>
          </a:p>
        </p:txBody>
      </p:sp>
      <p:pic>
        <p:nvPicPr>
          <p:cNvPr id="20" name="Graphic 19" descr="Checkbox Checked with solid fill">
            <a:extLst>
              <a:ext uri="{FF2B5EF4-FFF2-40B4-BE49-F238E27FC236}">
                <a16:creationId xmlns:a16="http://schemas.microsoft.com/office/drawing/2014/main" id="{DEF9D12B-E14D-752A-8207-7603536C0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5" y="3098299"/>
            <a:ext cx="832245" cy="832245"/>
          </a:xfrm>
          <a:prstGeom prst="rect">
            <a:avLst/>
          </a:prstGeom>
        </p:spPr>
      </p:pic>
      <p:sp>
        <p:nvSpPr>
          <p:cNvPr id="21" name="TextBox 20">
            <a:extLst>
              <a:ext uri="{FF2B5EF4-FFF2-40B4-BE49-F238E27FC236}">
                <a16:creationId xmlns:a16="http://schemas.microsoft.com/office/drawing/2014/main" id="{FBDDA21D-A90C-CD48-A436-67E71BD70EE2}"/>
              </a:ext>
            </a:extLst>
          </p:cNvPr>
          <p:cNvSpPr txBox="1"/>
          <p:nvPr/>
        </p:nvSpPr>
        <p:spPr>
          <a:xfrm>
            <a:off x="1475438" y="3073708"/>
            <a:ext cx="3876946" cy="1323439"/>
          </a:xfrm>
          <a:prstGeom prst="rect">
            <a:avLst/>
          </a:prstGeom>
          <a:noFill/>
        </p:spPr>
        <p:txBody>
          <a:bodyPr wrap="square" rtlCol="0">
            <a:spAutoFit/>
          </a:bodyPr>
          <a:lstStyle/>
          <a:p>
            <a:r>
              <a:rPr lang="en-US" sz="2000" dirty="0"/>
              <a:t>23% of drivers with a violation are “Not Prohibited” but have not completed their Follow Up testing program.</a:t>
            </a:r>
          </a:p>
        </p:txBody>
      </p:sp>
      <p:sp>
        <p:nvSpPr>
          <p:cNvPr id="22" name="Content Placeholder 6">
            <a:extLst>
              <a:ext uri="{FF2B5EF4-FFF2-40B4-BE49-F238E27FC236}">
                <a16:creationId xmlns:a16="http://schemas.microsoft.com/office/drawing/2014/main" id="{EC5769F2-10C0-5C99-2091-5A8C95E9EFCA}"/>
              </a:ext>
            </a:extLst>
          </p:cNvPr>
          <p:cNvSpPr txBox="1">
            <a:spLocks/>
          </p:cNvSpPr>
          <p:nvPr/>
        </p:nvSpPr>
        <p:spPr bwMode="white">
          <a:xfrm>
            <a:off x="1475436" y="1137479"/>
            <a:ext cx="4057610" cy="707886"/>
          </a:xfrm>
          <a:prstGeom prst="rect">
            <a:avLst/>
          </a:prstGeom>
          <a:noFill/>
        </p:spPr>
        <p:txBody>
          <a:bodyPr wrap="square" rtlCol="0">
            <a:spAutoFit/>
          </a:bodyPr>
          <a:lstStyle>
            <a:defPPr>
              <a:defRPr lang="en-US"/>
            </a:defPPr>
            <a:lvl1pPr>
              <a:defRPr sz="2800"/>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15% of Prohibited drivers are eligible for RTD testing.</a:t>
            </a:r>
          </a:p>
        </p:txBody>
      </p:sp>
      <p:pic>
        <p:nvPicPr>
          <p:cNvPr id="23" name="Graphic 22" descr="Checkbox Checked with solid fill">
            <a:extLst>
              <a:ext uri="{FF2B5EF4-FFF2-40B4-BE49-F238E27FC236}">
                <a16:creationId xmlns:a16="http://schemas.microsoft.com/office/drawing/2014/main" id="{0E3AAC01-9AA1-299A-B42B-1608F6337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5" y="1015201"/>
            <a:ext cx="832245" cy="832245"/>
          </a:xfrm>
          <a:prstGeom prst="rect">
            <a:avLst/>
          </a:prstGeom>
        </p:spPr>
      </p:pic>
      <p:pic>
        <p:nvPicPr>
          <p:cNvPr id="2" name="Graphic 1" descr="Checkbox Checked with solid fill">
            <a:extLst>
              <a:ext uri="{FF2B5EF4-FFF2-40B4-BE49-F238E27FC236}">
                <a16:creationId xmlns:a16="http://schemas.microsoft.com/office/drawing/2014/main" id="{2B389723-C10F-6822-EE59-BE5E031E2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5" y="4572254"/>
            <a:ext cx="832245" cy="832245"/>
          </a:xfrm>
          <a:prstGeom prst="rect">
            <a:avLst/>
          </a:prstGeom>
        </p:spPr>
      </p:pic>
      <p:sp>
        <p:nvSpPr>
          <p:cNvPr id="3" name="TextBox 2">
            <a:extLst>
              <a:ext uri="{FF2B5EF4-FFF2-40B4-BE49-F238E27FC236}">
                <a16:creationId xmlns:a16="http://schemas.microsoft.com/office/drawing/2014/main" id="{98E84268-3381-9D50-EEA0-25256F90207A}"/>
              </a:ext>
            </a:extLst>
          </p:cNvPr>
          <p:cNvSpPr txBox="1"/>
          <p:nvPr/>
        </p:nvSpPr>
        <p:spPr>
          <a:xfrm>
            <a:off x="1475438" y="4573790"/>
            <a:ext cx="4057610" cy="1323439"/>
          </a:xfrm>
          <a:prstGeom prst="rect">
            <a:avLst/>
          </a:prstGeom>
          <a:noFill/>
        </p:spPr>
        <p:txBody>
          <a:bodyPr wrap="square" rtlCol="0">
            <a:spAutoFit/>
          </a:bodyPr>
          <a:lstStyle/>
          <a:p>
            <a:r>
              <a:rPr lang="en-US" sz="2000" dirty="0"/>
              <a:t>Some of these are drivers working out their Follow Up plan, but some are drivers that have not disclosed their RTD status to their carriers.</a:t>
            </a:r>
          </a:p>
        </p:txBody>
      </p:sp>
      <p:sp>
        <p:nvSpPr>
          <p:cNvPr id="4" name="Rectangle 3">
            <a:extLst>
              <a:ext uri="{FF2B5EF4-FFF2-40B4-BE49-F238E27FC236}">
                <a16:creationId xmlns:a16="http://schemas.microsoft.com/office/drawing/2014/main" id="{9A0A9155-E6C1-AFA5-0B26-3F84317C6D6A}"/>
              </a:ext>
            </a:extLst>
          </p:cNvPr>
          <p:cNvSpPr/>
          <p:nvPr/>
        </p:nvSpPr>
        <p:spPr>
          <a:xfrm>
            <a:off x="7242123" y="5338173"/>
            <a:ext cx="3991781"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C01DC49-56C9-705E-43A2-F500E4C248E2}"/>
              </a:ext>
            </a:extLst>
          </p:cNvPr>
          <p:cNvSpPr/>
          <p:nvPr/>
        </p:nvSpPr>
        <p:spPr>
          <a:xfrm>
            <a:off x="7242124" y="4257751"/>
            <a:ext cx="3991781"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5C198AE8-C10F-B474-F180-5A1E63697646}"/>
              </a:ext>
            </a:extLst>
          </p:cNvPr>
          <p:cNvCxnSpPr>
            <a:cxnSpLocks/>
          </p:cNvCxnSpPr>
          <p:nvPr/>
        </p:nvCxnSpPr>
        <p:spPr>
          <a:xfrm>
            <a:off x="920261" y="2974793"/>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ymbol, logo, sign, traffic sign&#10;&#10;Description automatically generated">
            <a:extLst>
              <a:ext uri="{FF2B5EF4-FFF2-40B4-BE49-F238E27FC236}">
                <a16:creationId xmlns:a16="http://schemas.microsoft.com/office/drawing/2014/main" id="{5E7C3CEF-F3D1-1B5B-A383-8292A28304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15872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2" grpId="0"/>
      <p:bldP spid="3" grpId="0"/>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6DCAF283-4548-4A57-9EAF-B38D6D10B7BC}"/>
              </a:ext>
            </a:extLst>
          </p:cNvPr>
          <p:cNvSpPr>
            <a:spLocks noGrp="1"/>
          </p:cNvSpPr>
          <p:nvPr>
            <p:ph type="title"/>
          </p:nvPr>
        </p:nvSpPr>
        <p:spPr bwMode="ltGray">
          <a:prstGeom prst="rect">
            <a:avLst/>
          </a:prstGeom>
        </p:spPr>
        <p:txBody>
          <a:bodyPr>
            <a:normAutofit/>
          </a:bodyPr>
          <a:lstStyle/>
          <a:p>
            <a:r>
              <a:rPr lang="en-US" sz="4000" dirty="0">
                <a:solidFill>
                  <a:srgbClr val="605D5D"/>
                </a:solidFill>
                <a:latin typeface="Lato" panose="020F0502020204030203" pitchFamily="34" charset="0"/>
                <a:ea typeface="Lato" panose="020F0502020204030203" pitchFamily="34" charset="0"/>
                <a:cs typeface="Lato" panose="020F0502020204030203" pitchFamily="34" charset="0"/>
              </a:rPr>
              <a:t>Six Steps of the RTD process</a:t>
            </a:r>
          </a:p>
        </p:txBody>
      </p:sp>
      <p:graphicFrame>
        <p:nvGraphicFramePr>
          <p:cNvPr id="2" name="Diagram 1">
            <a:extLst>
              <a:ext uri="{FF2B5EF4-FFF2-40B4-BE49-F238E27FC236}">
                <a16:creationId xmlns:a16="http://schemas.microsoft.com/office/drawing/2014/main" id="{9838743C-E77C-5A3A-41E9-C98165829987}"/>
              </a:ext>
            </a:extLst>
          </p:cNvPr>
          <p:cNvGraphicFramePr/>
          <p:nvPr>
            <p:extLst>
              <p:ext uri="{D42A27DB-BD31-4B8C-83A1-F6EECF244321}">
                <p14:modId xmlns:p14="http://schemas.microsoft.com/office/powerpoint/2010/main" val="3935541850"/>
              </p:ext>
            </p:extLst>
          </p:nvPr>
        </p:nvGraphicFramePr>
        <p:xfrm>
          <a:off x="1289304" y="1339128"/>
          <a:ext cx="9025127" cy="485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49B9C00-05E4-E326-4154-F20220F12CDE}"/>
              </a:ext>
            </a:extLst>
          </p:cNvPr>
          <p:cNvSpPr/>
          <p:nvPr/>
        </p:nvSpPr>
        <p:spPr>
          <a:xfrm>
            <a:off x="1289304" y="2436408"/>
            <a:ext cx="1690915" cy="2327411"/>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15A5523-3FDF-DC10-3D14-B50FB3C4CBBD}"/>
              </a:ext>
            </a:extLst>
          </p:cNvPr>
          <p:cNvSpPr/>
          <p:nvPr/>
        </p:nvSpPr>
        <p:spPr>
          <a:xfrm>
            <a:off x="2980219" y="2436408"/>
            <a:ext cx="1536917" cy="2327411"/>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7170D0-3A8E-C4BB-EC7C-0E639424AD0B}"/>
              </a:ext>
            </a:extLst>
          </p:cNvPr>
          <p:cNvSpPr/>
          <p:nvPr/>
        </p:nvSpPr>
        <p:spPr>
          <a:xfrm>
            <a:off x="4517136" y="2436407"/>
            <a:ext cx="1448859" cy="2327411"/>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0AE8F8-685B-AD82-2693-3F4971669A38}"/>
              </a:ext>
            </a:extLst>
          </p:cNvPr>
          <p:cNvSpPr/>
          <p:nvPr/>
        </p:nvSpPr>
        <p:spPr>
          <a:xfrm>
            <a:off x="5965995" y="2436406"/>
            <a:ext cx="1448859" cy="2327411"/>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D31CEC9-F363-85A2-D9C9-DFE6C0424979}"/>
              </a:ext>
            </a:extLst>
          </p:cNvPr>
          <p:cNvSpPr/>
          <p:nvPr/>
        </p:nvSpPr>
        <p:spPr>
          <a:xfrm>
            <a:off x="7414854" y="2436406"/>
            <a:ext cx="1473829" cy="2327411"/>
          </a:xfrm>
          <a:prstGeom prst="rect">
            <a:avLst/>
          </a:prstGeom>
          <a:solidFill>
            <a:srgbClr val="92D05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C3E162E-182B-9F2C-5F1D-02362FCBE77E}"/>
              </a:ext>
            </a:extLst>
          </p:cNvPr>
          <p:cNvSpPr/>
          <p:nvPr/>
        </p:nvSpPr>
        <p:spPr>
          <a:xfrm>
            <a:off x="8888683" y="2436405"/>
            <a:ext cx="1425748" cy="2327411"/>
          </a:xfrm>
          <a:prstGeom prst="rect">
            <a:avLst/>
          </a:prstGeom>
          <a:solidFill>
            <a:srgbClr val="92D05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End Dot">
            <a:extLst>
              <a:ext uri="{FF2B5EF4-FFF2-40B4-BE49-F238E27FC236}">
                <a16:creationId xmlns:a16="http://schemas.microsoft.com/office/drawing/2014/main" id="{CA14F36D-AB0E-927D-3771-F2B11D9DB8C0}"/>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11" name="Rectangle 10">
            <a:extLst>
              <a:ext uri="{FF2B5EF4-FFF2-40B4-BE49-F238E27FC236}">
                <a16:creationId xmlns:a16="http://schemas.microsoft.com/office/drawing/2014/main" id="{BB7A80CA-2DC5-2ED6-155E-D712FE08025E}"/>
              </a:ext>
            </a:extLst>
          </p:cNvPr>
          <p:cNvSpPr/>
          <p:nvPr/>
        </p:nvSpPr>
        <p:spPr>
          <a:xfrm>
            <a:off x="8175808" y="1541134"/>
            <a:ext cx="1818583" cy="772297"/>
          </a:xfrm>
          <a:prstGeom prst="rect">
            <a:avLst/>
          </a:prstGeom>
          <a:solidFill>
            <a:srgbClr val="92D05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A picture containing symbol, logo, sign, traffic sign&#10;&#10;Description automatically generated">
            <a:extLst>
              <a:ext uri="{FF2B5EF4-FFF2-40B4-BE49-F238E27FC236}">
                <a16:creationId xmlns:a16="http://schemas.microsoft.com/office/drawing/2014/main" id="{12CA5B07-CE60-509F-4268-240F42580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9593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5" grpId="0" animBg="1"/>
      <p:bldP spid="6" grpId="0" animBg="1"/>
      <p:bldP spid="7" grpId="0" animBg="1"/>
      <p:bldP spid="8" grpId="0" animBg="1"/>
      <p:bldP spid="9" grpId="0" animBg="1"/>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379CB-7C77-9A32-FEA6-194710798DDC}"/>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DE39C765-5F2D-30B2-A587-06F4DBCBBDD2}"/>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The Devils are in the “Details”</a:t>
            </a:r>
          </a:p>
        </p:txBody>
      </p:sp>
      <p:cxnSp>
        <p:nvCxnSpPr>
          <p:cNvPr id="8" name="Straight Connector 7">
            <a:extLst>
              <a:ext uri="{FF2B5EF4-FFF2-40B4-BE49-F238E27FC236}">
                <a16:creationId xmlns:a16="http://schemas.microsoft.com/office/drawing/2014/main" id="{2912B37B-4C33-7124-33B7-0E66D23ADCF4}"/>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4D25091-B2D6-F51C-6E4F-2D7572125E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9617" y="1291967"/>
            <a:ext cx="6480202" cy="4274066"/>
          </a:xfrm>
          <a:prstGeom prst="rect">
            <a:avLst/>
          </a:prstGeom>
          <a:ln>
            <a:noFill/>
          </a:ln>
          <a:effectLst>
            <a:outerShdw blurRad="190500" algn="tl" rotWithShape="0">
              <a:srgbClr val="000000">
                <a:alpha val="70000"/>
              </a:srgbClr>
            </a:outerShdw>
          </a:effectLst>
        </p:spPr>
      </p:pic>
      <p:sp>
        <p:nvSpPr>
          <p:cNvPr id="15" name="End Dot">
            <a:extLst>
              <a:ext uri="{FF2B5EF4-FFF2-40B4-BE49-F238E27FC236}">
                <a16:creationId xmlns:a16="http://schemas.microsoft.com/office/drawing/2014/main" id="{E50B344E-44DA-9797-E31B-2155491156F2}"/>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16" name="Content Placeholder 6">
            <a:extLst>
              <a:ext uri="{FF2B5EF4-FFF2-40B4-BE49-F238E27FC236}">
                <a16:creationId xmlns:a16="http://schemas.microsoft.com/office/drawing/2014/main" id="{D90BA7CD-06B5-6D26-1246-5FA0FD65599C}"/>
              </a:ext>
            </a:extLst>
          </p:cNvPr>
          <p:cNvSpPr txBox="1">
            <a:spLocks/>
          </p:cNvSpPr>
          <p:nvPr/>
        </p:nvSpPr>
        <p:spPr bwMode="white">
          <a:xfrm>
            <a:off x="1475436" y="1971596"/>
            <a:ext cx="3876946" cy="400110"/>
          </a:xfrm>
          <a:prstGeom prst="rect">
            <a:avLst/>
          </a:prstGeom>
          <a:noFill/>
        </p:spPr>
        <p:txBody>
          <a:bodyPr wrap="square" rtlCol="0">
            <a:spAutoFit/>
          </a:bodyPr>
          <a:lstStyle>
            <a:defPPr>
              <a:defRPr lang="en-US"/>
            </a:defPPr>
            <a:lvl1pPr>
              <a:defRPr sz="2800"/>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Always click the “Details” button.</a:t>
            </a:r>
          </a:p>
        </p:txBody>
      </p:sp>
      <p:pic>
        <p:nvPicPr>
          <p:cNvPr id="17" name="Graphic 16" descr="Checkbox Checked with solid fill">
            <a:extLst>
              <a:ext uri="{FF2B5EF4-FFF2-40B4-BE49-F238E27FC236}">
                <a16:creationId xmlns:a16="http://schemas.microsoft.com/office/drawing/2014/main" id="{92685967-AB6A-4193-FA7E-30C8B62BD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200" y="1754572"/>
            <a:ext cx="832245" cy="832245"/>
          </a:xfrm>
          <a:prstGeom prst="rect">
            <a:avLst/>
          </a:prstGeom>
        </p:spPr>
      </p:pic>
      <p:pic>
        <p:nvPicPr>
          <p:cNvPr id="18" name="Graphic 17" descr="Checkbox Checked with solid fill">
            <a:extLst>
              <a:ext uri="{FF2B5EF4-FFF2-40B4-BE49-F238E27FC236}">
                <a16:creationId xmlns:a16="http://schemas.microsoft.com/office/drawing/2014/main" id="{5E746C72-3DF4-98B2-14A6-130C73BD2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0" y="2444369"/>
            <a:ext cx="832245" cy="832245"/>
          </a:xfrm>
          <a:prstGeom prst="rect">
            <a:avLst/>
          </a:prstGeom>
        </p:spPr>
      </p:pic>
      <p:sp>
        <p:nvSpPr>
          <p:cNvPr id="19" name="TextBox 18">
            <a:extLst>
              <a:ext uri="{FF2B5EF4-FFF2-40B4-BE49-F238E27FC236}">
                <a16:creationId xmlns:a16="http://schemas.microsoft.com/office/drawing/2014/main" id="{8EA121F3-CAAE-D8C9-8DCA-2B57F0AC8F1D}"/>
              </a:ext>
            </a:extLst>
          </p:cNvPr>
          <p:cNvSpPr txBox="1"/>
          <p:nvPr/>
        </p:nvSpPr>
        <p:spPr>
          <a:xfrm>
            <a:off x="1475435" y="2473677"/>
            <a:ext cx="4057610" cy="707886"/>
          </a:xfrm>
          <a:prstGeom prst="rect">
            <a:avLst/>
          </a:prstGeom>
          <a:noFill/>
        </p:spPr>
        <p:txBody>
          <a:bodyPr wrap="square" rtlCol="0">
            <a:spAutoFit/>
          </a:bodyPr>
          <a:lstStyle/>
          <a:p>
            <a:r>
              <a:rPr lang="en-US" sz="2000" dirty="0"/>
              <a:t>This will tell you if the driver has an open Violation.</a:t>
            </a:r>
          </a:p>
        </p:txBody>
      </p:sp>
      <p:sp>
        <p:nvSpPr>
          <p:cNvPr id="22" name="Content Placeholder 6">
            <a:extLst>
              <a:ext uri="{FF2B5EF4-FFF2-40B4-BE49-F238E27FC236}">
                <a16:creationId xmlns:a16="http://schemas.microsoft.com/office/drawing/2014/main" id="{96270CEF-E788-8605-E861-CB79F1153ACA}"/>
              </a:ext>
            </a:extLst>
          </p:cNvPr>
          <p:cNvSpPr txBox="1">
            <a:spLocks/>
          </p:cNvSpPr>
          <p:nvPr/>
        </p:nvSpPr>
        <p:spPr bwMode="white">
          <a:xfrm>
            <a:off x="1475436" y="1137479"/>
            <a:ext cx="3876946" cy="707886"/>
          </a:xfrm>
          <a:prstGeom prst="rect">
            <a:avLst/>
          </a:prstGeom>
          <a:noFill/>
        </p:spPr>
        <p:txBody>
          <a:bodyPr wrap="square" rtlCol="0">
            <a:spAutoFit/>
          </a:bodyPr>
          <a:lstStyle>
            <a:defPPr>
              <a:defRPr lang="en-US"/>
            </a:defPPr>
            <a:lvl1pPr>
              <a:defRPr sz="2800"/>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 Pre-employment query may show “Not Prohibited”.</a:t>
            </a:r>
            <a:endParaRPr lang="en-US" sz="1600" dirty="0"/>
          </a:p>
        </p:txBody>
      </p:sp>
      <p:pic>
        <p:nvPicPr>
          <p:cNvPr id="23" name="Graphic 22" descr="Checkbox Checked with solid fill">
            <a:extLst>
              <a:ext uri="{FF2B5EF4-FFF2-40B4-BE49-F238E27FC236}">
                <a16:creationId xmlns:a16="http://schemas.microsoft.com/office/drawing/2014/main" id="{A6021F2C-2894-9014-6E94-074473031F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5" y="1015201"/>
            <a:ext cx="832245" cy="832245"/>
          </a:xfrm>
          <a:prstGeom prst="rect">
            <a:avLst/>
          </a:prstGeom>
        </p:spPr>
      </p:pic>
      <p:sp>
        <p:nvSpPr>
          <p:cNvPr id="7" name="Rectangle 6">
            <a:extLst>
              <a:ext uri="{FF2B5EF4-FFF2-40B4-BE49-F238E27FC236}">
                <a16:creationId xmlns:a16="http://schemas.microsoft.com/office/drawing/2014/main" id="{80BA6A08-73B8-20D7-7F1F-E6EAF0B1FB3D}"/>
              </a:ext>
            </a:extLst>
          </p:cNvPr>
          <p:cNvSpPr/>
          <p:nvPr/>
        </p:nvSpPr>
        <p:spPr>
          <a:xfrm>
            <a:off x="5662115" y="2310795"/>
            <a:ext cx="1045026"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9254F6F3-4DA0-4B6C-4866-5BA19134EE4C}"/>
              </a:ext>
            </a:extLst>
          </p:cNvPr>
          <p:cNvCxnSpPr>
            <a:cxnSpLocks/>
          </p:cNvCxnSpPr>
          <p:nvPr/>
        </p:nvCxnSpPr>
        <p:spPr>
          <a:xfrm>
            <a:off x="920261" y="3429000"/>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3" name="Graphic 2" descr="Checkbox Checked with solid fill">
            <a:extLst>
              <a:ext uri="{FF2B5EF4-FFF2-40B4-BE49-F238E27FC236}">
                <a16:creationId xmlns:a16="http://schemas.microsoft.com/office/drawing/2014/main" id="{F545E694-41CD-06A3-F940-4D80DA0D2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25" y="4421902"/>
            <a:ext cx="832245" cy="832245"/>
          </a:xfrm>
          <a:prstGeom prst="rect">
            <a:avLst/>
          </a:prstGeom>
        </p:spPr>
      </p:pic>
      <p:sp>
        <p:nvSpPr>
          <p:cNvPr id="4" name="TextBox 3">
            <a:extLst>
              <a:ext uri="{FF2B5EF4-FFF2-40B4-BE49-F238E27FC236}">
                <a16:creationId xmlns:a16="http://schemas.microsoft.com/office/drawing/2014/main" id="{DAA14932-8F83-98D0-DEDB-80CB4F12D008}"/>
              </a:ext>
            </a:extLst>
          </p:cNvPr>
          <p:cNvSpPr txBox="1"/>
          <p:nvPr/>
        </p:nvSpPr>
        <p:spPr>
          <a:xfrm>
            <a:off x="1465770" y="4451210"/>
            <a:ext cx="4057610" cy="1015663"/>
          </a:xfrm>
          <a:prstGeom prst="rect">
            <a:avLst/>
          </a:prstGeom>
          <a:noFill/>
        </p:spPr>
        <p:txBody>
          <a:bodyPr wrap="square" rtlCol="0">
            <a:spAutoFit/>
          </a:bodyPr>
          <a:lstStyle/>
          <a:p>
            <a:r>
              <a:rPr lang="en-US" sz="2000" dirty="0"/>
              <a:t>Disreputable SAPs – minimal testing for serious offenders. SAP plans not meeting minimum requirements</a:t>
            </a:r>
          </a:p>
        </p:txBody>
      </p:sp>
      <p:pic>
        <p:nvPicPr>
          <p:cNvPr id="5" name="Graphic 4" descr="Checkbox Checked with solid fill">
            <a:extLst>
              <a:ext uri="{FF2B5EF4-FFF2-40B4-BE49-F238E27FC236}">
                <a16:creationId xmlns:a16="http://schemas.microsoft.com/office/drawing/2014/main" id="{4F2C0779-180A-0D2A-D9A6-3518158D1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25" y="5465219"/>
            <a:ext cx="832245" cy="832245"/>
          </a:xfrm>
          <a:prstGeom prst="rect">
            <a:avLst/>
          </a:prstGeom>
        </p:spPr>
      </p:pic>
      <p:sp>
        <p:nvSpPr>
          <p:cNvPr id="9" name="TextBox 8">
            <a:extLst>
              <a:ext uri="{FF2B5EF4-FFF2-40B4-BE49-F238E27FC236}">
                <a16:creationId xmlns:a16="http://schemas.microsoft.com/office/drawing/2014/main" id="{8E25402E-404B-95F0-0F28-CAFF9E056FB6}"/>
              </a:ext>
            </a:extLst>
          </p:cNvPr>
          <p:cNvSpPr txBox="1"/>
          <p:nvPr/>
        </p:nvSpPr>
        <p:spPr>
          <a:xfrm>
            <a:off x="1465770" y="5494527"/>
            <a:ext cx="4057610" cy="1015663"/>
          </a:xfrm>
          <a:prstGeom prst="rect">
            <a:avLst/>
          </a:prstGeom>
          <a:noFill/>
        </p:spPr>
        <p:txBody>
          <a:bodyPr wrap="square" rtlCol="0">
            <a:spAutoFit/>
          </a:bodyPr>
          <a:lstStyle/>
          <a:p>
            <a:r>
              <a:rPr lang="en-US" sz="2000" dirty="0"/>
              <a:t>Disreputable Carriers – marking Follow Up plans complete prematurely.</a:t>
            </a:r>
          </a:p>
        </p:txBody>
      </p:sp>
      <p:cxnSp>
        <p:nvCxnSpPr>
          <p:cNvPr id="10" name="Straight Connector 9">
            <a:extLst>
              <a:ext uri="{FF2B5EF4-FFF2-40B4-BE49-F238E27FC236}">
                <a16:creationId xmlns:a16="http://schemas.microsoft.com/office/drawing/2014/main" id="{1E9D6622-9710-FCFA-51F2-5D1A24544189}"/>
              </a:ext>
            </a:extLst>
          </p:cNvPr>
          <p:cNvCxnSpPr>
            <a:cxnSpLocks/>
          </p:cNvCxnSpPr>
          <p:nvPr/>
        </p:nvCxnSpPr>
        <p:spPr>
          <a:xfrm>
            <a:off x="920261" y="4466131"/>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14" name="Graphic 13" descr="Checkbox Checked with solid fill">
            <a:extLst>
              <a:ext uri="{FF2B5EF4-FFF2-40B4-BE49-F238E27FC236}">
                <a16:creationId xmlns:a16="http://schemas.microsoft.com/office/drawing/2014/main" id="{866A5DF2-31D1-9FC7-7D1F-8255B9451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0" y="3349277"/>
            <a:ext cx="832245" cy="832245"/>
          </a:xfrm>
          <a:prstGeom prst="rect">
            <a:avLst/>
          </a:prstGeom>
        </p:spPr>
      </p:pic>
      <p:sp>
        <p:nvSpPr>
          <p:cNvPr id="20" name="TextBox 19">
            <a:extLst>
              <a:ext uri="{FF2B5EF4-FFF2-40B4-BE49-F238E27FC236}">
                <a16:creationId xmlns:a16="http://schemas.microsoft.com/office/drawing/2014/main" id="{8B6ECF48-399C-CF75-40CE-6272F12BA52F}"/>
              </a:ext>
            </a:extLst>
          </p:cNvPr>
          <p:cNvSpPr txBox="1"/>
          <p:nvPr/>
        </p:nvSpPr>
        <p:spPr>
          <a:xfrm>
            <a:off x="1475434" y="3378585"/>
            <a:ext cx="4134171" cy="1015663"/>
          </a:xfrm>
          <a:prstGeom prst="rect">
            <a:avLst/>
          </a:prstGeom>
          <a:noFill/>
        </p:spPr>
        <p:txBody>
          <a:bodyPr wrap="square" rtlCol="0">
            <a:spAutoFit/>
          </a:bodyPr>
          <a:lstStyle/>
          <a:p>
            <a:r>
              <a:rPr lang="en-US" sz="2000" dirty="0"/>
              <a:t>Look for multiple violations, date of RTD testing, both Drug and Alcohol violations.</a:t>
            </a:r>
          </a:p>
        </p:txBody>
      </p:sp>
      <p:pic>
        <p:nvPicPr>
          <p:cNvPr id="11" name="Picture 10" descr="A picture containing symbol, logo, sign, traffic sign&#10;&#10;Description automatically generated">
            <a:extLst>
              <a:ext uri="{FF2B5EF4-FFF2-40B4-BE49-F238E27FC236}">
                <a16:creationId xmlns:a16="http://schemas.microsoft.com/office/drawing/2014/main" id="{E51BE5CA-66AA-B72C-2324-AD08821E5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36051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2" grpId="0"/>
      <p:bldP spid="7" grpId="0" animBg="1"/>
      <p:bldP spid="4" grpId="0"/>
      <p:bldP spid="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81C5-0120-A2B1-6F4E-483B7E609D4A}"/>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8E8EBF20-5F73-FE55-9693-3D89B4EC88F5}"/>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Points to remember about RTD drivers:</a:t>
            </a:r>
          </a:p>
        </p:txBody>
      </p:sp>
      <p:cxnSp>
        <p:nvCxnSpPr>
          <p:cNvPr id="8" name="Straight Connector 7">
            <a:extLst>
              <a:ext uri="{FF2B5EF4-FFF2-40B4-BE49-F238E27FC236}">
                <a16:creationId xmlns:a16="http://schemas.microsoft.com/office/drawing/2014/main" id="{4D36DB6B-23A0-6813-23B2-B07A3F95B721}"/>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3AEF8A25-472E-900D-A471-D64320BD0D8D}"/>
              </a:ext>
            </a:extLst>
          </p:cNvPr>
          <p:cNvSpPr txBox="1">
            <a:spLocks/>
          </p:cNvSpPr>
          <p:nvPr/>
        </p:nvSpPr>
        <p:spPr bwMode="white">
          <a:xfrm>
            <a:off x="2576456" y="1332110"/>
            <a:ext cx="6875453" cy="14173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Check with your insurance for any restrictions on hiring RTD drivers </a:t>
            </a:r>
          </a:p>
        </p:txBody>
      </p:sp>
      <p:pic>
        <p:nvPicPr>
          <p:cNvPr id="14" name="Graphic 13" descr="Checkbox Checked with solid fill">
            <a:extLst>
              <a:ext uri="{FF2B5EF4-FFF2-40B4-BE49-F238E27FC236}">
                <a16:creationId xmlns:a16="http://schemas.microsoft.com/office/drawing/2014/main" id="{DA3B299A-2B2D-31A2-6929-1B9B0AECA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6" y="1209832"/>
            <a:ext cx="832245" cy="832245"/>
          </a:xfrm>
          <a:prstGeom prst="rect">
            <a:avLst/>
          </a:prstGeom>
        </p:spPr>
      </p:pic>
      <p:pic>
        <p:nvPicPr>
          <p:cNvPr id="10" name="Graphic 9" descr="Checkbox Checked with solid fill">
            <a:extLst>
              <a:ext uri="{FF2B5EF4-FFF2-40B4-BE49-F238E27FC236}">
                <a16:creationId xmlns:a16="http://schemas.microsoft.com/office/drawing/2014/main" id="{28905FF4-B109-227A-19C8-26B4A3868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5" y="2525791"/>
            <a:ext cx="832245" cy="832245"/>
          </a:xfrm>
          <a:prstGeom prst="rect">
            <a:avLst/>
          </a:prstGeom>
        </p:spPr>
      </p:pic>
      <p:sp>
        <p:nvSpPr>
          <p:cNvPr id="11" name="TextBox 10">
            <a:extLst>
              <a:ext uri="{FF2B5EF4-FFF2-40B4-BE49-F238E27FC236}">
                <a16:creationId xmlns:a16="http://schemas.microsoft.com/office/drawing/2014/main" id="{B9D2E3D5-D46A-2BD6-2870-8FBB2E2DEC83}"/>
              </a:ext>
            </a:extLst>
          </p:cNvPr>
          <p:cNvSpPr txBox="1"/>
          <p:nvPr/>
        </p:nvSpPr>
        <p:spPr>
          <a:xfrm>
            <a:off x="2576457" y="2431595"/>
            <a:ext cx="7509935" cy="1384995"/>
          </a:xfrm>
          <a:prstGeom prst="rect">
            <a:avLst/>
          </a:prstGeom>
          <a:noFill/>
        </p:spPr>
        <p:txBody>
          <a:bodyPr wrap="square" rtlCol="0">
            <a:spAutoFit/>
          </a:bodyPr>
          <a:lstStyle/>
          <a:p>
            <a:r>
              <a:rPr lang="en-US" sz="2800" dirty="0"/>
              <a:t>Employers are not </a:t>
            </a:r>
            <a:r>
              <a:rPr lang="en-US" sz="2800" b="1" u="sng" dirty="0"/>
              <a:t>required</a:t>
            </a:r>
            <a:r>
              <a:rPr lang="en-US" sz="2800" dirty="0"/>
              <a:t> to perform a RTD test after a driver completes an SAP program </a:t>
            </a:r>
            <a:r>
              <a:rPr lang="en-US" sz="2800" u="sng" dirty="0"/>
              <a:t>if they don’t want to bring the driver back</a:t>
            </a:r>
          </a:p>
        </p:txBody>
      </p:sp>
      <p:pic>
        <p:nvPicPr>
          <p:cNvPr id="16" name="Graphic 15" descr="Checkbox Checked with solid fill">
            <a:extLst>
              <a:ext uri="{FF2B5EF4-FFF2-40B4-BE49-F238E27FC236}">
                <a16:creationId xmlns:a16="http://schemas.microsoft.com/office/drawing/2014/main" id="{03C14930-8524-C313-E381-14B2515EEA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5" y="4077234"/>
            <a:ext cx="832245" cy="832245"/>
          </a:xfrm>
          <a:prstGeom prst="rect">
            <a:avLst/>
          </a:prstGeom>
        </p:spPr>
      </p:pic>
      <p:sp>
        <p:nvSpPr>
          <p:cNvPr id="17" name="TextBox 16">
            <a:extLst>
              <a:ext uri="{FF2B5EF4-FFF2-40B4-BE49-F238E27FC236}">
                <a16:creationId xmlns:a16="http://schemas.microsoft.com/office/drawing/2014/main" id="{FF0D99DF-45C9-804E-79B7-B6C91385F6E8}"/>
              </a:ext>
            </a:extLst>
          </p:cNvPr>
          <p:cNvSpPr txBox="1"/>
          <p:nvPr/>
        </p:nvSpPr>
        <p:spPr>
          <a:xfrm>
            <a:off x="2576457" y="3909886"/>
            <a:ext cx="7304661" cy="1384995"/>
          </a:xfrm>
          <a:prstGeom prst="rect">
            <a:avLst/>
          </a:prstGeom>
          <a:noFill/>
        </p:spPr>
        <p:txBody>
          <a:bodyPr wrap="square" rtlCol="0">
            <a:spAutoFit/>
          </a:bodyPr>
          <a:lstStyle/>
          <a:p>
            <a:r>
              <a:rPr lang="en-US" sz="2800" dirty="0"/>
              <a:t>Only an </a:t>
            </a:r>
            <a:r>
              <a:rPr lang="en-US" sz="2800" b="1" u="sng" dirty="0"/>
              <a:t>employer</a:t>
            </a:r>
            <a:r>
              <a:rPr lang="en-US" sz="2800" dirty="0"/>
              <a:t> can order a RTD test.  It must be directly observed and does take the place of a Pre-employment test</a:t>
            </a:r>
          </a:p>
        </p:txBody>
      </p:sp>
      <p:sp>
        <p:nvSpPr>
          <p:cNvPr id="4" name="End Dot">
            <a:extLst>
              <a:ext uri="{FF2B5EF4-FFF2-40B4-BE49-F238E27FC236}">
                <a16:creationId xmlns:a16="http://schemas.microsoft.com/office/drawing/2014/main" id="{FDBA0917-470D-6AC2-931C-8B05EFB83FFF}"/>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2" name="Picture 1" descr="A picture containing symbol, logo, sign, traffic sign&#10;&#10;Description automatically generated">
            <a:extLst>
              <a:ext uri="{FF2B5EF4-FFF2-40B4-BE49-F238E27FC236}">
                <a16:creationId xmlns:a16="http://schemas.microsoft.com/office/drawing/2014/main" id="{F2111446-243B-C6D2-440A-392E0C735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9819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6DCAF283-4548-4A57-9EAF-B38D6D10B7BC}"/>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About WorkforceQA</a:t>
            </a:r>
          </a:p>
        </p:txBody>
      </p:sp>
      <p:cxnSp>
        <p:nvCxnSpPr>
          <p:cNvPr id="8" name="Straight Connector 7">
            <a:extLst>
              <a:ext uri="{FF2B5EF4-FFF2-40B4-BE49-F238E27FC236}">
                <a16:creationId xmlns:a16="http://schemas.microsoft.com/office/drawing/2014/main" id="{0C31A703-BD0C-4C83-B944-676FA35E113F}"/>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6FC775E6-E49A-473D-BB1F-FD2DA13A4B73}"/>
              </a:ext>
            </a:extLst>
          </p:cNvPr>
          <p:cNvSpPr txBox="1">
            <a:spLocks/>
          </p:cNvSpPr>
          <p:nvPr/>
        </p:nvSpPr>
        <p:spPr bwMode="white">
          <a:xfrm>
            <a:off x="1548840" y="1332111"/>
            <a:ext cx="7871327"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In business for over 20 years</a:t>
            </a:r>
          </a:p>
        </p:txBody>
      </p:sp>
      <p:pic>
        <p:nvPicPr>
          <p:cNvPr id="14" name="Graphic 13" descr="Checkbox Checked with solid fill">
            <a:extLst>
              <a:ext uri="{FF2B5EF4-FFF2-40B4-BE49-F238E27FC236}">
                <a16:creationId xmlns:a16="http://schemas.microsoft.com/office/drawing/2014/main" id="{7A7818C5-C19E-4C2D-B451-FCB37ED7FC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599" y="1209832"/>
            <a:ext cx="832245" cy="832245"/>
          </a:xfrm>
          <a:prstGeom prst="rect">
            <a:avLst/>
          </a:prstGeom>
        </p:spPr>
      </p:pic>
      <p:pic>
        <p:nvPicPr>
          <p:cNvPr id="37" name="Graphic 36" descr="Checkbox Checked with solid fill">
            <a:extLst>
              <a:ext uri="{FF2B5EF4-FFF2-40B4-BE49-F238E27FC236}">
                <a16:creationId xmlns:a16="http://schemas.microsoft.com/office/drawing/2014/main" id="{166599C7-E3B8-CCD6-7A52-FF686B5B80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90" y="1782237"/>
            <a:ext cx="832245" cy="832245"/>
          </a:xfrm>
          <a:prstGeom prst="rect">
            <a:avLst/>
          </a:prstGeom>
        </p:spPr>
      </p:pic>
      <p:sp>
        <p:nvSpPr>
          <p:cNvPr id="4" name="TextBox 3">
            <a:extLst>
              <a:ext uri="{FF2B5EF4-FFF2-40B4-BE49-F238E27FC236}">
                <a16:creationId xmlns:a16="http://schemas.microsoft.com/office/drawing/2014/main" id="{645F7DDD-7746-E91C-AB0C-23517F4F9004}"/>
              </a:ext>
            </a:extLst>
          </p:cNvPr>
          <p:cNvSpPr txBox="1"/>
          <p:nvPr/>
        </p:nvSpPr>
        <p:spPr>
          <a:xfrm>
            <a:off x="1540130" y="1940703"/>
            <a:ext cx="5317241" cy="523220"/>
          </a:xfrm>
          <a:prstGeom prst="rect">
            <a:avLst/>
          </a:prstGeom>
          <a:noFill/>
        </p:spPr>
        <p:txBody>
          <a:bodyPr wrap="square" rtlCol="0">
            <a:spAutoFit/>
          </a:bodyPr>
          <a:lstStyle/>
          <a:p>
            <a:r>
              <a:rPr lang="en-US" sz="2800" dirty="0"/>
              <a:t>Full MRO / TPA</a:t>
            </a:r>
          </a:p>
        </p:txBody>
      </p:sp>
      <p:pic>
        <p:nvPicPr>
          <p:cNvPr id="38" name="Graphic 37" descr="Checkbox Checked with solid fill">
            <a:extLst>
              <a:ext uri="{FF2B5EF4-FFF2-40B4-BE49-F238E27FC236}">
                <a16:creationId xmlns:a16="http://schemas.microsoft.com/office/drawing/2014/main" id="{2889FAB3-6ACD-AEDD-1ADF-18288F485B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89" y="2336894"/>
            <a:ext cx="832245" cy="832245"/>
          </a:xfrm>
          <a:prstGeom prst="rect">
            <a:avLst/>
          </a:prstGeom>
        </p:spPr>
      </p:pic>
      <p:sp>
        <p:nvSpPr>
          <p:cNvPr id="5" name="TextBox 4">
            <a:extLst>
              <a:ext uri="{FF2B5EF4-FFF2-40B4-BE49-F238E27FC236}">
                <a16:creationId xmlns:a16="http://schemas.microsoft.com/office/drawing/2014/main" id="{8B3ACA0F-701B-CABA-4CBD-2A6DF6120DA6}"/>
              </a:ext>
            </a:extLst>
          </p:cNvPr>
          <p:cNvSpPr txBox="1"/>
          <p:nvPr/>
        </p:nvSpPr>
        <p:spPr>
          <a:xfrm>
            <a:off x="1540131" y="2489586"/>
            <a:ext cx="5860666" cy="523220"/>
          </a:xfrm>
          <a:prstGeom prst="rect">
            <a:avLst/>
          </a:prstGeom>
          <a:noFill/>
        </p:spPr>
        <p:txBody>
          <a:bodyPr wrap="square" rtlCol="0">
            <a:spAutoFit/>
          </a:bodyPr>
          <a:lstStyle/>
          <a:p>
            <a:r>
              <a:rPr lang="en-US" sz="2800" dirty="0"/>
              <a:t>Over 800,000 tests reported annually</a:t>
            </a:r>
          </a:p>
        </p:txBody>
      </p:sp>
      <p:sp>
        <p:nvSpPr>
          <p:cNvPr id="6" name="Content Placeholder 6">
            <a:extLst>
              <a:ext uri="{FF2B5EF4-FFF2-40B4-BE49-F238E27FC236}">
                <a16:creationId xmlns:a16="http://schemas.microsoft.com/office/drawing/2014/main" id="{EA95FF0B-8A3F-7CC7-E46E-3E16ED4FF280}"/>
              </a:ext>
            </a:extLst>
          </p:cNvPr>
          <p:cNvSpPr txBox="1">
            <a:spLocks/>
          </p:cNvSpPr>
          <p:nvPr/>
        </p:nvSpPr>
        <p:spPr bwMode="white">
          <a:xfrm>
            <a:off x="1548840" y="3100835"/>
            <a:ext cx="7871327"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Industry best Post-Accident service</a:t>
            </a:r>
          </a:p>
        </p:txBody>
      </p:sp>
      <p:pic>
        <p:nvPicPr>
          <p:cNvPr id="7" name="Graphic 6" descr="Checkbox Checked with solid fill">
            <a:extLst>
              <a:ext uri="{FF2B5EF4-FFF2-40B4-BE49-F238E27FC236}">
                <a16:creationId xmlns:a16="http://schemas.microsoft.com/office/drawing/2014/main" id="{1B318F82-BA90-9D90-B45B-922B93F3B4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90" y="2913706"/>
            <a:ext cx="832245" cy="832245"/>
          </a:xfrm>
          <a:prstGeom prst="rect">
            <a:avLst/>
          </a:prstGeom>
        </p:spPr>
      </p:pic>
      <p:pic>
        <p:nvPicPr>
          <p:cNvPr id="9" name="Graphic 8" descr="Checkbox Checked with solid fill">
            <a:extLst>
              <a:ext uri="{FF2B5EF4-FFF2-40B4-BE49-F238E27FC236}">
                <a16:creationId xmlns:a16="http://schemas.microsoft.com/office/drawing/2014/main" id="{7CE937CC-FB2A-BBED-4184-686555E911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90" y="3486111"/>
            <a:ext cx="832245" cy="832245"/>
          </a:xfrm>
          <a:prstGeom prst="rect">
            <a:avLst/>
          </a:prstGeom>
        </p:spPr>
      </p:pic>
      <p:sp>
        <p:nvSpPr>
          <p:cNvPr id="10" name="TextBox 9">
            <a:extLst>
              <a:ext uri="{FF2B5EF4-FFF2-40B4-BE49-F238E27FC236}">
                <a16:creationId xmlns:a16="http://schemas.microsoft.com/office/drawing/2014/main" id="{9147BA76-9EC7-8DEE-C7B3-64FA0ECF505E}"/>
              </a:ext>
            </a:extLst>
          </p:cNvPr>
          <p:cNvSpPr txBox="1"/>
          <p:nvPr/>
        </p:nvSpPr>
        <p:spPr>
          <a:xfrm>
            <a:off x="1540130" y="3644577"/>
            <a:ext cx="5317241" cy="574901"/>
          </a:xfrm>
          <a:prstGeom prst="rect">
            <a:avLst/>
          </a:prstGeom>
          <a:noFill/>
        </p:spPr>
        <p:txBody>
          <a:bodyPr wrap="square" rtlCol="0">
            <a:spAutoFit/>
          </a:body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DOT Physical Review</a:t>
            </a:r>
          </a:p>
        </p:txBody>
      </p:sp>
      <p:sp>
        <p:nvSpPr>
          <p:cNvPr id="12" name="End Dot">
            <a:extLst>
              <a:ext uri="{FF2B5EF4-FFF2-40B4-BE49-F238E27FC236}">
                <a16:creationId xmlns:a16="http://schemas.microsoft.com/office/drawing/2014/main" id="{25577CE2-FDDA-63A0-99D7-7A9642BB74D9}"/>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15" name="Graphic 14" descr="Checkbox Checked with solid fill">
            <a:extLst>
              <a:ext uri="{FF2B5EF4-FFF2-40B4-BE49-F238E27FC236}">
                <a16:creationId xmlns:a16="http://schemas.microsoft.com/office/drawing/2014/main" id="{CC7C44EA-4797-F7AC-2B97-FD1551DB0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85" y="4109445"/>
            <a:ext cx="832245" cy="832245"/>
          </a:xfrm>
          <a:prstGeom prst="rect">
            <a:avLst/>
          </a:prstGeom>
        </p:spPr>
      </p:pic>
      <p:sp>
        <p:nvSpPr>
          <p:cNvPr id="16" name="TextBox 15">
            <a:extLst>
              <a:ext uri="{FF2B5EF4-FFF2-40B4-BE49-F238E27FC236}">
                <a16:creationId xmlns:a16="http://schemas.microsoft.com/office/drawing/2014/main" id="{95CCD7D3-2571-494E-C93A-AF41835E65CD}"/>
              </a:ext>
            </a:extLst>
          </p:cNvPr>
          <p:cNvSpPr txBox="1"/>
          <p:nvPr/>
        </p:nvSpPr>
        <p:spPr>
          <a:xfrm>
            <a:off x="1540125" y="4267911"/>
            <a:ext cx="5317241" cy="574901"/>
          </a:xfrm>
          <a:prstGeom prst="rect">
            <a:avLst/>
          </a:prstGeom>
          <a:noFill/>
        </p:spPr>
        <p:txBody>
          <a:bodyPr wrap="square" rtlCol="0">
            <a:spAutoFit/>
          </a:body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Background Services</a:t>
            </a:r>
          </a:p>
        </p:txBody>
      </p:sp>
      <p:pic>
        <p:nvPicPr>
          <p:cNvPr id="2" name="Picture 1" descr="A picture containing symbol, logo, sign, traffic sign&#10;&#10;Description automatically generated">
            <a:extLst>
              <a:ext uri="{FF2B5EF4-FFF2-40B4-BE49-F238E27FC236}">
                <a16:creationId xmlns:a16="http://schemas.microsoft.com/office/drawing/2014/main" id="{659A263F-75BF-51DE-4F74-C069BEE33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19796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6" grpId="0"/>
      <p:bldP spid="10" grpId="0"/>
      <p:bldP spid="12"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d Dot">
            <a:extLst>
              <a:ext uri="{FF2B5EF4-FFF2-40B4-BE49-F238E27FC236}">
                <a16:creationId xmlns:a16="http://schemas.microsoft.com/office/drawing/2014/main" id="{9FDB6E6C-D89E-1717-10C6-497D5D104D98}"/>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2" name="Picture 2" descr="ALEA prepares to launch LEADS, New State-of-the-Art Driver License System |  The Trussville Tribune">
            <a:extLst>
              <a:ext uri="{FF2B5EF4-FFF2-40B4-BE49-F238E27FC236}">
                <a16:creationId xmlns:a16="http://schemas.microsoft.com/office/drawing/2014/main" id="{89C6BC70-9931-3206-4520-DE002E886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52" y="3600050"/>
            <a:ext cx="2096100" cy="2165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4AB41D-769A-785B-D304-2F38CBB10A7B}"/>
              </a:ext>
            </a:extLst>
          </p:cNvPr>
          <p:cNvSpPr txBox="1"/>
          <p:nvPr/>
        </p:nvSpPr>
        <p:spPr>
          <a:xfrm>
            <a:off x="8121512" y="381166"/>
            <a:ext cx="3574473" cy="1569660"/>
          </a:xfrm>
          <a:prstGeom prst="rect">
            <a:avLst/>
          </a:prstGeom>
          <a:solidFill>
            <a:schemeClr val="bg1">
              <a:lumMod val="75000"/>
            </a:schemeClr>
          </a:solidFill>
          <a:ln w="31750">
            <a:solidFill>
              <a:schemeClr val="bg1">
                <a:lumMod val="50000"/>
              </a:schemeClr>
            </a:solidFill>
            <a:extLst>
              <a:ext uri="{C807C97D-BFC1-408E-A445-0C87EB9F89A2}">
                <ask:lineSketchStyleProps xmlns:ask="http://schemas.microsoft.com/office/drawing/2018/sketchyshapes" sd="1219033472">
                  <a:custGeom>
                    <a:avLst/>
                    <a:gdLst>
                      <a:gd name="connsiteX0" fmla="*/ 0 w 3574473"/>
                      <a:gd name="connsiteY0" fmla="*/ 0 h 1200329"/>
                      <a:gd name="connsiteX1" fmla="*/ 3574473 w 3574473"/>
                      <a:gd name="connsiteY1" fmla="*/ 0 h 1200329"/>
                      <a:gd name="connsiteX2" fmla="*/ 3574473 w 3574473"/>
                      <a:gd name="connsiteY2" fmla="*/ 1200329 h 1200329"/>
                      <a:gd name="connsiteX3" fmla="*/ 0 w 3574473"/>
                      <a:gd name="connsiteY3" fmla="*/ 1200329 h 1200329"/>
                      <a:gd name="connsiteX4" fmla="*/ 0 w 3574473"/>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473" h="1200329" extrusionOk="0">
                        <a:moveTo>
                          <a:pt x="0" y="0"/>
                        </a:moveTo>
                        <a:cubicBezTo>
                          <a:pt x="792928" y="118645"/>
                          <a:pt x="2253357" y="116012"/>
                          <a:pt x="3574473" y="0"/>
                        </a:cubicBezTo>
                        <a:cubicBezTo>
                          <a:pt x="3543359" y="337080"/>
                          <a:pt x="3613963" y="899796"/>
                          <a:pt x="3574473" y="1200329"/>
                        </a:cubicBezTo>
                        <a:cubicBezTo>
                          <a:pt x="2673773" y="1334929"/>
                          <a:pt x="1148750" y="1043133"/>
                          <a:pt x="0" y="1200329"/>
                        </a:cubicBezTo>
                        <a:cubicBezTo>
                          <a:pt x="-5118" y="993769"/>
                          <a:pt x="-42443" y="129899"/>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wrap="square" rtlCol="0">
            <a:spAutoFit/>
          </a:bodyPr>
          <a:lstStyle>
            <a:defPPr>
              <a:defRPr lang="en-US"/>
            </a:defPPr>
            <a:lvl1pPr algn="ctr">
              <a:defRPr sz="2400"/>
            </a:lvl1pPr>
          </a:lstStyle>
          <a:p>
            <a:r>
              <a:rPr lang="en-US" b="1" dirty="0"/>
              <a:t>Grady Phillips</a:t>
            </a:r>
          </a:p>
          <a:p>
            <a:r>
              <a:rPr lang="en-US" b="1" dirty="0"/>
              <a:t>WorkforceQA</a:t>
            </a:r>
          </a:p>
          <a:p>
            <a:r>
              <a:rPr lang="en-US" b="1" dirty="0"/>
              <a:t>931-261-9579</a:t>
            </a:r>
          </a:p>
          <a:p>
            <a:r>
              <a:rPr lang="en-US" b="1" dirty="0"/>
              <a:t>gphillips@wfqa.com</a:t>
            </a:r>
          </a:p>
        </p:txBody>
      </p:sp>
      <p:sp>
        <p:nvSpPr>
          <p:cNvPr id="7" name="TextBox 6">
            <a:extLst>
              <a:ext uri="{FF2B5EF4-FFF2-40B4-BE49-F238E27FC236}">
                <a16:creationId xmlns:a16="http://schemas.microsoft.com/office/drawing/2014/main" id="{00A44593-5B22-2902-81B5-165F8A131F01}"/>
              </a:ext>
            </a:extLst>
          </p:cNvPr>
          <p:cNvSpPr txBox="1"/>
          <p:nvPr/>
        </p:nvSpPr>
        <p:spPr>
          <a:xfrm>
            <a:off x="400550" y="381166"/>
            <a:ext cx="3574473" cy="1569660"/>
          </a:xfrm>
          <a:prstGeom prst="rect">
            <a:avLst/>
          </a:prstGeom>
          <a:solidFill>
            <a:schemeClr val="bg1">
              <a:lumMod val="75000"/>
            </a:schemeClr>
          </a:solidFill>
          <a:ln w="31750">
            <a:solidFill>
              <a:schemeClr val="bg1">
                <a:lumMod val="50000"/>
              </a:schemeClr>
            </a:solidFill>
            <a:extLst>
              <a:ext uri="{C807C97D-BFC1-408E-A445-0C87EB9F89A2}">
                <ask:lineSketchStyleProps xmlns:ask="http://schemas.microsoft.com/office/drawing/2018/sketchyshapes" sd="1219033472">
                  <a:custGeom>
                    <a:avLst/>
                    <a:gdLst>
                      <a:gd name="connsiteX0" fmla="*/ 0 w 3574473"/>
                      <a:gd name="connsiteY0" fmla="*/ 0 h 1200329"/>
                      <a:gd name="connsiteX1" fmla="*/ 3574473 w 3574473"/>
                      <a:gd name="connsiteY1" fmla="*/ 0 h 1200329"/>
                      <a:gd name="connsiteX2" fmla="*/ 3574473 w 3574473"/>
                      <a:gd name="connsiteY2" fmla="*/ 1200329 h 1200329"/>
                      <a:gd name="connsiteX3" fmla="*/ 0 w 3574473"/>
                      <a:gd name="connsiteY3" fmla="*/ 1200329 h 1200329"/>
                      <a:gd name="connsiteX4" fmla="*/ 0 w 3574473"/>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473" h="1200329" extrusionOk="0">
                        <a:moveTo>
                          <a:pt x="0" y="0"/>
                        </a:moveTo>
                        <a:cubicBezTo>
                          <a:pt x="792928" y="118645"/>
                          <a:pt x="2253357" y="116012"/>
                          <a:pt x="3574473" y="0"/>
                        </a:cubicBezTo>
                        <a:cubicBezTo>
                          <a:pt x="3543359" y="337080"/>
                          <a:pt x="3613963" y="899796"/>
                          <a:pt x="3574473" y="1200329"/>
                        </a:cubicBezTo>
                        <a:cubicBezTo>
                          <a:pt x="2673773" y="1334929"/>
                          <a:pt x="1148750" y="1043133"/>
                          <a:pt x="0" y="1200329"/>
                        </a:cubicBezTo>
                        <a:cubicBezTo>
                          <a:pt x="-5118" y="993769"/>
                          <a:pt x="-42443" y="129899"/>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wrap="square" rtlCol="0">
            <a:spAutoFit/>
          </a:bodyPr>
          <a:lstStyle/>
          <a:p>
            <a:pPr algn="ctr"/>
            <a:r>
              <a:rPr lang="en-US" sz="2400" b="1" dirty="0"/>
              <a:t>Rhonda Harris</a:t>
            </a:r>
          </a:p>
          <a:p>
            <a:pPr algn="ctr"/>
            <a:r>
              <a:rPr lang="en-US" sz="2400" b="1" dirty="0"/>
              <a:t>ALEA</a:t>
            </a:r>
          </a:p>
          <a:p>
            <a:pPr algn="ctr"/>
            <a:r>
              <a:rPr lang="en-US" sz="2400" b="1" dirty="0"/>
              <a:t>334-676-7319</a:t>
            </a:r>
          </a:p>
          <a:p>
            <a:pPr algn="ctr"/>
            <a:r>
              <a:rPr lang="en-US" sz="2400" b="1" dirty="0"/>
              <a:t>rhonda.harris@alea.gov</a:t>
            </a:r>
          </a:p>
        </p:txBody>
      </p:sp>
    </p:spTree>
    <p:extLst>
      <p:ext uri="{BB962C8B-B14F-4D97-AF65-F5344CB8AC3E}">
        <p14:creationId xmlns:p14="http://schemas.microsoft.com/office/powerpoint/2010/main" val="299147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6BC375-F16E-89C6-28CA-8AEA50EB8A14}"/>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E0A68A23-83D2-CBA0-1A3E-EF1CCD334D1B}"/>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Actual Knowledge?</a:t>
            </a:r>
          </a:p>
        </p:txBody>
      </p:sp>
      <p:cxnSp>
        <p:nvCxnSpPr>
          <p:cNvPr id="8" name="Straight Connector 7">
            <a:extLst>
              <a:ext uri="{FF2B5EF4-FFF2-40B4-BE49-F238E27FC236}">
                <a16:creationId xmlns:a16="http://schemas.microsoft.com/office/drawing/2014/main" id="{C8096A1D-9C67-6AB4-B2F6-51DDA089316F}"/>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5" name="End Dot">
            <a:extLst>
              <a:ext uri="{FF2B5EF4-FFF2-40B4-BE49-F238E27FC236}">
                <a16:creationId xmlns:a16="http://schemas.microsoft.com/office/drawing/2014/main" id="{C15B1283-948A-E18A-81C3-64C0BDBAEC8D}"/>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4" name="Content Placeholder 6">
            <a:extLst>
              <a:ext uri="{FF2B5EF4-FFF2-40B4-BE49-F238E27FC236}">
                <a16:creationId xmlns:a16="http://schemas.microsoft.com/office/drawing/2014/main" id="{FD002DFA-E287-A585-4EC1-B8E39AC980D5}"/>
              </a:ext>
            </a:extLst>
          </p:cNvPr>
          <p:cNvSpPr txBox="1">
            <a:spLocks/>
          </p:cNvSpPr>
          <p:nvPr/>
        </p:nvSpPr>
        <p:spPr bwMode="white">
          <a:xfrm>
            <a:off x="1351160" y="1332110"/>
            <a:ext cx="10261720" cy="52241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400" i="1" dirty="0"/>
              <a:t>Actual knowledge</a:t>
            </a:r>
            <a:r>
              <a:rPr lang="en-US" sz="2400" dirty="0"/>
              <a:t> …means actual knowledge by an employer that a driver has used alcohol or controlled substances based on the employer's direct observation of the employee, information provided by the driver's previous employer(s), a traffic citation for driving a CMV while under the influence of alcohol or controlled substances or an employee's admission of alcohol or controlled substance use, except as provided in </a:t>
            </a:r>
            <a:r>
              <a:rPr lang="en-US" sz="2400" dirty="0">
                <a:hlinkClick r:id="rId2"/>
              </a:rPr>
              <a:t>§ 382.121</a:t>
            </a:r>
            <a:r>
              <a:rPr lang="en-US" sz="2400" dirty="0"/>
              <a:t>. Direct observation as used in this definition means observation of alcohol or controlled substances use and does not include observation of employee behavior or physical characteristics sufficient to warrant reasonable suspicion testing under </a:t>
            </a:r>
            <a:r>
              <a:rPr lang="en-US" sz="2400" dirty="0">
                <a:hlinkClick r:id="rId3"/>
              </a:rPr>
              <a:t>§ 382.307</a:t>
            </a:r>
            <a:r>
              <a:rPr lang="en-US" sz="2400" dirty="0"/>
              <a:t>. As used in this section, “traffic citation” means a ticket, complaint, or other document charging driving a CMV while under the influence of alcohol or controlled substances.</a:t>
            </a:r>
            <a:endParaRPr lang="en-US" sz="2000" dirty="0">
              <a:solidFill>
                <a:schemeClr val="tx1"/>
              </a:solidFill>
              <a:ea typeface="Lato" panose="020F0502020204030203" pitchFamily="34" charset="0"/>
              <a:cs typeface="Lato" panose="020F0502020204030203" pitchFamily="34" charset="0"/>
            </a:endParaRPr>
          </a:p>
        </p:txBody>
      </p:sp>
      <p:pic>
        <p:nvPicPr>
          <p:cNvPr id="5" name="Graphic 4" descr="Checkbox Checked with solid fill">
            <a:extLst>
              <a:ext uri="{FF2B5EF4-FFF2-40B4-BE49-F238E27FC236}">
                <a16:creationId xmlns:a16="http://schemas.microsoft.com/office/drawing/2014/main" id="{555F9115-03A1-7E24-60FA-2EA09BA3BC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920" y="1209832"/>
            <a:ext cx="1013761" cy="832245"/>
          </a:xfrm>
          <a:prstGeom prst="rect">
            <a:avLst/>
          </a:prstGeom>
        </p:spPr>
      </p:pic>
      <p:sp>
        <p:nvSpPr>
          <p:cNvPr id="2" name="Rectangle 1">
            <a:extLst>
              <a:ext uri="{FF2B5EF4-FFF2-40B4-BE49-F238E27FC236}">
                <a16:creationId xmlns:a16="http://schemas.microsoft.com/office/drawing/2014/main" id="{B584BCDC-F73B-A20A-A29D-BA65CF9A565D}"/>
              </a:ext>
            </a:extLst>
          </p:cNvPr>
          <p:cNvSpPr/>
          <p:nvPr/>
        </p:nvSpPr>
        <p:spPr>
          <a:xfrm>
            <a:off x="6096000" y="1852353"/>
            <a:ext cx="5458513"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2FF4032-7FDA-FDFD-F8FA-3130A42CD2B2}"/>
              </a:ext>
            </a:extLst>
          </p:cNvPr>
          <p:cNvSpPr/>
          <p:nvPr/>
        </p:nvSpPr>
        <p:spPr>
          <a:xfrm>
            <a:off x="1351160" y="2309608"/>
            <a:ext cx="2241589"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17E0BB-2967-4EFD-B451-FBFCEBA681FA}"/>
              </a:ext>
            </a:extLst>
          </p:cNvPr>
          <p:cNvSpPr/>
          <p:nvPr/>
        </p:nvSpPr>
        <p:spPr>
          <a:xfrm>
            <a:off x="1351160" y="2752044"/>
            <a:ext cx="8966644"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043BB1-8C41-F2A8-CF87-659A335B378F}"/>
              </a:ext>
            </a:extLst>
          </p:cNvPr>
          <p:cNvSpPr/>
          <p:nvPr/>
        </p:nvSpPr>
        <p:spPr>
          <a:xfrm>
            <a:off x="1351161" y="3185282"/>
            <a:ext cx="2812278"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7D80353-0D83-236E-E6AB-57CCD1E0E54E}"/>
              </a:ext>
            </a:extLst>
          </p:cNvPr>
          <p:cNvSpPr/>
          <p:nvPr/>
        </p:nvSpPr>
        <p:spPr>
          <a:xfrm>
            <a:off x="4163439" y="3171908"/>
            <a:ext cx="6549957"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DB5AA79-0EA5-2AF2-38F9-757B02309E08}"/>
              </a:ext>
            </a:extLst>
          </p:cNvPr>
          <p:cNvSpPr/>
          <p:nvPr/>
        </p:nvSpPr>
        <p:spPr>
          <a:xfrm>
            <a:off x="1351159" y="3651735"/>
            <a:ext cx="5925130"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116733-D681-0E85-E9AC-98627E466899}"/>
              </a:ext>
            </a:extLst>
          </p:cNvPr>
          <p:cNvSpPr/>
          <p:nvPr/>
        </p:nvSpPr>
        <p:spPr>
          <a:xfrm>
            <a:off x="2962709" y="5376583"/>
            <a:ext cx="7815537"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AF34571-7F4B-8C6E-1B1C-38427C558337}"/>
              </a:ext>
            </a:extLst>
          </p:cNvPr>
          <p:cNvSpPr/>
          <p:nvPr/>
        </p:nvSpPr>
        <p:spPr>
          <a:xfrm>
            <a:off x="1422496" y="5796447"/>
            <a:ext cx="9102832"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756C091-9117-7D99-83B2-945ACA3CC811}"/>
              </a:ext>
            </a:extLst>
          </p:cNvPr>
          <p:cNvSpPr/>
          <p:nvPr/>
        </p:nvSpPr>
        <p:spPr>
          <a:xfrm>
            <a:off x="1351160" y="6247196"/>
            <a:ext cx="1541198"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3675F6E-91B2-BE2B-0518-0E6108F70C29}"/>
              </a:ext>
            </a:extLst>
          </p:cNvPr>
          <p:cNvSpPr/>
          <p:nvPr/>
        </p:nvSpPr>
        <p:spPr>
          <a:xfrm>
            <a:off x="3592749" y="2303108"/>
            <a:ext cx="7185497"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51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2" grpId="0" animBg="1"/>
      <p:bldP spid="3" grpId="0" animBg="1"/>
      <p:bldP spid="6" grpId="0" animBg="1"/>
      <p:bldP spid="7" grpId="0" animBg="1"/>
      <p:bldP spid="10" grpId="0" animBg="1"/>
      <p:bldP spid="11" grpId="0" animBg="1"/>
      <p:bldP spid="17" grpId="0" animBg="1"/>
      <p:bldP spid="18"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ED459-DF7E-F679-327D-7F3C4314CCF9}"/>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000164E3-37E7-8A18-AAED-C83D572C0EC3}"/>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About Alabama Law Enforcement Agency</a:t>
            </a:r>
          </a:p>
        </p:txBody>
      </p:sp>
      <p:cxnSp>
        <p:nvCxnSpPr>
          <p:cNvPr id="8" name="Straight Connector 7">
            <a:extLst>
              <a:ext uri="{FF2B5EF4-FFF2-40B4-BE49-F238E27FC236}">
                <a16:creationId xmlns:a16="http://schemas.microsoft.com/office/drawing/2014/main" id="{84A832B4-88A3-0061-30C2-96105535652F}"/>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0B2B637A-AE57-02BA-44CB-76D343909C02}"/>
              </a:ext>
            </a:extLst>
          </p:cNvPr>
          <p:cNvSpPr txBox="1">
            <a:spLocks/>
          </p:cNvSpPr>
          <p:nvPr/>
        </p:nvSpPr>
        <p:spPr bwMode="white">
          <a:xfrm>
            <a:off x="1548840" y="1332110"/>
            <a:ext cx="8854858" cy="8322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400" dirty="0">
                <a:solidFill>
                  <a:schemeClr val="tx1"/>
                </a:solidFill>
                <a:ea typeface="Lato" panose="020F0502020204030203" pitchFamily="34" charset="0"/>
                <a:cs typeface="Lato" panose="020F0502020204030203" pitchFamily="34" charset="0"/>
              </a:rPr>
              <a:t>ALEA was created by the consolidation and realignment of 12 state law enforcement agencies. </a:t>
            </a:r>
          </a:p>
        </p:txBody>
      </p:sp>
      <p:pic>
        <p:nvPicPr>
          <p:cNvPr id="14" name="Graphic 13" descr="Checkbox Checked with solid fill">
            <a:extLst>
              <a:ext uri="{FF2B5EF4-FFF2-40B4-BE49-F238E27FC236}">
                <a16:creationId xmlns:a16="http://schemas.microsoft.com/office/drawing/2014/main" id="{43EDE2A8-6F4C-B090-2563-3CD619EF6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599" y="1209832"/>
            <a:ext cx="832245" cy="832245"/>
          </a:xfrm>
          <a:prstGeom prst="rect">
            <a:avLst/>
          </a:prstGeom>
        </p:spPr>
      </p:pic>
      <p:pic>
        <p:nvPicPr>
          <p:cNvPr id="37" name="Graphic 36" descr="Checkbox Checked with solid fill">
            <a:extLst>
              <a:ext uri="{FF2B5EF4-FFF2-40B4-BE49-F238E27FC236}">
                <a16:creationId xmlns:a16="http://schemas.microsoft.com/office/drawing/2014/main" id="{0839F3D2-6555-1F71-117D-3F9BA3E7E6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85" y="2071641"/>
            <a:ext cx="832245" cy="832245"/>
          </a:xfrm>
          <a:prstGeom prst="rect">
            <a:avLst/>
          </a:prstGeom>
        </p:spPr>
      </p:pic>
      <p:sp>
        <p:nvSpPr>
          <p:cNvPr id="4" name="TextBox 3">
            <a:extLst>
              <a:ext uri="{FF2B5EF4-FFF2-40B4-BE49-F238E27FC236}">
                <a16:creationId xmlns:a16="http://schemas.microsoft.com/office/drawing/2014/main" id="{B1554358-9A74-3A77-DEB8-424BE3C5DC1E}"/>
              </a:ext>
            </a:extLst>
          </p:cNvPr>
          <p:cNvSpPr txBox="1"/>
          <p:nvPr/>
        </p:nvSpPr>
        <p:spPr>
          <a:xfrm>
            <a:off x="1540125" y="2120586"/>
            <a:ext cx="9943990" cy="830997"/>
          </a:xfrm>
          <a:prstGeom prst="rect">
            <a:avLst/>
          </a:prstGeom>
          <a:noFill/>
        </p:spPr>
        <p:txBody>
          <a:bodyPr wrap="square" rtlCol="0">
            <a:spAutoFit/>
          </a:bodyPr>
          <a:lstStyle/>
          <a:p>
            <a:pPr>
              <a:spcBef>
                <a:spcPts val="100"/>
              </a:spcBef>
            </a:pPr>
            <a:r>
              <a:rPr lang="en-US" sz="2400" dirty="0">
                <a:ea typeface="Lato" panose="020F0502020204030203" pitchFamily="34" charset="0"/>
                <a:cs typeface="Lato" panose="020F0502020204030203" pitchFamily="34" charset="0"/>
              </a:rPr>
              <a:t>Within ALEA, the Department of Public Safety includes the Driver License, Highway Patrol, and Marine Patrol Divisions. </a:t>
            </a:r>
          </a:p>
        </p:txBody>
      </p:sp>
      <p:sp>
        <p:nvSpPr>
          <p:cNvPr id="6" name="Content Placeholder 6">
            <a:extLst>
              <a:ext uri="{FF2B5EF4-FFF2-40B4-BE49-F238E27FC236}">
                <a16:creationId xmlns:a16="http://schemas.microsoft.com/office/drawing/2014/main" id="{4CFC875F-EB7B-E9C9-8D8F-F087F8F27A82}"/>
              </a:ext>
            </a:extLst>
          </p:cNvPr>
          <p:cNvSpPr txBox="1">
            <a:spLocks/>
          </p:cNvSpPr>
          <p:nvPr/>
        </p:nvSpPr>
        <p:spPr bwMode="white">
          <a:xfrm>
            <a:off x="1557549" y="3040024"/>
            <a:ext cx="1002096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ea typeface="Lato" panose="020F0502020204030203" pitchFamily="34" charset="0"/>
                <a:cs typeface="Lato" panose="020F0502020204030203" pitchFamily="34" charset="0"/>
              </a:rPr>
              <a:t>The Driver License Division facilitates both the written and skill tests for all classes of license issued to Alabama drivers. Also maintains the records associated with the Alabama licenses including crash reports as well as driver violations/convictions. </a:t>
            </a:r>
          </a:p>
        </p:txBody>
      </p:sp>
      <p:pic>
        <p:nvPicPr>
          <p:cNvPr id="7" name="Graphic 6" descr="Checkbox Checked with solid fill">
            <a:extLst>
              <a:ext uri="{FF2B5EF4-FFF2-40B4-BE49-F238E27FC236}">
                <a16:creationId xmlns:a16="http://schemas.microsoft.com/office/drawing/2014/main" id="{55EB6FEC-4BE4-776D-153D-97F67B6F9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304" y="2899685"/>
            <a:ext cx="832245" cy="832245"/>
          </a:xfrm>
          <a:prstGeom prst="rect">
            <a:avLst/>
          </a:prstGeom>
        </p:spPr>
      </p:pic>
      <p:pic>
        <p:nvPicPr>
          <p:cNvPr id="9" name="Graphic 8" descr="Checkbox Checked with solid fill">
            <a:extLst>
              <a:ext uri="{FF2B5EF4-FFF2-40B4-BE49-F238E27FC236}">
                <a16:creationId xmlns:a16="http://schemas.microsoft.com/office/drawing/2014/main" id="{4E5A78A8-6FF0-46A2-461E-F72707A8F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600" y="4301885"/>
            <a:ext cx="832245" cy="832245"/>
          </a:xfrm>
          <a:prstGeom prst="rect">
            <a:avLst/>
          </a:prstGeom>
        </p:spPr>
      </p:pic>
      <p:sp>
        <p:nvSpPr>
          <p:cNvPr id="10" name="TextBox 9">
            <a:extLst>
              <a:ext uri="{FF2B5EF4-FFF2-40B4-BE49-F238E27FC236}">
                <a16:creationId xmlns:a16="http://schemas.microsoft.com/office/drawing/2014/main" id="{F9264C68-56D1-6368-1AE8-248C99EB58D7}"/>
              </a:ext>
            </a:extLst>
          </p:cNvPr>
          <p:cNvSpPr txBox="1"/>
          <p:nvPr/>
        </p:nvSpPr>
        <p:spPr>
          <a:xfrm>
            <a:off x="1548840" y="4460351"/>
            <a:ext cx="9926560" cy="505972"/>
          </a:xfrm>
          <a:prstGeom prst="rect">
            <a:avLst/>
          </a:prstGeom>
          <a:noFill/>
        </p:spPr>
        <p:txBody>
          <a:bodyPr wrap="square" rtlCol="0">
            <a:spAutoFit/>
          </a:bodyPr>
          <a:lstStyle/>
          <a:p>
            <a:pPr marL="0" indent="0">
              <a:lnSpc>
                <a:spcPct val="120000"/>
              </a:lnSpc>
              <a:spcBef>
                <a:spcPts val="100"/>
              </a:spcBef>
              <a:buNone/>
            </a:pPr>
            <a:r>
              <a:rPr lang="en-US" sz="2400" dirty="0">
                <a:solidFill>
                  <a:schemeClr val="tx1"/>
                </a:solidFill>
                <a:ea typeface="Lato" panose="020F0502020204030203" pitchFamily="34" charset="0"/>
                <a:cs typeface="Lato" panose="020F0502020204030203" pitchFamily="34" charset="0"/>
              </a:rPr>
              <a:t>LEADS – modernized driver license system was implemented in April 2022.</a:t>
            </a:r>
          </a:p>
        </p:txBody>
      </p:sp>
      <p:sp>
        <p:nvSpPr>
          <p:cNvPr id="12" name="End Dot">
            <a:extLst>
              <a:ext uri="{FF2B5EF4-FFF2-40B4-BE49-F238E27FC236}">
                <a16:creationId xmlns:a16="http://schemas.microsoft.com/office/drawing/2014/main" id="{22DB18D5-2CBA-ED76-FCB9-E5FCEB9BCFE8}"/>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2" name="Picture 2" descr="ALEA prepares to launch LEADS, New State-of-the-Art Driver License System |  The Trussville Tribune">
            <a:extLst>
              <a:ext uri="{FF2B5EF4-FFF2-40B4-BE49-F238E27FC236}">
                <a16:creationId xmlns:a16="http://schemas.microsoft.com/office/drawing/2014/main" id="{FB35DC66-6D87-1E96-D3C7-1E2BCBE2D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3160" y="224606"/>
            <a:ext cx="1222404" cy="1262814"/>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Checkbox Checked with solid fill">
            <a:extLst>
              <a:ext uri="{FF2B5EF4-FFF2-40B4-BE49-F238E27FC236}">
                <a16:creationId xmlns:a16="http://schemas.microsoft.com/office/drawing/2014/main" id="{D84CEBC3-3031-41CD-B339-CE0600B338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304" y="4982747"/>
            <a:ext cx="832245" cy="832245"/>
          </a:xfrm>
          <a:prstGeom prst="rect">
            <a:avLst/>
          </a:prstGeom>
        </p:spPr>
      </p:pic>
      <p:sp>
        <p:nvSpPr>
          <p:cNvPr id="11" name="TextBox 10">
            <a:extLst>
              <a:ext uri="{FF2B5EF4-FFF2-40B4-BE49-F238E27FC236}">
                <a16:creationId xmlns:a16="http://schemas.microsoft.com/office/drawing/2014/main" id="{60901FA4-B6E9-DF14-8C17-8070A983753F}"/>
              </a:ext>
            </a:extLst>
          </p:cNvPr>
          <p:cNvSpPr txBox="1"/>
          <p:nvPr/>
        </p:nvSpPr>
        <p:spPr>
          <a:xfrm>
            <a:off x="1540125" y="5106972"/>
            <a:ext cx="10325439" cy="505972"/>
          </a:xfrm>
          <a:prstGeom prst="rect">
            <a:avLst/>
          </a:prstGeom>
          <a:noFill/>
        </p:spPr>
        <p:txBody>
          <a:bodyPr wrap="square" rtlCol="0">
            <a:spAutoFit/>
          </a:bodyPr>
          <a:lstStyle/>
          <a:p>
            <a:pPr marL="0" indent="0">
              <a:lnSpc>
                <a:spcPct val="120000"/>
              </a:lnSpc>
              <a:spcBef>
                <a:spcPts val="100"/>
              </a:spcBef>
              <a:buNone/>
            </a:pPr>
            <a:r>
              <a:rPr lang="en-US" sz="2400" dirty="0">
                <a:solidFill>
                  <a:schemeClr val="tx1"/>
                </a:solidFill>
                <a:ea typeface="Lato" panose="020F0502020204030203" pitchFamily="34" charset="0"/>
                <a:cs typeface="Lato" panose="020F0502020204030203" pitchFamily="34" charset="0"/>
              </a:rPr>
              <a:t>First to begin downgrades of Drug and Alcohol Clearinghouse Prohibited Drivers.</a:t>
            </a:r>
          </a:p>
        </p:txBody>
      </p:sp>
    </p:spTree>
    <p:extLst>
      <p:ext uri="{BB962C8B-B14F-4D97-AF65-F5344CB8AC3E}">
        <p14:creationId xmlns:p14="http://schemas.microsoft.com/office/powerpoint/2010/main" val="12981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p:bldP spid="10" grpId="0"/>
      <p:bldP spid="1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459A-969C-3374-2011-7345244E2D99}"/>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220E30FC-765E-7909-2765-576617273F32}"/>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FMCSA Clearinghouse - How did we get here ?</a:t>
            </a:r>
          </a:p>
        </p:txBody>
      </p:sp>
      <p:cxnSp>
        <p:nvCxnSpPr>
          <p:cNvPr id="8" name="Straight Connector 7">
            <a:extLst>
              <a:ext uri="{FF2B5EF4-FFF2-40B4-BE49-F238E27FC236}">
                <a16:creationId xmlns:a16="http://schemas.microsoft.com/office/drawing/2014/main" id="{7EFB863E-1979-8EAB-23F6-B9783216DDE1}"/>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20" name="End Dot">
            <a:extLst>
              <a:ext uri="{FF2B5EF4-FFF2-40B4-BE49-F238E27FC236}">
                <a16:creationId xmlns:a16="http://schemas.microsoft.com/office/drawing/2014/main" id="{8810902A-2C27-520C-44B8-BDC8168AF9E8}"/>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pic>
        <p:nvPicPr>
          <p:cNvPr id="1028" name="Picture 4">
            <a:extLst>
              <a:ext uri="{FF2B5EF4-FFF2-40B4-BE49-F238E27FC236}">
                <a16:creationId xmlns:a16="http://schemas.microsoft.com/office/drawing/2014/main" id="{627949AE-AC90-D126-A207-3709AD34C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569266" y="1303360"/>
            <a:ext cx="5417785" cy="528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6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617E-2633-1C7A-BED4-210BA3B8B154}"/>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7791878F-A0E9-C7AB-7176-D4214EF6C4FD}"/>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FMCSA Clearinghouse - How did we get here ?</a:t>
            </a:r>
          </a:p>
        </p:txBody>
      </p:sp>
      <p:cxnSp>
        <p:nvCxnSpPr>
          <p:cNvPr id="8" name="Straight Connector 7">
            <a:extLst>
              <a:ext uri="{FF2B5EF4-FFF2-40B4-BE49-F238E27FC236}">
                <a16:creationId xmlns:a16="http://schemas.microsoft.com/office/drawing/2014/main" id="{A393CF44-5A02-A647-F5C4-98993639116F}"/>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3" name="Content Placeholder 6">
            <a:extLst>
              <a:ext uri="{FF2B5EF4-FFF2-40B4-BE49-F238E27FC236}">
                <a16:creationId xmlns:a16="http://schemas.microsoft.com/office/drawing/2014/main" id="{D784D7F7-C052-7FE1-657D-EF6FD15BE6B1}"/>
              </a:ext>
            </a:extLst>
          </p:cNvPr>
          <p:cNvSpPr txBox="1">
            <a:spLocks/>
          </p:cNvSpPr>
          <p:nvPr/>
        </p:nvSpPr>
        <p:spPr bwMode="white">
          <a:xfrm>
            <a:off x="2576456" y="1332111"/>
            <a:ext cx="6875453"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1991 – DOT Drug &amp; Alcohol testing started.</a:t>
            </a:r>
          </a:p>
        </p:txBody>
      </p:sp>
      <p:pic>
        <p:nvPicPr>
          <p:cNvPr id="14" name="Graphic 13" descr="Checkbox Checked with solid fill">
            <a:extLst>
              <a:ext uri="{FF2B5EF4-FFF2-40B4-BE49-F238E27FC236}">
                <a16:creationId xmlns:a16="http://schemas.microsoft.com/office/drawing/2014/main" id="{0D481ABF-45DA-7FF1-AB4A-AAED7309C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6" y="1209832"/>
            <a:ext cx="832245" cy="832245"/>
          </a:xfrm>
          <a:prstGeom prst="rect">
            <a:avLst/>
          </a:prstGeom>
        </p:spPr>
      </p:pic>
      <p:pic>
        <p:nvPicPr>
          <p:cNvPr id="37" name="Graphic 36" descr="Checkbox Checked with solid fill">
            <a:extLst>
              <a:ext uri="{FF2B5EF4-FFF2-40B4-BE49-F238E27FC236}">
                <a16:creationId xmlns:a16="http://schemas.microsoft.com/office/drawing/2014/main" id="{9109824F-4EE8-73A6-31D8-AF319D7EBF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6" y="1782237"/>
            <a:ext cx="832245" cy="832245"/>
          </a:xfrm>
          <a:prstGeom prst="rect">
            <a:avLst/>
          </a:prstGeom>
        </p:spPr>
      </p:pic>
      <p:sp>
        <p:nvSpPr>
          <p:cNvPr id="4" name="TextBox 3">
            <a:extLst>
              <a:ext uri="{FF2B5EF4-FFF2-40B4-BE49-F238E27FC236}">
                <a16:creationId xmlns:a16="http://schemas.microsoft.com/office/drawing/2014/main" id="{DB77A79C-035A-99F6-CF35-AF80FD321087}"/>
              </a:ext>
            </a:extLst>
          </p:cNvPr>
          <p:cNvSpPr txBox="1"/>
          <p:nvPr/>
        </p:nvSpPr>
        <p:spPr>
          <a:xfrm>
            <a:off x="2576456" y="1940703"/>
            <a:ext cx="9427476" cy="523220"/>
          </a:xfrm>
          <a:prstGeom prst="rect">
            <a:avLst/>
          </a:prstGeom>
          <a:noFill/>
        </p:spPr>
        <p:txBody>
          <a:bodyPr wrap="square" rtlCol="0">
            <a:spAutoFit/>
          </a:bodyPr>
          <a:lstStyle/>
          <a:p>
            <a:r>
              <a:rPr lang="en-US" sz="2800" dirty="0"/>
              <a:t>Lots of violations each year removed drivers from duties.</a:t>
            </a:r>
          </a:p>
        </p:txBody>
      </p:sp>
      <p:pic>
        <p:nvPicPr>
          <p:cNvPr id="38" name="Graphic 37" descr="Checkbox Checked with solid fill">
            <a:extLst>
              <a:ext uri="{FF2B5EF4-FFF2-40B4-BE49-F238E27FC236}">
                <a16:creationId xmlns:a16="http://schemas.microsoft.com/office/drawing/2014/main" id="{6A8AEB4A-5F2E-7912-6D08-0D861756A9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5" y="2336894"/>
            <a:ext cx="832245" cy="832245"/>
          </a:xfrm>
          <a:prstGeom prst="rect">
            <a:avLst/>
          </a:prstGeom>
        </p:spPr>
      </p:pic>
      <p:sp>
        <p:nvSpPr>
          <p:cNvPr id="5" name="TextBox 4">
            <a:extLst>
              <a:ext uri="{FF2B5EF4-FFF2-40B4-BE49-F238E27FC236}">
                <a16:creationId xmlns:a16="http://schemas.microsoft.com/office/drawing/2014/main" id="{3AFC0B6A-0ADC-CFBE-864B-1BE28270E030}"/>
              </a:ext>
            </a:extLst>
          </p:cNvPr>
          <p:cNvSpPr txBox="1"/>
          <p:nvPr/>
        </p:nvSpPr>
        <p:spPr>
          <a:xfrm>
            <a:off x="2576457" y="2489586"/>
            <a:ext cx="6552163" cy="523220"/>
          </a:xfrm>
          <a:prstGeom prst="rect">
            <a:avLst/>
          </a:prstGeom>
          <a:noFill/>
        </p:spPr>
        <p:txBody>
          <a:bodyPr wrap="square" rtlCol="0">
            <a:spAutoFit/>
          </a:bodyPr>
          <a:lstStyle/>
          <a:p>
            <a:r>
              <a:rPr lang="en-US" sz="2800" dirty="0"/>
              <a:t>Gap in tracking violations across employers.</a:t>
            </a:r>
          </a:p>
        </p:txBody>
      </p:sp>
      <p:pic>
        <p:nvPicPr>
          <p:cNvPr id="10" name="Graphic 9" descr="Checkbox Checked with solid fill">
            <a:extLst>
              <a:ext uri="{FF2B5EF4-FFF2-40B4-BE49-F238E27FC236}">
                <a16:creationId xmlns:a16="http://schemas.microsoft.com/office/drawing/2014/main" id="{4ACA2595-CE8A-5248-CE0C-246FB94D80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5" y="2891551"/>
            <a:ext cx="832245" cy="832245"/>
          </a:xfrm>
          <a:prstGeom prst="rect">
            <a:avLst/>
          </a:prstGeom>
        </p:spPr>
      </p:pic>
      <p:sp>
        <p:nvSpPr>
          <p:cNvPr id="11" name="TextBox 10">
            <a:extLst>
              <a:ext uri="{FF2B5EF4-FFF2-40B4-BE49-F238E27FC236}">
                <a16:creationId xmlns:a16="http://schemas.microsoft.com/office/drawing/2014/main" id="{6561ABD9-3F10-9E82-6C20-AEE2A03B1E4E}"/>
              </a:ext>
            </a:extLst>
          </p:cNvPr>
          <p:cNvSpPr txBox="1"/>
          <p:nvPr/>
        </p:nvSpPr>
        <p:spPr>
          <a:xfrm>
            <a:off x="2576457" y="3044243"/>
            <a:ext cx="6552163" cy="523220"/>
          </a:xfrm>
          <a:prstGeom prst="rect">
            <a:avLst/>
          </a:prstGeom>
          <a:noFill/>
        </p:spPr>
        <p:txBody>
          <a:bodyPr wrap="square" rtlCol="0">
            <a:spAutoFit/>
          </a:bodyPr>
          <a:lstStyle/>
          <a:p>
            <a:r>
              <a:rPr lang="en-US" sz="2800" dirty="0"/>
              <a:t>Clearinghouse started January 6, 2020. </a:t>
            </a:r>
          </a:p>
        </p:txBody>
      </p:sp>
      <p:pic>
        <p:nvPicPr>
          <p:cNvPr id="12" name="Graphic 11" descr="Checkbox Checked with solid fill">
            <a:extLst>
              <a:ext uri="{FF2B5EF4-FFF2-40B4-BE49-F238E27FC236}">
                <a16:creationId xmlns:a16="http://schemas.microsoft.com/office/drawing/2014/main" id="{415F49BA-6690-D3A4-97C7-F4D216527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5" y="3446208"/>
            <a:ext cx="832245" cy="832245"/>
          </a:xfrm>
          <a:prstGeom prst="rect">
            <a:avLst/>
          </a:prstGeom>
        </p:spPr>
      </p:pic>
      <p:sp>
        <p:nvSpPr>
          <p:cNvPr id="15" name="TextBox 14">
            <a:extLst>
              <a:ext uri="{FF2B5EF4-FFF2-40B4-BE49-F238E27FC236}">
                <a16:creationId xmlns:a16="http://schemas.microsoft.com/office/drawing/2014/main" id="{C9096F07-B40F-08C8-83EA-903A720ACF45}"/>
              </a:ext>
            </a:extLst>
          </p:cNvPr>
          <p:cNvSpPr txBox="1"/>
          <p:nvPr/>
        </p:nvSpPr>
        <p:spPr>
          <a:xfrm>
            <a:off x="2576457" y="3598900"/>
            <a:ext cx="8424335" cy="523220"/>
          </a:xfrm>
          <a:prstGeom prst="rect">
            <a:avLst/>
          </a:prstGeom>
          <a:noFill/>
        </p:spPr>
        <p:txBody>
          <a:bodyPr wrap="square" rtlCol="0">
            <a:spAutoFit/>
          </a:bodyPr>
          <a:lstStyle/>
          <a:p>
            <a:r>
              <a:rPr lang="en-US" sz="2800" dirty="0"/>
              <a:t>Clearinghouse did NOT change any violations. </a:t>
            </a:r>
          </a:p>
        </p:txBody>
      </p:sp>
      <p:pic>
        <p:nvPicPr>
          <p:cNvPr id="16" name="Graphic 15" descr="Checkbox Checked with solid fill">
            <a:extLst>
              <a:ext uri="{FF2B5EF4-FFF2-40B4-BE49-F238E27FC236}">
                <a16:creationId xmlns:a16="http://schemas.microsoft.com/office/drawing/2014/main" id="{FD7FC64B-9015-BD28-AE11-CAFA87E419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4215" y="3977954"/>
            <a:ext cx="832245" cy="832245"/>
          </a:xfrm>
          <a:prstGeom prst="rect">
            <a:avLst/>
          </a:prstGeom>
        </p:spPr>
      </p:pic>
      <p:sp>
        <p:nvSpPr>
          <p:cNvPr id="17" name="TextBox 16">
            <a:extLst>
              <a:ext uri="{FF2B5EF4-FFF2-40B4-BE49-F238E27FC236}">
                <a16:creationId xmlns:a16="http://schemas.microsoft.com/office/drawing/2014/main" id="{A34EF22D-C5FE-8303-B99E-8F8E8F9D4670}"/>
              </a:ext>
            </a:extLst>
          </p:cNvPr>
          <p:cNvSpPr txBox="1"/>
          <p:nvPr/>
        </p:nvSpPr>
        <p:spPr>
          <a:xfrm>
            <a:off x="2576457" y="4130646"/>
            <a:ext cx="8265714" cy="523220"/>
          </a:xfrm>
          <a:prstGeom prst="rect">
            <a:avLst/>
          </a:prstGeom>
          <a:noFill/>
        </p:spPr>
        <p:txBody>
          <a:bodyPr wrap="square" rtlCol="0">
            <a:spAutoFit/>
          </a:bodyPr>
          <a:lstStyle/>
          <a:p>
            <a:r>
              <a:rPr lang="en-US" sz="2800" dirty="0"/>
              <a:t>Over </a:t>
            </a:r>
            <a:r>
              <a:rPr lang="en-US" sz="2800" b="1" u="sng" dirty="0"/>
              <a:t>250,000</a:t>
            </a:r>
            <a:r>
              <a:rPr lang="en-US" sz="2800" dirty="0"/>
              <a:t> violations have been reported since then.</a:t>
            </a:r>
          </a:p>
        </p:txBody>
      </p:sp>
      <p:sp>
        <p:nvSpPr>
          <p:cNvPr id="20" name="End Dot">
            <a:extLst>
              <a:ext uri="{FF2B5EF4-FFF2-40B4-BE49-F238E27FC236}">
                <a16:creationId xmlns:a16="http://schemas.microsoft.com/office/drawing/2014/main" id="{1A9163EE-FD9A-E612-5FE4-0001D8384B43}"/>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6" name="TextBox 5">
            <a:extLst>
              <a:ext uri="{FF2B5EF4-FFF2-40B4-BE49-F238E27FC236}">
                <a16:creationId xmlns:a16="http://schemas.microsoft.com/office/drawing/2014/main" id="{1C2B566E-2F1B-FDE7-D808-F851653379D6}"/>
              </a:ext>
            </a:extLst>
          </p:cNvPr>
          <p:cNvSpPr txBox="1"/>
          <p:nvPr/>
        </p:nvSpPr>
        <p:spPr>
          <a:xfrm>
            <a:off x="3817459" y="5256201"/>
            <a:ext cx="5914825" cy="523220"/>
          </a:xfrm>
          <a:prstGeom prst="rect">
            <a:avLst/>
          </a:prstGeom>
          <a:noFill/>
          <a:ln w="25400">
            <a:solidFill>
              <a:schemeClr val="accent1"/>
            </a:solidFill>
          </a:ln>
        </p:spPr>
        <p:txBody>
          <a:bodyPr wrap="square" rtlCol="0">
            <a:spAutoFit/>
          </a:bodyPr>
          <a:lstStyle/>
          <a:p>
            <a:r>
              <a:rPr lang="en-US" sz="2800" b="1" u="sng" dirty="0"/>
              <a:t>DACH</a:t>
            </a:r>
            <a:r>
              <a:rPr lang="en-US" sz="2800" dirty="0"/>
              <a:t> – </a:t>
            </a:r>
            <a:r>
              <a:rPr lang="en-US" sz="2800" b="1" u="sng" dirty="0"/>
              <a:t>D</a:t>
            </a:r>
            <a:r>
              <a:rPr lang="en-US" sz="2800" dirty="0"/>
              <a:t>rug &amp; </a:t>
            </a:r>
            <a:r>
              <a:rPr lang="en-US" sz="2800" b="1" u="sng" dirty="0"/>
              <a:t>A</a:t>
            </a:r>
            <a:r>
              <a:rPr lang="en-US" sz="2800" dirty="0"/>
              <a:t>lcohol </a:t>
            </a:r>
            <a:r>
              <a:rPr lang="en-US" sz="2800" b="1" u="sng" dirty="0"/>
              <a:t>C</a:t>
            </a:r>
            <a:r>
              <a:rPr lang="en-US" sz="2800" dirty="0"/>
              <a:t>learing</a:t>
            </a:r>
            <a:r>
              <a:rPr lang="en-US" sz="2800" b="1" u="sng" dirty="0"/>
              <a:t>H</a:t>
            </a:r>
            <a:r>
              <a:rPr lang="en-US" sz="2800" dirty="0"/>
              <a:t>ouse</a:t>
            </a:r>
          </a:p>
        </p:txBody>
      </p:sp>
      <p:sp>
        <p:nvSpPr>
          <p:cNvPr id="7" name="TextBox 6">
            <a:extLst>
              <a:ext uri="{FF2B5EF4-FFF2-40B4-BE49-F238E27FC236}">
                <a16:creationId xmlns:a16="http://schemas.microsoft.com/office/drawing/2014/main" id="{8A49DD4E-D46E-2A4D-B32A-75B0667AB1AE}"/>
              </a:ext>
            </a:extLst>
          </p:cNvPr>
          <p:cNvSpPr txBox="1"/>
          <p:nvPr/>
        </p:nvSpPr>
        <p:spPr>
          <a:xfrm>
            <a:off x="3817458" y="5858536"/>
            <a:ext cx="5914825" cy="523220"/>
          </a:xfrm>
          <a:prstGeom prst="rect">
            <a:avLst/>
          </a:prstGeom>
          <a:noFill/>
          <a:ln w="25400">
            <a:solidFill>
              <a:schemeClr val="accent1"/>
            </a:solidFill>
          </a:ln>
        </p:spPr>
        <p:txBody>
          <a:bodyPr wrap="square" rtlCol="0">
            <a:spAutoFit/>
          </a:bodyPr>
          <a:lstStyle/>
          <a:p>
            <a:r>
              <a:rPr lang="en-US" sz="2800" b="1" u="sng" dirty="0"/>
              <a:t>SDLA</a:t>
            </a:r>
            <a:r>
              <a:rPr lang="en-US" sz="2800" dirty="0"/>
              <a:t> – </a:t>
            </a:r>
            <a:r>
              <a:rPr lang="en-US" sz="2800" b="1" u="sng" dirty="0"/>
              <a:t>S</a:t>
            </a:r>
            <a:r>
              <a:rPr lang="en-US" sz="2800" dirty="0"/>
              <a:t>tate </a:t>
            </a:r>
            <a:r>
              <a:rPr lang="en-US" sz="2800" b="1" u="sng" dirty="0"/>
              <a:t>D</a:t>
            </a:r>
            <a:r>
              <a:rPr lang="en-US" sz="2800" dirty="0"/>
              <a:t>river </a:t>
            </a:r>
            <a:r>
              <a:rPr lang="en-US" sz="2800" b="1" u="sng" dirty="0"/>
              <a:t>L</a:t>
            </a:r>
            <a:r>
              <a:rPr lang="en-US" sz="2800" dirty="0"/>
              <a:t>icense </a:t>
            </a:r>
            <a:r>
              <a:rPr lang="en-US" sz="2800" b="1" u="sng" dirty="0"/>
              <a:t>A</a:t>
            </a:r>
            <a:r>
              <a:rPr lang="en-US" sz="2800" dirty="0"/>
              <a:t>gency</a:t>
            </a:r>
          </a:p>
        </p:txBody>
      </p:sp>
      <p:pic>
        <p:nvPicPr>
          <p:cNvPr id="2" name="Picture 1" descr="A picture containing symbol, logo, sign, traffic sign&#10;&#10;Description automatically generated">
            <a:extLst>
              <a:ext uri="{FF2B5EF4-FFF2-40B4-BE49-F238E27FC236}">
                <a16:creationId xmlns:a16="http://schemas.microsoft.com/office/drawing/2014/main" id="{5E14296A-4066-2DDD-58DF-053846A57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25259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11" grpId="0"/>
      <p:bldP spid="15" grpId="0"/>
      <p:bldP spid="17" grpId="0"/>
      <p:bldP spid="20"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A3DD-02CD-28A9-DB4B-6838F6F1B8A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9913C751-36F6-AF63-F708-6C423E710E3C}"/>
              </a:ext>
            </a:extLst>
          </p:cNvPr>
          <p:cNvSpPr txBox="1"/>
          <p:nvPr/>
        </p:nvSpPr>
        <p:spPr>
          <a:xfrm>
            <a:off x="1609801" y="2842251"/>
            <a:ext cx="4552403" cy="954107"/>
          </a:xfrm>
          <a:prstGeom prst="rect">
            <a:avLst/>
          </a:prstGeom>
          <a:noFill/>
        </p:spPr>
        <p:txBody>
          <a:bodyPr wrap="square" rtlCol="0">
            <a:spAutoFit/>
          </a:bodyPr>
          <a:lstStyle/>
          <a:p>
            <a:r>
              <a:rPr lang="en-US" sz="2800" dirty="0"/>
              <a:t>Drug refusals and Actual knowledge also shown here.</a:t>
            </a:r>
          </a:p>
        </p:txBody>
      </p:sp>
      <p:sp>
        <p:nvSpPr>
          <p:cNvPr id="12" name="TextBox 11">
            <a:extLst>
              <a:ext uri="{FF2B5EF4-FFF2-40B4-BE49-F238E27FC236}">
                <a16:creationId xmlns:a16="http://schemas.microsoft.com/office/drawing/2014/main" id="{6D66797B-21D5-A1EC-81F3-3BD48E244CE0}"/>
              </a:ext>
            </a:extLst>
          </p:cNvPr>
          <p:cNvSpPr txBox="1"/>
          <p:nvPr/>
        </p:nvSpPr>
        <p:spPr>
          <a:xfrm>
            <a:off x="1609802" y="1846633"/>
            <a:ext cx="3585748" cy="954107"/>
          </a:xfrm>
          <a:prstGeom prst="rect">
            <a:avLst/>
          </a:prstGeom>
          <a:noFill/>
        </p:spPr>
        <p:txBody>
          <a:bodyPr wrap="square" rtlCol="0">
            <a:spAutoFit/>
          </a:bodyPr>
          <a:lstStyle/>
          <a:p>
            <a:r>
              <a:rPr lang="en-US" sz="2800" dirty="0"/>
              <a:t>Most violations are drug positives.</a:t>
            </a:r>
          </a:p>
        </p:txBody>
      </p:sp>
      <p:sp>
        <p:nvSpPr>
          <p:cNvPr id="35" name="Title 3">
            <a:extLst>
              <a:ext uri="{FF2B5EF4-FFF2-40B4-BE49-F238E27FC236}">
                <a16:creationId xmlns:a16="http://schemas.microsoft.com/office/drawing/2014/main" id="{F55A145E-9381-E27B-7350-51B3BF6F0D0A}"/>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How many violations ?</a:t>
            </a:r>
          </a:p>
        </p:txBody>
      </p:sp>
      <p:cxnSp>
        <p:nvCxnSpPr>
          <p:cNvPr id="8" name="Straight Connector 7">
            <a:extLst>
              <a:ext uri="{FF2B5EF4-FFF2-40B4-BE49-F238E27FC236}">
                <a16:creationId xmlns:a16="http://schemas.microsoft.com/office/drawing/2014/main" id="{0BFDDEDD-B8E9-9B2B-39C5-56E852376A8B}"/>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14" name="Graphic 13" descr="Checkbox Checked with solid fill">
            <a:extLst>
              <a:ext uri="{FF2B5EF4-FFF2-40B4-BE49-F238E27FC236}">
                <a16:creationId xmlns:a16="http://schemas.microsoft.com/office/drawing/2014/main" id="{CDE77BE9-103F-E6DB-DA25-89D97D63AA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562" y="1209832"/>
            <a:ext cx="832245" cy="832245"/>
          </a:xfrm>
          <a:prstGeom prst="rect">
            <a:avLst/>
          </a:prstGeom>
        </p:spPr>
      </p:pic>
      <p:pic>
        <p:nvPicPr>
          <p:cNvPr id="6" name="Picture 5">
            <a:extLst>
              <a:ext uri="{FF2B5EF4-FFF2-40B4-BE49-F238E27FC236}">
                <a16:creationId xmlns:a16="http://schemas.microsoft.com/office/drawing/2014/main" id="{C7820B08-2956-EC34-B3CD-9C56C78162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62204" y="1045582"/>
            <a:ext cx="5752880" cy="5352467"/>
          </a:xfrm>
          <a:prstGeom prst="rect">
            <a:avLst/>
          </a:prstGeom>
          <a:ln>
            <a:noFill/>
          </a:ln>
          <a:effectLst>
            <a:outerShdw blurRad="190500" algn="tl" rotWithShape="0">
              <a:srgbClr val="000000">
                <a:alpha val="70000"/>
              </a:srgbClr>
            </a:outerShdw>
          </a:effectLst>
        </p:spPr>
      </p:pic>
      <p:pic>
        <p:nvPicPr>
          <p:cNvPr id="5" name="Graphic 4" descr="Checkbox Checked with solid fill">
            <a:extLst>
              <a:ext uri="{FF2B5EF4-FFF2-40B4-BE49-F238E27FC236}">
                <a16:creationId xmlns:a16="http://schemas.microsoft.com/office/drawing/2014/main" id="{7EB3E291-F1EB-5341-622F-CF9883EB27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562" y="3787398"/>
            <a:ext cx="832245" cy="832245"/>
          </a:xfrm>
          <a:prstGeom prst="rect">
            <a:avLst/>
          </a:prstGeom>
        </p:spPr>
      </p:pic>
      <p:sp>
        <p:nvSpPr>
          <p:cNvPr id="17" name="End Dot">
            <a:extLst>
              <a:ext uri="{FF2B5EF4-FFF2-40B4-BE49-F238E27FC236}">
                <a16:creationId xmlns:a16="http://schemas.microsoft.com/office/drawing/2014/main" id="{BF504F72-FF1C-13D0-A2E9-D6A246D86AD6}"/>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4" name="Content Placeholder 6">
            <a:extLst>
              <a:ext uri="{FF2B5EF4-FFF2-40B4-BE49-F238E27FC236}">
                <a16:creationId xmlns:a16="http://schemas.microsoft.com/office/drawing/2014/main" id="{FDE2B294-5834-0F44-3519-E07EC998F2D7}"/>
              </a:ext>
            </a:extLst>
          </p:cNvPr>
          <p:cNvSpPr txBox="1">
            <a:spLocks/>
          </p:cNvSpPr>
          <p:nvPr/>
        </p:nvSpPr>
        <p:spPr bwMode="white">
          <a:xfrm>
            <a:off x="1609802" y="1323403"/>
            <a:ext cx="6875453"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251,438 as of Dec 31.</a:t>
            </a:r>
          </a:p>
        </p:txBody>
      </p:sp>
      <p:pic>
        <p:nvPicPr>
          <p:cNvPr id="9" name="Graphic 8" descr="Checkbox Checked with solid fill">
            <a:extLst>
              <a:ext uri="{FF2B5EF4-FFF2-40B4-BE49-F238E27FC236}">
                <a16:creationId xmlns:a16="http://schemas.microsoft.com/office/drawing/2014/main" id="{67DE55ED-E6C3-AF2B-5D0B-5CA63541C8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562" y="1817867"/>
            <a:ext cx="832245" cy="832245"/>
          </a:xfrm>
          <a:prstGeom prst="rect">
            <a:avLst/>
          </a:prstGeom>
        </p:spPr>
      </p:pic>
      <p:pic>
        <p:nvPicPr>
          <p:cNvPr id="15" name="Graphic 14" descr="Checkbox Checked with solid fill">
            <a:extLst>
              <a:ext uri="{FF2B5EF4-FFF2-40B4-BE49-F238E27FC236}">
                <a16:creationId xmlns:a16="http://schemas.microsoft.com/office/drawing/2014/main" id="{AC5EC132-0B4C-E5A9-2A7C-9BD8EB565B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562" y="2870400"/>
            <a:ext cx="832245" cy="832245"/>
          </a:xfrm>
          <a:prstGeom prst="rect">
            <a:avLst/>
          </a:prstGeom>
        </p:spPr>
      </p:pic>
      <p:sp>
        <p:nvSpPr>
          <p:cNvPr id="18" name="TextBox 17">
            <a:extLst>
              <a:ext uri="{FF2B5EF4-FFF2-40B4-BE49-F238E27FC236}">
                <a16:creationId xmlns:a16="http://schemas.microsoft.com/office/drawing/2014/main" id="{F5C51B03-C7A1-1170-BC9B-2BEF55EB8403}"/>
              </a:ext>
            </a:extLst>
          </p:cNvPr>
          <p:cNvSpPr txBox="1"/>
          <p:nvPr/>
        </p:nvSpPr>
        <p:spPr>
          <a:xfrm>
            <a:off x="1609800" y="3772305"/>
            <a:ext cx="4552403" cy="954107"/>
          </a:xfrm>
          <a:prstGeom prst="rect">
            <a:avLst/>
          </a:prstGeom>
          <a:noFill/>
        </p:spPr>
        <p:txBody>
          <a:bodyPr wrap="square" rtlCol="0">
            <a:spAutoFit/>
          </a:bodyPr>
          <a:lstStyle/>
          <a:p>
            <a:r>
              <a:rPr lang="en-US" sz="2800" dirty="0"/>
              <a:t>Refusals jumped from 16% to 23% of violations in 2023.</a:t>
            </a:r>
          </a:p>
        </p:txBody>
      </p:sp>
      <p:pic>
        <p:nvPicPr>
          <p:cNvPr id="2" name="Picture 1" descr="A picture containing symbol, logo, sign, traffic sign&#10;&#10;Description automatically generated">
            <a:extLst>
              <a:ext uri="{FF2B5EF4-FFF2-40B4-BE49-F238E27FC236}">
                <a16:creationId xmlns:a16="http://schemas.microsoft.com/office/drawing/2014/main" id="{25EE9EA8-8025-1A99-CA71-80CF45B46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20683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7" grpId="0"/>
      <p:bldP spid="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51C7-9D1B-1A29-946D-68FF2091CB99}"/>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75B9D467-7D06-453A-90EF-3ED4E719078C}"/>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Clearinghouse Report</a:t>
            </a:r>
          </a:p>
        </p:txBody>
      </p:sp>
      <p:cxnSp>
        <p:nvCxnSpPr>
          <p:cNvPr id="8" name="Straight Connector 7">
            <a:extLst>
              <a:ext uri="{FF2B5EF4-FFF2-40B4-BE49-F238E27FC236}">
                <a16:creationId xmlns:a16="http://schemas.microsoft.com/office/drawing/2014/main" id="{DBDD201E-754B-9222-3B62-834700640BBB}"/>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90CB636-4100-E1C1-0D31-FD45687759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9617" y="263988"/>
            <a:ext cx="6480202" cy="6330024"/>
          </a:xfrm>
          <a:prstGeom prst="rect">
            <a:avLst/>
          </a:prstGeom>
          <a:ln>
            <a:noFill/>
          </a:ln>
          <a:effectLst>
            <a:outerShdw blurRad="190500" algn="tl" rotWithShape="0">
              <a:srgbClr val="000000">
                <a:alpha val="70000"/>
              </a:srgbClr>
            </a:outerShdw>
          </a:effectLst>
        </p:spPr>
      </p:pic>
      <p:sp>
        <p:nvSpPr>
          <p:cNvPr id="15" name="End Dot">
            <a:extLst>
              <a:ext uri="{FF2B5EF4-FFF2-40B4-BE49-F238E27FC236}">
                <a16:creationId xmlns:a16="http://schemas.microsoft.com/office/drawing/2014/main" id="{A21F6719-D0D6-4990-57D1-7809159CD716}"/>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16" name="Content Placeholder 6">
            <a:extLst>
              <a:ext uri="{FF2B5EF4-FFF2-40B4-BE49-F238E27FC236}">
                <a16:creationId xmlns:a16="http://schemas.microsoft.com/office/drawing/2014/main" id="{D2DC2B91-1759-CC54-726C-09E96D1C8188}"/>
              </a:ext>
            </a:extLst>
          </p:cNvPr>
          <p:cNvSpPr txBox="1">
            <a:spLocks/>
          </p:cNvSpPr>
          <p:nvPr/>
        </p:nvSpPr>
        <p:spPr bwMode="white">
          <a:xfrm>
            <a:off x="1475441" y="1876850"/>
            <a:ext cx="3876946" cy="991147"/>
          </a:xfrm>
          <a:prstGeom prst="rect">
            <a:avLst/>
          </a:prstGeom>
          <a:noFill/>
        </p:spPr>
        <p:txBody>
          <a:bodyPr wrap="square" rtlCol="0">
            <a:spAutoFit/>
          </a:bodyPr>
          <a:lstStyle>
            <a:defPPr>
              <a:defRPr lang="en-US"/>
            </a:defPPr>
            <a:lvl1pPr>
              <a:defRPr sz="2800"/>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70% of drivers still prohibited.</a:t>
            </a:r>
          </a:p>
        </p:txBody>
      </p:sp>
      <p:pic>
        <p:nvPicPr>
          <p:cNvPr id="17" name="Graphic 16" descr="Checkbox Checked with solid fill">
            <a:extLst>
              <a:ext uri="{FF2B5EF4-FFF2-40B4-BE49-F238E27FC236}">
                <a16:creationId xmlns:a16="http://schemas.microsoft.com/office/drawing/2014/main" id="{4CA4C7B9-E73C-AFAC-3146-AF1A6365C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200" y="1754572"/>
            <a:ext cx="832245" cy="832245"/>
          </a:xfrm>
          <a:prstGeom prst="rect">
            <a:avLst/>
          </a:prstGeom>
        </p:spPr>
      </p:pic>
      <p:pic>
        <p:nvPicPr>
          <p:cNvPr id="18" name="Graphic 17" descr="Checkbox Checked with solid fill">
            <a:extLst>
              <a:ext uri="{FF2B5EF4-FFF2-40B4-BE49-F238E27FC236}">
                <a16:creationId xmlns:a16="http://schemas.microsoft.com/office/drawing/2014/main" id="{31F5F8A1-1492-8F92-4630-490186C2E1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200" y="2952134"/>
            <a:ext cx="832245" cy="832245"/>
          </a:xfrm>
          <a:prstGeom prst="rect">
            <a:avLst/>
          </a:prstGeom>
        </p:spPr>
      </p:pic>
      <p:sp>
        <p:nvSpPr>
          <p:cNvPr id="19" name="TextBox 18">
            <a:extLst>
              <a:ext uri="{FF2B5EF4-FFF2-40B4-BE49-F238E27FC236}">
                <a16:creationId xmlns:a16="http://schemas.microsoft.com/office/drawing/2014/main" id="{058FB5C7-2BB7-82F8-228E-7AE5E5293AD2}"/>
              </a:ext>
            </a:extLst>
          </p:cNvPr>
          <p:cNvSpPr txBox="1"/>
          <p:nvPr/>
        </p:nvSpPr>
        <p:spPr>
          <a:xfrm>
            <a:off x="1475440" y="2868000"/>
            <a:ext cx="4057610" cy="954107"/>
          </a:xfrm>
          <a:prstGeom prst="rect">
            <a:avLst/>
          </a:prstGeom>
          <a:noFill/>
        </p:spPr>
        <p:txBody>
          <a:bodyPr wrap="square" rtlCol="0">
            <a:spAutoFit/>
          </a:bodyPr>
          <a:lstStyle/>
          <a:p>
            <a:r>
              <a:rPr lang="en-US" sz="2800" dirty="0"/>
              <a:t>10% have completed SAP but are still prohibited.</a:t>
            </a:r>
          </a:p>
        </p:txBody>
      </p:sp>
      <p:pic>
        <p:nvPicPr>
          <p:cNvPr id="20" name="Graphic 19" descr="Checkbox Checked with solid fill">
            <a:extLst>
              <a:ext uri="{FF2B5EF4-FFF2-40B4-BE49-F238E27FC236}">
                <a16:creationId xmlns:a16="http://schemas.microsoft.com/office/drawing/2014/main" id="{00453148-7898-8E83-9DBE-A1AF7E4859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9" y="3749387"/>
            <a:ext cx="832245" cy="832245"/>
          </a:xfrm>
          <a:prstGeom prst="rect">
            <a:avLst/>
          </a:prstGeom>
        </p:spPr>
      </p:pic>
      <p:sp>
        <p:nvSpPr>
          <p:cNvPr id="21" name="TextBox 20">
            <a:extLst>
              <a:ext uri="{FF2B5EF4-FFF2-40B4-BE49-F238E27FC236}">
                <a16:creationId xmlns:a16="http://schemas.microsoft.com/office/drawing/2014/main" id="{47879AD3-DC50-ED1D-6269-B1A5FF5BC2FB}"/>
              </a:ext>
            </a:extLst>
          </p:cNvPr>
          <p:cNvSpPr txBox="1"/>
          <p:nvPr/>
        </p:nvSpPr>
        <p:spPr>
          <a:xfrm>
            <a:off x="1475442" y="3724796"/>
            <a:ext cx="3876946" cy="954107"/>
          </a:xfrm>
          <a:prstGeom prst="rect">
            <a:avLst/>
          </a:prstGeom>
          <a:noFill/>
        </p:spPr>
        <p:txBody>
          <a:bodyPr wrap="square" rtlCol="0">
            <a:spAutoFit/>
          </a:bodyPr>
          <a:lstStyle/>
          <a:p>
            <a:r>
              <a:rPr lang="en-US" sz="2800" dirty="0"/>
              <a:t>Only 7% drivers have completed the process.</a:t>
            </a:r>
          </a:p>
        </p:txBody>
      </p:sp>
      <p:sp>
        <p:nvSpPr>
          <p:cNvPr id="22" name="Content Placeholder 6">
            <a:extLst>
              <a:ext uri="{FF2B5EF4-FFF2-40B4-BE49-F238E27FC236}">
                <a16:creationId xmlns:a16="http://schemas.microsoft.com/office/drawing/2014/main" id="{6D7E2386-A532-3392-C892-16F97804713F}"/>
              </a:ext>
            </a:extLst>
          </p:cNvPr>
          <p:cNvSpPr txBox="1">
            <a:spLocks/>
          </p:cNvSpPr>
          <p:nvPr/>
        </p:nvSpPr>
        <p:spPr bwMode="white">
          <a:xfrm>
            <a:off x="1475436" y="1137479"/>
            <a:ext cx="3876946" cy="830997"/>
          </a:xfrm>
          <a:prstGeom prst="rect">
            <a:avLst/>
          </a:prstGeom>
          <a:noFill/>
        </p:spPr>
        <p:txBody>
          <a:bodyPr wrap="square" rtlCol="0">
            <a:spAutoFit/>
          </a:bodyPr>
          <a:lstStyle>
            <a:defPPr>
              <a:defRPr lang="en-US"/>
            </a:defPPr>
            <a:lvl1pPr>
              <a:defRPr sz="2800"/>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Through Jan 1</a:t>
            </a:r>
          </a:p>
          <a:p>
            <a:r>
              <a:rPr lang="en-US" sz="2000" dirty="0"/>
              <a:t>*Some drivers &gt;1 violation</a:t>
            </a:r>
          </a:p>
        </p:txBody>
      </p:sp>
      <p:pic>
        <p:nvPicPr>
          <p:cNvPr id="23" name="Graphic 22" descr="Checkbox Checked with solid fill">
            <a:extLst>
              <a:ext uri="{FF2B5EF4-FFF2-40B4-BE49-F238E27FC236}">
                <a16:creationId xmlns:a16="http://schemas.microsoft.com/office/drawing/2014/main" id="{8C6C47B1-B8AE-AA67-585D-BB072CC23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95" y="1015201"/>
            <a:ext cx="832245" cy="832245"/>
          </a:xfrm>
          <a:prstGeom prst="rect">
            <a:avLst/>
          </a:prstGeom>
        </p:spPr>
      </p:pic>
      <p:sp>
        <p:nvSpPr>
          <p:cNvPr id="4" name="Rectangle 3">
            <a:extLst>
              <a:ext uri="{FF2B5EF4-FFF2-40B4-BE49-F238E27FC236}">
                <a16:creationId xmlns:a16="http://schemas.microsoft.com/office/drawing/2014/main" id="{1B640435-1209-AFDB-3487-D77F9775AD4A}"/>
              </a:ext>
            </a:extLst>
          </p:cNvPr>
          <p:cNvSpPr/>
          <p:nvPr/>
        </p:nvSpPr>
        <p:spPr>
          <a:xfrm>
            <a:off x="6424862" y="4238259"/>
            <a:ext cx="4201447"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DFBCAC4-DE2E-402C-4DA0-D318210ACBCE}"/>
              </a:ext>
            </a:extLst>
          </p:cNvPr>
          <p:cNvSpPr/>
          <p:nvPr/>
        </p:nvSpPr>
        <p:spPr>
          <a:xfrm>
            <a:off x="6424863" y="1847446"/>
            <a:ext cx="4201447"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0F246A9-3022-A044-B07D-EF757BBD7B29}"/>
              </a:ext>
            </a:extLst>
          </p:cNvPr>
          <p:cNvSpPr/>
          <p:nvPr/>
        </p:nvSpPr>
        <p:spPr>
          <a:xfrm>
            <a:off x="6424862" y="5792338"/>
            <a:ext cx="4201447" cy="379448"/>
          </a:xfrm>
          <a:prstGeom prst="rect">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A picture containing symbol, logo, sign, traffic sign&#10;&#10;Description automatically generated">
            <a:extLst>
              <a:ext uri="{FF2B5EF4-FFF2-40B4-BE49-F238E27FC236}">
                <a16:creationId xmlns:a16="http://schemas.microsoft.com/office/drawing/2014/main" id="{4CD1339E-2623-EBAA-2AD8-AC12F945D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12371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p:bldP spid="22" grpId="0"/>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3FA3-5FA0-D461-3FD7-01DF45C63472}"/>
            </a:ext>
          </a:extLst>
        </p:cNvPr>
        <p:cNvGrpSpPr/>
        <p:nvPr/>
      </p:nvGrpSpPr>
      <p:grpSpPr>
        <a:xfrm>
          <a:off x="0" y="0"/>
          <a:ext cx="0" cy="0"/>
          <a:chOff x="0" y="0"/>
          <a:chExt cx="0" cy="0"/>
        </a:xfrm>
      </p:grpSpPr>
      <p:sp>
        <p:nvSpPr>
          <p:cNvPr id="35" name="Title 3">
            <a:extLst>
              <a:ext uri="{FF2B5EF4-FFF2-40B4-BE49-F238E27FC236}">
                <a16:creationId xmlns:a16="http://schemas.microsoft.com/office/drawing/2014/main" id="{735D86D9-CADB-1D47-0CF6-342E60EA2199}"/>
              </a:ext>
            </a:extLst>
          </p:cNvPr>
          <p:cNvSpPr>
            <a:spLocks noGrp="1"/>
          </p:cNvSpPr>
          <p:nvPr>
            <p:ph type="title" idx="4294967295"/>
          </p:nvPr>
        </p:nvSpPr>
        <p:spPr bwMode="ltGray">
          <a:xfrm>
            <a:off x="838200" y="161857"/>
            <a:ext cx="10515600" cy="1325563"/>
          </a:xfrm>
          <a:prstGeom prst="rect">
            <a:avLst/>
          </a:prstGeom>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Why do we need a Clearinghouse II</a:t>
            </a:r>
          </a:p>
        </p:txBody>
      </p:sp>
      <p:cxnSp>
        <p:nvCxnSpPr>
          <p:cNvPr id="8" name="Straight Connector 7">
            <a:extLst>
              <a:ext uri="{FF2B5EF4-FFF2-40B4-BE49-F238E27FC236}">
                <a16:creationId xmlns:a16="http://schemas.microsoft.com/office/drawing/2014/main" id="{7C9FCF4A-54EA-A000-997A-8DDBB1131577}"/>
              </a:ext>
            </a:extLst>
          </p:cNvPr>
          <p:cNvCxnSpPr>
            <a:cxnSpLocks/>
          </p:cNvCxnSpPr>
          <p:nvPr/>
        </p:nvCxnSpPr>
        <p:spPr>
          <a:xfrm>
            <a:off x="920261" y="1101969"/>
            <a:ext cx="2233246" cy="0"/>
          </a:xfrm>
          <a:prstGeom prst="line">
            <a:avLst/>
          </a:prstGeom>
          <a:ln w="38100">
            <a:solidFill>
              <a:srgbClr val="F59100"/>
            </a:solidFill>
          </a:ln>
        </p:spPr>
        <p:style>
          <a:lnRef idx="1">
            <a:schemeClr val="accent1"/>
          </a:lnRef>
          <a:fillRef idx="0">
            <a:schemeClr val="accent1"/>
          </a:fillRef>
          <a:effectRef idx="0">
            <a:schemeClr val="accent1"/>
          </a:effectRef>
          <a:fontRef idx="minor">
            <a:schemeClr val="tx1"/>
          </a:fontRef>
        </p:style>
      </p:cxnSp>
      <p:sp>
        <p:nvSpPr>
          <p:cNvPr id="15" name="End Dot">
            <a:extLst>
              <a:ext uri="{FF2B5EF4-FFF2-40B4-BE49-F238E27FC236}">
                <a16:creationId xmlns:a16="http://schemas.microsoft.com/office/drawing/2014/main" id="{66EF2BE4-0205-6C45-C44D-97E478D00DFE}"/>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
        <p:nvSpPr>
          <p:cNvPr id="4" name="Content Placeholder 6">
            <a:extLst>
              <a:ext uri="{FF2B5EF4-FFF2-40B4-BE49-F238E27FC236}">
                <a16:creationId xmlns:a16="http://schemas.microsoft.com/office/drawing/2014/main" id="{5E3CFE41-78E3-B20D-E8E6-A07F6776EC8B}"/>
              </a:ext>
            </a:extLst>
          </p:cNvPr>
          <p:cNvSpPr txBox="1">
            <a:spLocks/>
          </p:cNvSpPr>
          <p:nvPr/>
        </p:nvSpPr>
        <p:spPr bwMode="white">
          <a:xfrm>
            <a:off x="1351160" y="1332110"/>
            <a:ext cx="10261720" cy="108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800" dirty="0">
                <a:solidFill>
                  <a:schemeClr val="tx1"/>
                </a:solidFill>
                <a:ea typeface="Lato" panose="020F0502020204030203" pitchFamily="34" charset="0"/>
                <a:cs typeface="Lato" panose="020F0502020204030203" pitchFamily="34" charset="0"/>
              </a:rPr>
              <a:t>The first Clearinghouse rule did not give SDLAs the authority to remove commercial driving privileges,  aka “downgrades”.</a:t>
            </a:r>
          </a:p>
        </p:txBody>
      </p:sp>
      <p:sp>
        <p:nvSpPr>
          <p:cNvPr id="13" name="TextBox 12">
            <a:extLst>
              <a:ext uri="{FF2B5EF4-FFF2-40B4-BE49-F238E27FC236}">
                <a16:creationId xmlns:a16="http://schemas.microsoft.com/office/drawing/2014/main" id="{3F670659-44C2-948B-6D9C-354C1C90A340}"/>
              </a:ext>
            </a:extLst>
          </p:cNvPr>
          <p:cNvSpPr txBox="1"/>
          <p:nvPr/>
        </p:nvSpPr>
        <p:spPr>
          <a:xfrm>
            <a:off x="1351160" y="2416191"/>
            <a:ext cx="10079870" cy="954107"/>
          </a:xfrm>
          <a:prstGeom prst="rect">
            <a:avLst/>
          </a:prstGeom>
          <a:noFill/>
        </p:spPr>
        <p:txBody>
          <a:bodyPr wrap="square" rtlCol="0">
            <a:spAutoFit/>
          </a:bodyPr>
          <a:lstStyle/>
          <a:p>
            <a:r>
              <a:rPr lang="en-US" sz="2800" dirty="0"/>
              <a:t>THP notes that inspections are finding active drivers with DACH violations is around 0.5% (overall driver positivity ~2%).</a:t>
            </a:r>
          </a:p>
        </p:txBody>
      </p:sp>
      <p:sp>
        <p:nvSpPr>
          <p:cNvPr id="16" name="TextBox 15">
            <a:extLst>
              <a:ext uri="{FF2B5EF4-FFF2-40B4-BE49-F238E27FC236}">
                <a16:creationId xmlns:a16="http://schemas.microsoft.com/office/drawing/2014/main" id="{31BE29ED-F5F3-A638-FAD5-BEF4769FA14B}"/>
              </a:ext>
            </a:extLst>
          </p:cNvPr>
          <p:cNvSpPr txBox="1"/>
          <p:nvPr/>
        </p:nvSpPr>
        <p:spPr>
          <a:xfrm>
            <a:off x="1351161" y="3440562"/>
            <a:ext cx="9314708" cy="954107"/>
          </a:xfrm>
          <a:prstGeom prst="rect">
            <a:avLst/>
          </a:prstGeom>
          <a:noFill/>
        </p:spPr>
        <p:txBody>
          <a:bodyPr wrap="square" rtlCol="0">
            <a:spAutoFit/>
          </a:bodyPr>
          <a:lstStyle/>
          <a:p>
            <a:r>
              <a:rPr lang="en-US" sz="2800" dirty="0"/>
              <a:t>Clearinghouse II, effective November 18, 2021 with a compliance date of November 18, 2024 addressed this gap.</a:t>
            </a:r>
          </a:p>
        </p:txBody>
      </p:sp>
      <p:sp>
        <p:nvSpPr>
          <p:cNvPr id="20" name="TextBox 19">
            <a:extLst>
              <a:ext uri="{FF2B5EF4-FFF2-40B4-BE49-F238E27FC236}">
                <a16:creationId xmlns:a16="http://schemas.microsoft.com/office/drawing/2014/main" id="{426EB9F9-33CB-BC0B-A8CC-BB18DCF4FBFE}"/>
              </a:ext>
            </a:extLst>
          </p:cNvPr>
          <p:cNvSpPr txBox="1"/>
          <p:nvPr/>
        </p:nvSpPr>
        <p:spPr>
          <a:xfrm>
            <a:off x="1351160" y="4362071"/>
            <a:ext cx="10321921" cy="954107"/>
          </a:xfrm>
          <a:prstGeom prst="rect">
            <a:avLst/>
          </a:prstGeom>
          <a:noFill/>
        </p:spPr>
        <p:txBody>
          <a:bodyPr wrap="square" rtlCol="0">
            <a:spAutoFit/>
          </a:bodyPr>
          <a:lstStyle/>
          <a:p>
            <a:r>
              <a:rPr lang="en-US" sz="2800" dirty="0"/>
              <a:t>SDLAs must downgrade CDLs that have a “prohibited” status in the Clearinghouse.</a:t>
            </a:r>
          </a:p>
        </p:txBody>
      </p:sp>
      <p:pic>
        <p:nvPicPr>
          <p:cNvPr id="25" name="Graphic 24" descr="Checkbox Checked with solid fill">
            <a:extLst>
              <a:ext uri="{FF2B5EF4-FFF2-40B4-BE49-F238E27FC236}">
                <a16:creationId xmlns:a16="http://schemas.microsoft.com/office/drawing/2014/main" id="{C3DB260B-E629-CD0E-3FEB-85BED910E1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1384341"/>
            <a:ext cx="832245" cy="832245"/>
          </a:xfrm>
          <a:prstGeom prst="rect">
            <a:avLst/>
          </a:prstGeom>
        </p:spPr>
      </p:pic>
      <p:pic>
        <p:nvPicPr>
          <p:cNvPr id="26" name="Graphic 25" descr="Checkbox Checked with solid fill">
            <a:extLst>
              <a:ext uri="{FF2B5EF4-FFF2-40B4-BE49-F238E27FC236}">
                <a16:creationId xmlns:a16="http://schemas.microsoft.com/office/drawing/2014/main" id="{3445C461-D4CB-0C67-3BFA-2BAD87153C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2426494"/>
            <a:ext cx="832245" cy="832245"/>
          </a:xfrm>
          <a:prstGeom prst="rect">
            <a:avLst/>
          </a:prstGeom>
        </p:spPr>
      </p:pic>
      <p:pic>
        <p:nvPicPr>
          <p:cNvPr id="27" name="Graphic 26" descr="Checkbox Checked with solid fill">
            <a:extLst>
              <a:ext uri="{FF2B5EF4-FFF2-40B4-BE49-F238E27FC236}">
                <a16:creationId xmlns:a16="http://schemas.microsoft.com/office/drawing/2014/main" id="{152D34BD-3272-DCE0-60C1-55F312CA19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3468647"/>
            <a:ext cx="832245" cy="832245"/>
          </a:xfrm>
          <a:prstGeom prst="rect">
            <a:avLst/>
          </a:prstGeom>
        </p:spPr>
      </p:pic>
      <p:pic>
        <p:nvPicPr>
          <p:cNvPr id="28" name="Graphic 27" descr="Checkbox Checked with solid fill">
            <a:extLst>
              <a:ext uri="{FF2B5EF4-FFF2-40B4-BE49-F238E27FC236}">
                <a16:creationId xmlns:a16="http://schemas.microsoft.com/office/drawing/2014/main" id="{0CC1C190-328F-C33B-1A4B-356AE8C021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4309235"/>
            <a:ext cx="832245" cy="832245"/>
          </a:xfrm>
          <a:prstGeom prst="rect">
            <a:avLst/>
          </a:prstGeom>
        </p:spPr>
      </p:pic>
      <p:sp>
        <p:nvSpPr>
          <p:cNvPr id="2" name="TextBox 1">
            <a:extLst>
              <a:ext uri="{FF2B5EF4-FFF2-40B4-BE49-F238E27FC236}">
                <a16:creationId xmlns:a16="http://schemas.microsoft.com/office/drawing/2014/main" id="{63EAE161-98D5-AE5C-3625-30EA3C906926}"/>
              </a:ext>
            </a:extLst>
          </p:cNvPr>
          <p:cNvSpPr txBox="1"/>
          <p:nvPr/>
        </p:nvSpPr>
        <p:spPr>
          <a:xfrm>
            <a:off x="1351160" y="5384804"/>
            <a:ext cx="10321921" cy="523220"/>
          </a:xfrm>
          <a:prstGeom prst="rect">
            <a:avLst/>
          </a:prstGeom>
          <a:noFill/>
        </p:spPr>
        <p:txBody>
          <a:bodyPr wrap="square" rtlCol="0">
            <a:spAutoFit/>
          </a:bodyPr>
          <a:lstStyle/>
          <a:p>
            <a:r>
              <a:rPr lang="en-US" sz="2800" dirty="0"/>
              <a:t>SDLAs can start before the mandatory guidelines.</a:t>
            </a:r>
          </a:p>
        </p:txBody>
      </p:sp>
      <p:pic>
        <p:nvPicPr>
          <p:cNvPr id="3" name="Graphic 2" descr="Checkbox Checked with solid fill">
            <a:extLst>
              <a:ext uri="{FF2B5EF4-FFF2-40B4-BE49-F238E27FC236}">
                <a16:creationId xmlns:a16="http://schemas.microsoft.com/office/drawing/2014/main" id="{0DF04B63-1684-884B-4456-0F40AAAB40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558" y="5230292"/>
            <a:ext cx="832245" cy="832245"/>
          </a:xfrm>
          <a:prstGeom prst="rect">
            <a:avLst/>
          </a:prstGeom>
        </p:spPr>
      </p:pic>
      <p:pic>
        <p:nvPicPr>
          <p:cNvPr id="5" name="Picture 4" descr="A picture containing symbol, logo, sign, traffic sign&#10;&#10;Description automatically generated">
            <a:extLst>
              <a:ext uri="{FF2B5EF4-FFF2-40B4-BE49-F238E27FC236}">
                <a16:creationId xmlns:a16="http://schemas.microsoft.com/office/drawing/2014/main" id="{ED7E56F9-6F78-EF0B-D43F-EA35ACEB4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218" y="379008"/>
            <a:ext cx="822960" cy="822960"/>
          </a:xfrm>
          <a:prstGeom prst="rect">
            <a:avLst/>
          </a:prstGeom>
        </p:spPr>
      </p:pic>
    </p:spTree>
    <p:extLst>
      <p:ext uri="{BB962C8B-B14F-4D97-AF65-F5344CB8AC3E}">
        <p14:creationId xmlns:p14="http://schemas.microsoft.com/office/powerpoint/2010/main" val="41211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3" grpId="0"/>
      <p:bldP spid="16" grpId="0"/>
      <p:bldP spid="2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920C-4574-C179-771C-B7B883443650}"/>
              </a:ext>
            </a:extLst>
          </p:cNvPr>
          <p:cNvSpPr>
            <a:spLocks noGrp="1"/>
          </p:cNvSpPr>
          <p:nvPr>
            <p:ph type="title"/>
          </p:nvPr>
        </p:nvSpPr>
        <p:spPr/>
        <p:txBody>
          <a:bodyPr>
            <a:normAutofit/>
          </a:bodyPr>
          <a:lstStyle/>
          <a:p>
            <a:r>
              <a:rPr lang="en-US" sz="4000" dirty="0">
                <a:solidFill>
                  <a:srgbClr val="605D5D"/>
                </a:solidFill>
                <a:latin typeface="+mn-lt"/>
                <a:ea typeface="Lato" panose="020F0502020204030203" pitchFamily="34" charset="0"/>
                <a:cs typeface="Lato" panose="020F0502020204030203" pitchFamily="34" charset="0"/>
              </a:rPr>
              <a:t>Clearinghouse Status and CDL Downgrades</a:t>
            </a:r>
            <a:endParaRPr lang="en-US" sz="8000" dirty="0"/>
          </a:p>
        </p:txBody>
      </p:sp>
      <p:pic>
        <p:nvPicPr>
          <p:cNvPr id="3" name="Picture 2" descr="ALEA prepares to launch LEADS, New State-of-the-Art Driver License System |  The Trussville Tribune">
            <a:extLst>
              <a:ext uri="{FF2B5EF4-FFF2-40B4-BE49-F238E27FC236}">
                <a16:creationId xmlns:a16="http://schemas.microsoft.com/office/drawing/2014/main" id="{DA361FBF-9A4B-E6AE-A6BA-577FFA73C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160" y="224606"/>
            <a:ext cx="1222404" cy="12628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7FC64E16-F3A3-4185-EAB2-6FEAD4E810C8}"/>
              </a:ext>
            </a:extLst>
          </p:cNvPr>
          <p:cNvSpPr txBox="1">
            <a:spLocks/>
          </p:cNvSpPr>
          <p:nvPr/>
        </p:nvSpPr>
        <p:spPr bwMode="white">
          <a:xfrm>
            <a:off x="1311442" y="1332110"/>
            <a:ext cx="10301438" cy="18442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000" dirty="0"/>
              <a:t>As established in the first Clearinghouse final rule, drivers with a “prohibited” Clearinghouse status are prohibited from operating a commercial motor vehicle (CMV) on public roads. The second Clearinghouse final rule (Clearinghouse-II) further supports this by ensuring that drivers with a “prohibited” Clearinghouse status do not continue to hold a commercial driver’s license (CDL) or commercial learner’s permit (CLP).</a:t>
            </a:r>
            <a:endParaRPr lang="en-US" sz="3600" dirty="0">
              <a:solidFill>
                <a:schemeClr val="tx1"/>
              </a:solidFill>
              <a:ea typeface="Lato" panose="020F0502020204030203" pitchFamily="34" charset="0"/>
              <a:cs typeface="Lato" panose="020F0502020204030203" pitchFamily="34" charset="0"/>
            </a:endParaRPr>
          </a:p>
        </p:txBody>
      </p:sp>
      <p:pic>
        <p:nvPicPr>
          <p:cNvPr id="7" name="Graphic 6" descr="Checkbox Checked with solid fill">
            <a:extLst>
              <a:ext uri="{FF2B5EF4-FFF2-40B4-BE49-F238E27FC236}">
                <a16:creationId xmlns:a16="http://schemas.microsoft.com/office/drawing/2014/main" id="{E2753A03-9569-57AF-4589-E4F06FF30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1384341"/>
            <a:ext cx="832245" cy="832245"/>
          </a:xfrm>
          <a:prstGeom prst="rect">
            <a:avLst/>
          </a:prstGeom>
        </p:spPr>
      </p:pic>
      <p:sp>
        <p:nvSpPr>
          <p:cNvPr id="8" name="Content Placeholder 6">
            <a:extLst>
              <a:ext uri="{FF2B5EF4-FFF2-40B4-BE49-F238E27FC236}">
                <a16:creationId xmlns:a16="http://schemas.microsoft.com/office/drawing/2014/main" id="{C46D2850-6C66-6AD5-65A5-CFC640E232CD}"/>
              </a:ext>
            </a:extLst>
          </p:cNvPr>
          <p:cNvSpPr txBox="1">
            <a:spLocks/>
          </p:cNvSpPr>
          <p:nvPr/>
        </p:nvSpPr>
        <p:spPr bwMode="white">
          <a:xfrm>
            <a:off x="1311442" y="3461894"/>
            <a:ext cx="10301438" cy="24675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000" dirty="0"/>
              <a:t>Beginning November 18, 2024, State Driver Licensing Agencies (SDLAs) will be required to remove the commercial driving privileges from the driver's license of an individual subject to the CMV driving prohibition. This would result in a downgrade of the license until the driver completes the return-to-duty (RTD) process. Note: SDLAs with legislative authority currently have the option to voluntarily query the Clearinghouse and downgrade CDLs for prohibited drivers and may do so before the November 18, 2024 compliance date.</a:t>
            </a:r>
            <a:endParaRPr lang="en-US" sz="4000" dirty="0">
              <a:solidFill>
                <a:schemeClr val="tx1"/>
              </a:solidFill>
              <a:ea typeface="Lato" panose="020F0502020204030203" pitchFamily="34" charset="0"/>
              <a:cs typeface="Lato" panose="020F0502020204030203" pitchFamily="34" charset="0"/>
            </a:endParaRPr>
          </a:p>
        </p:txBody>
      </p:sp>
      <p:pic>
        <p:nvPicPr>
          <p:cNvPr id="9" name="Graphic 8" descr="Checkbox Checked with solid fill">
            <a:extLst>
              <a:ext uri="{FF2B5EF4-FFF2-40B4-BE49-F238E27FC236}">
                <a16:creationId xmlns:a16="http://schemas.microsoft.com/office/drawing/2014/main" id="{3F708C7A-E41C-BC4C-7979-EAE8F4ECB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558" y="3514125"/>
            <a:ext cx="832245" cy="832245"/>
          </a:xfrm>
          <a:prstGeom prst="rect">
            <a:avLst/>
          </a:prstGeom>
        </p:spPr>
      </p:pic>
      <p:sp>
        <p:nvSpPr>
          <p:cNvPr id="10" name="End Dot">
            <a:extLst>
              <a:ext uri="{FF2B5EF4-FFF2-40B4-BE49-F238E27FC236}">
                <a16:creationId xmlns:a16="http://schemas.microsoft.com/office/drawing/2014/main" id="{7CAE3E9C-559C-34DF-7D3D-F567CE1E7B87}"/>
              </a:ext>
            </a:extLst>
          </p:cNvPr>
          <p:cNvSpPr txBox="1">
            <a:spLocks/>
          </p:cNvSpPr>
          <p:nvPr/>
        </p:nvSpPr>
        <p:spPr bwMode="white">
          <a:xfrm>
            <a:off x="11872649" y="6338322"/>
            <a:ext cx="217170" cy="519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0"/>
              </a:spcBef>
              <a:buNone/>
            </a:pPr>
            <a:r>
              <a:rPr lang="en-US" sz="2800" dirty="0">
                <a:solidFill>
                  <a:schemeClr val="tx1"/>
                </a:solidFill>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61525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D34F5648A7B541B86C252A9011A209" ma:contentTypeVersion="9" ma:contentTypeDescription="Create a new document." ma:contentTypeScope="" ma:versionID="24dc3a8da0ed81c4d7cc010b806eb63d">
  <xsd:schema xmlns:xsd="http://www.w3.org/2001/XMLSchema" xmlns:xs="http://www.w3.org/2001/XMLSchema" xmlns:p="http://schemas.microsoft.com/office/2006/metadata/properties" xmlns:ns1="http://schemas.microsoft.com/sharepoint/v3" xmlns:ns3="ab55e099-0fb1-431d-bc6c-238d112c3639" xmlns:ns4="6b10e301-2a5c-403b-9f98-3740ade7bd68" targetNamespace="http://schemas.microsoft.com/office/2006/metadata/properties" ma:root="true" ma:fieldsID="729921af6c1994e59b6fc227f9b57437" ns1:_="" ns3:_="" ns4:_="">
    <xsd:import namespace="http://schemas.microsoft.com/sharepoint/v3"/>
    <xsd:import namespace="ab55e099-0fb1-431d-bc6c-238d112c3639"/>
    <xsd:import namespace="6b10e301-2a5c-403b-9f98-3740ade7bd68"/>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55e099-0fb1-431d-bc6c-238d112c3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10e301-2a5c-403b-9f98-3740ade7bd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b10e301-2a5c-403b-9f98-3740ade7bd68">
      <UserInfo>
        <DisplayName>Marsha VandeHei</DisplayName>
        <AccountId>12</AccountId>
        <AccountType/>
      </UserInfo>
    </SharedWithUsers>
    <_activity xmlns="ab55e099-0fb1-431d-bc6c-238d112c363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D1ACBBE-4B51-493B-9BDB-24A333F28C70}">
  <ds:schemaRefs>
    <ds:schemaRef ds:uri="http://schemas.microsoft.com/sharepoint/v3/contenttype/forms"/>
  </ds:schemaRefs>
</ds:datastoreItem>
</file>

<file path=customXml/itemProps2.xml><?xml version="1.0" encoding="utf-8"?>
<ds:datastoreItem xmlns:ds="http://schemas.openxmlformats.org/officeDocument/2006/customXml" ds:itemID="{1EF8CBAF-A327-4F8A-B893-92AD76F5C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b55e099-0fb1-431d-bc6c-238d112c3639"/>
    <ds:schemaRef ds:uri="6b10e301-2a5c-403b-9f98-3740ade7bd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45C88-E954-415C-8933-9101F10D6335}">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6b10e301-2a5c-403b-9f98-3740ade7bd68"/>
    <ds:schemaRef ds:uri="ab55e099-0fb1-431d-bc6c-238d112c3639"/>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33907</TotalTime>
  <Words>1520</Words>
  <Application>Microsoft Office PowerPoint</Application>
  <PresentationFormat>Widescreen</PresentationFormat>
  <Paragraphs>138</Paragraphs>
  <Slides>21</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Lato</vt:lpstr>
      <vt:lpstr>Lato Black</vt:lpstr>
      <vt:lpstr>Office Theme</vt:lpstr>
      <vt:lpstr>PowerPoint Presentation</vt:lpstr>
      <vt:lpstr>About WorkforceQA</vt:lpstr>
      <vt:lpstr>About Alabama Law Enforcement Agency</vt:lpstr>
      <vt:lpstr>FMCSA Clearinghouse - How did we get here ?</vt:lpstr>
      <vt:lpstr>FMCSA Clearinghouse - How did we get here ?</vt:lpstr>
      <vt:lpstr>How many violations ?</vt:lpstr>
      <vt:lpstr>Clearinghouse Report</vt:lpstr>
      <vt:lpstr>Why do we need a Clearinghouse II</vt:lpstr>
      <vt:lpstr>Clearinghouse Status and CDL Downgrades</vt:lpstr>
      <vt:lpstr>ALEA-DACH downgrades</vt:lpstr>
      <vt:lpstr>ALEA-DACH downgrades</vt:lpstr>
      <vt:lpstr>ALEA – Downgrading of Prohibited Drivers: Getting Started Early</vt:lpstr>
      <vt:lpstr>From an overall SDLA perspective</vt:lpstr>
      <vt:lpstr>From a Carrier perspective</vt:lpstr>
      <vt:lpstr>From a Driver perspective</vt:lpstr>
      <vt:lpstr>Clearinghouse Report</vt:lpstr>
      <vt:lpstr>Six Steps of the RTD process</vt:lpstr>
      <vt:lpstr>The Devils are in the “Details”</vt:lpstr>
      <vt:lpstr>Points to remember about RTD drivers:</vt:lpstr>
      <vt:lpstr>PowerPoint Presentation</vt:lpstr>
      <vt:lpstr>Actual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Morgane Charbonneau</dc:creator>
  <cp:lastModifiedBy>Grady Phillips</cp:lastModifiedBy>
  <cp:revision>396</cp:revision>
  <cp:lastPrinted>2023-11-06T21:39:23Z</cp:lastPrinted>
  <dcterms:created xsi:type="dcterms:W3CDTF">2021-05-17T21:55:26Z</dcterms:created>
  <dcterms:modified xsi:type="dcterms:W3CDTF">2024-02-20T17:10:13Z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0x010100ABD34F5648A7B541B86C252A9011A209</vt:lpwstr>
  </property>
  <property fmtid="{D5CDD505-2E9C-101B-9397-08002B2CF9AE}" pid="3" name="MediaServiceImageTags">
    <vt:lpwstr/>
  </property>
</Properties>
</file>