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9144000" cy="5143500"/>
  <p:notesSz cx="9144000" cy="51435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097A7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00" b="0" i="0">
                <a:solidFill>
                  <a:srgbClr val="595959"/>
                </a:solidFill>
                <a:latin typeface="Garamond"/>
                <a:cs typeface="Garamond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999999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0"/>
              <a:t>Inspiring</a:t>
            </a:r>
            <a:r>
              <a:rPr dirty="0" spc="75"/>
              <a:t> </a:t>
            </a:r>
            <a:r>
              <a:rPr dirty="0" spc="20"/>
              <a:t>Responsible</a:t>
            </a:r>
            <a:r>
              <a:rPr dirty="0" spc="80"/>
              <a:t> </a:t>
            </a:r>
            <a:r>
              <a:rPr dirty="0" spc="-10"/>
              <a:t>Growth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999999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10"/>
              <a:t>Thrive</a:t>
            </a:r>
            <a:r>
              <a:rPr dirty="0" spc="130"/>
              <a:t> </a:t>
            </a:r>
            <a:r>
              <a:rPr dirty="0" spc="10"/>
              <a:t>Regional</a:t>
            </a:r>
            <a:r>
              <a:rPr dirty="0" spc="135"/>
              <a:t> </a:t>
            </a:r>
            <a:r>
              <a:rPr dirty="0" spc="-10"/>
              <a:t>Partnership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97A7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900" b="0" i="0">
                <a:solidFill>
                  <a:srgbClr val="595959"/>
                </a:solidFill>
                <a:latin typeface="Garamond"/>
                <a:cs typeface="Garamond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999999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0"/>
              <a:t>Inspiring</a:t>
            </a:r>
            <a:r>
              <a:rPr dirty="0" spc="75"/>
              <a:t> </a:t>
            </a:r>
            <a:r>
              <a:rPr dirty="0" spc="20"/>
              <a:t>Responsible</a:t>
            </a:r>
            <a:r>
              <a:rPr dirty="0" spc="80"/>
              <a:t> </a:t>
            </a:r>
            <a:r>
              <a:rPr dirty="0" spc="-10"/>
              <a:t>Growth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999999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10"/>
              <a:t>Thrive</a:t>
            </a:r>
            <a:r>
              <a:rPr dirty="0" spc="130"/>
              <a:t> </a:t>
            </a:r>
            <a:r>
              <a:rPr dirty="0" spc="10"/>
              <a:t>Regional</a:t>
            </a:r>
            <a:r>
              <a:rPr dirty="0" spc="135"/>
              <a:t> </a:t>
            </a:r>
            <a:r>
              <a:rPr dirty="0" spc="-10"/>
              <a:t>Partnership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97A7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999999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0"/>
              <a:t>Inspiring</a:t>
            </a:r>
            <a:r>
              <a:rPr dirty="0" spc="75"/>
              <a:t> </a:t>
            </a:r>
            <a:r>
              <a:rPr dirty="0" spc="20"/>
              <a:t>Responsible</a:t>
            </a:r>
            <a:r>
              <a:rPr dirty="0" spc="80"/>
              <a:t> </a:t>
            </a:r>
            <a:r>
              <a:rPr dirty="0" spc="-10"/>
              <a:t>Growth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999999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10"/>
              <a:t>Thrive</a:t>
            </a:r>
            <a:r>
              <a:rPr dirty="0" spc="130"/>
              <a:t> </a:t>
            </a:r>
            <a:r>
              <a:rPr dirty="0" spc="10"/>
              <a:t>Regional</a:t>
            </a:r>
            <a:r>
              <a:rPr dirty="0" spc="135"/>
              <a:t> </a:t>
            </a:r>
            <a:r>
              <a:rPr dirty="0" spc="-10"/>
              <a:t>Partnership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97A7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999999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0"/>
              <a:t>Inspiring</a:t>
            </a:r>
            <a:r>
              <a:rPr dirty="0" spc="75"/>
              <a:t> </a:t>
            </a:r>
            <a:r>
              <a:rPr dirty="0" spc="20"/>
              <a:t>Responsible</a:t>
            </a:r>
            <a:r>
              <a:rPr dirty="0" spc="80"/>
              <a:t> </a:t>
            </a:r>
            <a:r>
              <a:rPr dirty="0" spc="-10"/>
              <a:t>Growth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999999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10"/>
              <a:t>Thrive</a:t>
            </a:r>
            <a:r>
              <a:rPr dirty="0" spc="130"/>
              <a:t> </a:t>
            </a:r>
            <a:r>
              <a:rPr dirty="0" spc="10"/>
              <a:t>Regional</a:t>
            </a:r>
            <a:r>
              <a:rPr dirty="0" spc="135"/>
              <a:t> </a:t>
            </a:r>
            <a:r>
              <a:rPr dirty="0" spc="-10"/>
              <a:t>Partnership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999999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0"/>
              <a:t>Inspiring</a:t>
            </a:r>
            <a:r>
              <a:rPr dirty="0" spc="75"/>
              <a:t> </a:t>
            </a:r>
            <a:r>
              <a:rPr dirty="0" spc="20"/>
              <a:t>Responsible</a:t>
            </a:r>
            <a:r>
              <a:rPr dirty="0" spc="80"/>
              <a:t> </a:t>
            </a:r>
            <a:r>
              <a:rPr dirty="0" spc="-10"/>
              <a:t>Growth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999999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10"/>
              <a:t>Thrive</a:t>
            </a:r>
            <a:r>
              <a:rPr dirty="0" spc="130"/>
              <a:t> </a:t>
            </a:r>
            <a:r>
              <a:rPr dirty="0" spc="10"/>
              <a:t>Regional</a:t>
            </a:r>
            <a:r>
              <a:rPr dirty="0" spc="135"/>
              <a:t> </a:t>
            </a:r>
            <a:r>
              <a:rPr dirty="0" spc="-10"/>
              <a:t>Partnership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4500" y="338429"/>
            <a:ext cx="6120765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097A7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67608" y="1416483"/>
            <a:ext cx="3660775" cy="2359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00" b="0" i="0">
                <a:solidFill>
                  <a:srgbClr val="595959"/>
                </a:solidFill>
                <a:latin typeface="Garamond"/>
                <a:cs typeface="Garamond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7512331" y="4837689"/>
            <a:ext cx="1325879" cy="1492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rgbClr val="999999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0"/>
              <a:t>Inspiring</a:t>
            </a:r>
            <a:r>
              <a:rPr dirty="0" spc="75"/>
              <a:t> </a:t>
            </a:r>
            <a:r>
              <a:rPr dirty="0" spc="20"/>
              <a:t>Responsible</a:t>
            </a:r>
            <a:r>
              <a:rPr dirty="0" spc="80"/>
              <a:t> </a:t>
            </a:r>
            <a:r>
              <a:rPr dirty="0" spc="-10"/>
              <a:t>Growth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307355" y="4837689"/>
            <a:ext cx="1249045" cy="1492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rgbClr val="999999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10"/>
              <a:t>Thrive</a:t>
            </a:r>
            <a:r>
              <a:rPr dirty="0" spc="130"/>
              <a:t> </a:t>
            </a:r>
            <a:r>
              <a:rPr dirty="0" spc="10"/>
              <a:t>Regional</a:t>
            </a:r>
            <a:r>
              <a:rPr dirty="0" spc="135"/>
              <a:t> </a:t>
            </a:r>
            <a:r>
              <a:rPr dirty="0" spc="-10"/>
              <a:t>Partnership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.png"/><Relationship Id="rId9" Type="http://schemas.openxmlformats.org/officeDocument/2006/relationships/image" Target="../media/image31.jpg"/><Relationship Id="rId10" Type="http://schemas.openxmlformats.org/officeDocument/2006/relationships/image" Target="../media/image32.png"/><Relationship Id="rId11" Type="http://schemas.openxmlformats.org/officeDocument/2006/relationships/image" Target="../media/image5.png"/><Relationship Id="rId12" Type="http://schemas.openxmlformats.org/officeDocument/2006/relationships/image" Target="../media/image6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Relationship Id="rId3" Type="http://schemas.openxmlformats.org/officeDocument/2006/relationships/image" Target="../media/image36.jp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Relationship Id="rId3" Type="http://schemas.openxmlformats.org/officeDocument/2006/relationships/image" Target="../media/image41.jp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42.png"/><Relationship Id="rId7" Type="http://schemas.openxmlformats.org/officeDocument/2006/relationships/image" Target="../media/image43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44.png"/><Relationship Id="rId5" Type="http://schemas.openxmlformats.org/officeDocument/2006/relationships/image" Target="../media/image45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46.png"/><Relationship Id="rId5" Type="http://schemas.openxmlformats.org/officeDocument/2006/relationships/image" Target="../media/image47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youtu.be/aTUdcPkoRJs" TargetMode="Externa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5" Type="http://schemas.openxmlformats.org/officeDocument/2006/relationships/image" Target="../media/image51.jpg"/><Relationship Id="rId6" Type="http://schemas.openxmlformats.org/officeDocument/2006/relationships/image" Target="../media/image5.png"/><Relationship Id="rId7" Type="http://schemas.openxmlformats.org/officeDocument/2006/relationships/image" Target="../media/image6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52.jpg"/><Relationship Id="rId5" Type="http://schemas.openxmlformats.org/officeDocument/2006/relationships/image" Target="../media/image53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8.jpg"/><Relationship Id="rId5" Type="http://schemas.openxmlformats.org/officeDocument/2006/relationships/image" Target="../media/image9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jpg"/><Relationship Id="rId4" Type="http://schemas.openxmlformats.org/officeDocument/2006/relationships/image" Target="../media/image12.png"/><Relationship Id="rId5" Type="http://schemas.openxmlformats.org/officeDocument/2006/relationships/image" Target="../media/image13.jpg"/><Relationship Id="rId6" Type="http://schemas.openxmlformats.org/officeDocument/2006/relationships/image" Target="../media/image5.png"/><Relationship Id="rId7" Type="http://schemas.openxmlformats.org/officeDocument/2006/relationships/image" Target="../media/image6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14.png"/><Relationship Id="rId5" Type="http://schemas.openxmlformats.org/officeDocument/2006/relationships/image" Target="../media/image15.jpg"/><Relationship Id="rId6" Type="http://schemas.openxmlformats.org/officeDocument/2006/relationships/image" Target="../media/image16.png"/><Relationship Id="rId7" Type="http://schemas.openxmlformats.org/officeDocument/2006/relationships/image" Target="../media/image17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EEEEEE">
              <a:alpha val="52508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 descr=""/>
          <p:cNvGrpSpPr/>
          <p:nvPr/>
        </p:nvGrpSpPr>
        <p:grpSpPr>
          <a:xfrm>
            <a:off x="669525" y="1250260"/>
            <a:ext cx="7805420" cy="2681605"/>
            <a:chOff x="669525" y="1250260"/>
            <a:chExt cx="7805420" cy="2681605"/>
          </a:xfrm>
        </p:grpSpPr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9525" y="1250260"/>
              <a:ext cx="7804951" cy="268108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6675" y="1288360"/>
              <a:ext cx="7690651" cy="256678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201800" y="1930849"/>
            <a:ext cx="1497965" cy="1749425"/>
          </a:xfrm>
          <a:prstGeom prst="rect">
            <a:avLst/>
          </a:prstGeom>
        </p:spPr>
        <p:txBody>
          <a:bodyPr wrap="square" lIns="0" tIns="1593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5"/>
              </a:spcBef>
            </a:pPr>
            <a:r>
              <a:rPr dirty="0" sz="3000" spc="254" b="1">
                <a:solidFill>
                  <a:srgbClr val="625181"/>
                </a:solidFill>
                <a:latin typeface="Calibri"/>
                <a:cs typeface="Calibri"/>
              </a:rPr>
              <a:t>39</a:t>
            </a:r>
            <a:r>
              <a:rPr dirty="0" sz="3000" spc="90" b="1">
                <a:solidFill>
                  <a:srgbClr val="625181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625181"/>
                </a:solidFill>
                <a:latin typeface="Calibri"/>
                <a:cs typeface="Calibri"/>
              </a:rPr>
              <a:t>million</a:t>
            </a:r>
            <a:endParaRPr sz="2400">
              <a:latin typeface="Calibri"/>
              <a:cs typeface="Calibri"/>
            </a:endParaRPr>
          </a:p>
          <a:p>
            <a:pPr marL="12700" marR="146050">
              <a:lnSpc>
                <a:spcPts val="1650"/>
              </a:lnSpc>
              <a:spcBef>
                <a:spcPts val="615"/>
              </a:spcBef>
            </a:pPr>
            <a:r>
              <a:rPr dirty="0" sz="1400" spc="-40">
                <a:solidFill>
                  <a:srgbClr val="434343"/>
                </a:solidFill>
                <a:latin typeface="Garamond"/>
                <a:cs typeface="Garamond"/>
              </a:rPr>
              <a:t>Tons</a:t>
            </a:r>
            <a:r>
              <a:rPr dirty="0" sz="1400" spc="-5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400" spc="-20">
                <a:solidFill>
                  <a:srgbClr val="434343"/>
                </a:solidFill>
                <a:latin typeface="Garamond"/>
                <a:cs typeface="Garamond"/>
              </a:rPr>
              <a:t>of</a:t>
            </a:r>
            <a:r>
              <a:rPr dirty="0" sz="1400" spc="-5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400" spc="-10">
                <a:solidFill>
                  <a:srgbClr val="434343"/>
                </a:solidFill>
                <a:latin typeface="Garamond"/>
                <a:cs typeface="Garamond"/>
              </a:rPr>
              <a:t>freight</a:t>
            </a:r>
            <a:r>
              <a:rPr dirty="0" sz="1400" spc="-5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400" spc="-25">
                <a:solidFill>
                  <a:srgbClr val="434343"/>
                </a:solidFill>
                <a:latin typeface="Garamond"/>
                <a:cs typeface="Garamond"/>
              </a:rPr>
              <a:t>per </a:t>
            </a:r>
            <a:r>
              <a:rPr dirty="0" sz="1400" spc="-20">
                <a:solidFill>
                  <a:srgbClr val="434343"/>
                </a:solidFill>
                <a:latin typeface="Garamond"/>
                <a:cs typeface="Garamond"/>
              </a:rPr>
              <a:t>year</a:t>
            </a:r>
            <a:r>
              <a:rPr dirty="0" sz="1400" spc="-4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400" spc="-35">
                <a:solidFill>
                  <a:srgbClr val="434343"/>
                </a:solidFill>
                <a:latin typeface="Garamond"/>
                <a:cs typeface="Garamond"/>
              </a:rPr>
              <a:t>is</a:t>
            </a:r>
            <a:r>
              <a:rPr dirty="0" sz="1400" spc="-4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400" spc="-20">
                <a:solidFill>
                  <a:srgbClr val="434343"/>
                </a:solidFill>
                <a:latin typeface="Garamond"/>
                <a:cs typeface="Garamond"/>
              </a:rPr>
              <a:t>projected</a:t>
            </a:r>
            <a:r>
              <a:rPr dirty="0" sz="1400" spc="-4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400" spc="-25">
                <a:solidFill>
                  <a:srgbClr val="434343"/>
                </a:solidFill>
                <a:latin typeface="Garamond"/>
                <a:cs typeface="Garamond"/>
              </a:rPr>
              <a:t>to flow</a:t>
            </a:r>
            <a:r>
              <a:rPr dirty="0" sz="1400" spc="-4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400">
                <a:solidFill>
                  <a:srgbClr val="434343"/>
                </a:solidFill>
                <a:latin typeface="Garamond"/>
                <a:cs typeface="Garamond"/>
              </a:rPr>
              <a:t>through</a:t>
            </a:r>
            <a:r>
              <a:rPr dirty="0" sz="1400" spc="-4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400" spc="-25">
                <a:solidFill>
                  <a:srgbClr val="434343"/>
                </a:solidFill>
                <a:latin typeface="Garamond"/>
                <a:cs typeface="Garamond"/>
              </a:rPr>
              <a:t>the </a:t>
            </a:r>
            <a:r>
              <a:rPr dirty="0" sz="1400">
                <a:solidFill>
                  <a:srgbClr val="434343"/>
                </a:solidFill>
                <a:latin typeface="Garamond"/>
                <a:cs typeface="Garamond"/>
              </a:rPr>
              <a:t>Chattanooga</a:t>
            </a:r>
            <a:r>
              <a:rPr dirty="0" sz="1400" spc="-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400" spc="-10">
                <a:solidFill>
                  <a:srgbClr val="434343"/>
                </a:solidFill>
                <a:latin typeface="Garamond"/>
                <a:cs typeface="Garamond"/>
              </a:rPr>
              <a:t>urban </a:t>
            </a:r>
            <a:r>
              <a:rPr dirty="0" sz="1400" spc="-25">
                <a:solidFill>
                  <a:srgbClr val="434343"/>
                </a:solidFill>
                <a:latin typeface="Garamond"/>
                <a:cs typeface="Garamond"/>
              </a:rPr>
              <a:t>area</a:t>
            </a:r>
            <a:r>
              <a:rPr dirty="0" sz="1400" spc="-5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400" spc="-20">
                <a:solidFill>
                  <a:srgbClr val="434343"/>
                </a:solidFill>
                <a:latin typeface="Garamond"/>
                <a:cs typeface="Garamond"/>
              </a:rPr>
              <a:t>alone</a:t>
            </a:r>
            <a:r>
              <a:rPr dirty="0" sz="1400" spc="-5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400">
                <a:solidFill>
                  <a:srgbClr val="434343"/>
                </a:solidFill>
                <a:latin typeface="Garamond"/>
                <a:cs typeface="Garamond"/>
              </a:rPr>
              <a:t>by</a:t>
            </a:r>
            <a:r>
              <a:rPr dirty="0" sz="1400" spc="-5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400" spc="-20">
                <a:solidFill>
                  <a:srgbClr val="434343"/>
                </a:solidFill>
                <a:latin typeface="Garamond"/>
                <a:cs typeface="Garamond"/>
              </a:rPr>
              <a:t>2035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2405350" y="1929323"/>
            <a:ext cx="1579880" cy="1751964"/>
          </a:xfrm>
          <a:prstGeom prst="rect">
            <a:avLst/>
          </a:prstGeom>
        </p:spPr>
        <p:txBody>
          <a:bodyPr wrap="square" lIns="0" tIns="1606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65"/>
              </a:spcBef>
            </a:pPr>
            <a:r>
              <a:rPr dirty="0" sz="3000" spc="200" b="1">
                <a:solidFill>
                  <a:srgbClr val="FFC425"/>
                </a:solidFill>
                <a:latin typeface="Calibri"/>
                <a:cs typeface="Calibri"/>
              </a:rPr>
              <a:t>80%</a:t>
            </a:r>
            <a:endParaRPr sz="3000">
              <a:latin typeface="Calibri"/>
              <a:cs typeface="Calibri"/>
            </a:endParaRPr>
          </a:p>
          <a:p>
            <a:pPr marL="12700" marR="5080">
              <a:lnSpc>
                <a:spcPts val="1650"/>
              </a:lnSpc>
              <a:spcBef>
                <a:spcPts val="625"/>
              </a:spcBef>
            </a:pPr>
            <a:r>
              <a:rPr dirty="0" sz="1400" spc="-20">
                <a:solidFill>
                  <a:srgbClr val="434343"/>
                </a:solidFill>
                <a:latin typeface="Garamond"/>
                <a:cs typeface="Garamond"/>
              </a:rPr>
              <a:t>Freight </a:t>
            </a:r>
            <a:r>
              <a:rPr dirty="0" sz="1400">
                <a:solidFill>
                  <a:srgbClr val="434343"/>
                </a:solidFill>
                <a:latin typeface="Garamond"/>
                <a:cs typeface="Garamond"/>
              </a:rPr>
              <a:t>through</a:t>
            </a:r>
            <a:r>
              <a:rPr dirty="0" sz="1400" spc="-1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400" spc="-25">
                <a:solidFill>
                  <a:srgbClr val="434343"/>
                </a:solidFill>
                <a:latin typeface="Garamond"/>
                <a:cs typeface="Garamond"/>
              </a:rPr>
              <a:t>traffic, </a:t>
            </a:r>
            <a:r>
              <a:rPr dirty="0" sz="1400">
                <a:solidFill>
                  <a:srgbClr val="434343"/>
                </a:solidFill>
                <a:latin typeface="Garamond"/>
                <a:cs typeface="Garamond"/>
              </a:rPr>
              <a:t>meaning</a:t>
            </a:r>
            <a:r>
              <a:rPr dirty="0" sz="1400" spc="-5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400">
                <a:solidFill>
                  <a:srgbClr val="434343"/>
                </a:solidFill>
                <a:latin typeface="Garamond"/>
                <a:cs typeface="Garamond"/>
              </a:rPr>
              <a:t>it</a:t>
            </a:r>
            <a:r>
              <a:rPr dirty="0" sz="1400" spc="-5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400" spc="-10">
                <a:solidFill>
                  <a:srgbClr val="434343"/>
                </a:solidFill>
                <a:latin typeface="Garamond"/>
                <a:cs typeface="Garamond"/>
              </a:rPr>
              <a:t>originates outside</a:t>
            </a:r>
            <a:r>
              <a:rPr dirty="0" sz="1400" spc="-6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400" spc="-20">
                <a:solidFill>
                  <a:srgbClr val="434343"/>
                </a:solidFill>
                <a:latin typeface="Garamond"/>
                <a:cs typeface="Garamond"/>
              </a:rPr>
              <a:t>of</a:t>
            </a:r>
            <a:r>
              <a:rPr dirty="0" sz="1400" spc="-6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400">
                <a:solidFill>
                  <a:srgbClr val="434343"/>
                </a:solidFill>
                <a:latin typeface="Garamond"/>
                <a:cs typeface="Garamond"/>
              </a:rPr>
              <a:t>the</a:t>
            </a:r>
            <a:r>
              <a:rPr dirty="0" sz="1400" spc="-6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400" spc="-10">
                <a:solidFill>
                  <a:srgbClr val="434343"/>
                </a:solidFill>
                <a:latin typeface="Garamond"/>
                <a:cs typeface="Garamond"/>
              </a:rPr>
              <a:t>region </a:t>
            </a:r>
            <a:r>
              <a:rPr dirty="0" sz="1400">
                <a:solidFill>
                  <a:srgbClr val="434343"/>
                </a:solidFill>
                <a:latin typeface="Garamond"/>
                <a:cs typeface="Garamond"/>
              </a:rPr>
              <a:t>without</a:t>
            </a:r>
            <a:r>
              <a:rPr dirty="0" sz="1400" spc="5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400" spc="-10">
                <a:solidFill>
                  <a:srgbClr val="434343"/>
                </a:solidFill>
                <a:latin typeface="Garamond"/>
                <a:cs typeface="Garamond"/>
              </a:rPr>
              <a:t>destination </a:t>
            </a:r>
            <a:r>
              <a:rPr dirty="0" sz="1400">
                <a:solidFill>
                  <a:srgbClr val="434343"/>
                </a:solidFill>
                <a:latin typeface="Garamond"/>
                <a:cs typeface="Garamond"/>
              </a:rPr>
              <a:t>within</a:t>
            </a:r>
            <a:r>
              <a:rPr dirty="0" sz="1400" spc="-3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400">
                <a:solidFill>
                  <a:srgbClr val="434343"/>
                </a:solidFill>
                <a:latin typeface="Garamond"/>
                <a:cs typeface="Garamond"/>
              </a:rPr>
              <a:t>the</a:t>
            </a:r>
            <a:r>
              <a:rPr dirty="0" sz="1400" spc="-2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400" spc="-10">
                <a:solidFill>
                  <a:srgbClr val="434343"/>
                </a:solidFill>
                <a:latin typeface="Garamond"/>
                <a:cs typeface="Garamond"/>
              </a:rPr>
              <a:t>region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4500" y="338429"/>
            <a:ext cx="3159760" cy="1012190"/>
          </a:xfrm>
          <a:prstGeom prst="rect"/>
        </p:spPr>
        <p:txBody>
          <a:bodyPr wrap="square" lIns="0" tIns="122555" rIns="0" bIns="0" rtlCol="0" vert="horz">
            <a:spAutoFit/>
          </a:bodyPr>
          <a:lstStyle/>
          <a:p>
            <a:pPr marL="12700" marR="5080">
              <a:lnSpc>
                <a:spcPct val="79900"/>
              </a:lnSpc>
              <a:spcBef>
                <a:spcPts val="965"/>
              </a:spcBef>
            </a:pPr>
            <a:r>
              <a:rPr dirty="0" spc="110">
                <a:solidFill>
                  <a:srgbClr val="008FA8"/>
                </a:solidFill>
              </a:rPr>
              <a:t>Moving</a:t>
            </a:r>
            <a:r>
              <a:rPr dirty="0" spc="120">
                <a:solidFill>
                  <a:srgbClr val="008FA8"/>
                </a:solidFill>
              </a:rPr>
              <a:t> </a:t>
            </a:r>
            <a:r>
              <a:rPr dirty="0" spc="140">
                <a:solidFill>
                  <a:srgbClr val="008FA8"/>
                </a:solidFill>
              </a:rPr>
              <a:t>Freight </a:t>
            </a:r>
            <a:r>
              <a:rPr dirty="0" spc="114">
                <a:solidFill>
                  <a:srgbClr val="008FA8"/>
                </a:solidFill>
              </a:rPr>
              <a:t>Alley</a:t>
            </a:r>
            <a:r>
              <a:rPr dirty="0" spc="125">
                <a:solidFill>
                  <a:srgbClr val="008FA8"/>
                </a:solidFill>
              </a:rPr>
              <a:t> </a:t>
            </a:r>
            <a:r>
              <a:rPr dirty="0" spc="130">
                <a:solidFill>
                  <a:srgbClr val="008FA8"/>
                </a:solidFill>
              </a:rPr>
              <a:t>Forward</a:t>
            </a:r>
          </a:p>
        </p:txBody>
      </p:sp>
      <p:sp>
        <p:nvSpPr>
          <p:cNvPr id="5" name="object 5" descr=""/>
          <p:cNvSpPr txBox="1"/>
          <p:nvPr/>
        </p:nvSpPr>
        <p:spPr>
          <a:xfrm>
            <a:off x="444500" y="2010261"/>
            <a:ext cx="1605915" cy="1670050"/>
          </a:xfrm>
          <a:prstGeom prst="rect">
            <a:avLst/>
          </a:prstGeom>
        </p:spPr>
        <p:txBody>
          <a:bodyPr wrap="square" lIns="0" tIns="800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dirty="0" sz="3000" spc="175" b="1">
                <a:solidFill>
                  <a:srgbClr val="E43024"/>
                </a:solidFill>
                <a:latin typeface="Calibri"/>
                <a:cs typeface="Calibri"/>
              </a:rPr>
              <a:t>5.9</a:t>
            </a:r>
            <a:r>
              <a:rPr dirty="0" sz="3000" spc="95" b="1">
                <a:solidFill>
                  <a:srgbClr val="E43024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E43024"/>
                </a:solidFill>
                <a:latin typeface="Calibri"/>
                <a:cs typeface="Calibri"/>
              </a:rPr>
              <a:t>million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ts val="1650"/>
              </a:lnSpc>
              <a:spcBef>
                <a:spcPts val="615"/>
              </a:spcBef>
            </a:pPr>
            <a:r>
              <a:rPr dirty="0" sz="1400">
                <a:solidFill>
                  <a:srgbClr val="434343"/>
                </a:solidFill>
                <a:latin typeface="Garamond"/>
                <a:cs typeface="Garamond"/>
              </a:rPr>
              <a:t>Shipping</a:t>
            </a:r>
            <a:r>
              <a:rPr dirty="0" sz="1400" spc="-2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400" spc="-10">
                <a:solidFill>
                  <a:srgbClr val="434343"/>
                </a:solidFill>
                <a:latin typeface="Garamond"/>
                <a:cs typeface="Garamond"/>
              </a:rPr>
              <a:t>container </a:t>
            </a:r>
            <a:r>
              <a:rPr dirty="0" sz="1400">
                <a:solidFill>
                  <a:srgbClr val="434343"/>
                </a:solidFill>
                <a:latin typeface="Garamond"/>
                <a:cs typeface="Garamond"/>
              </a:rPr>
              <a:t>units</a:t>
            </a:r>
            <a:r>
              <a:rPr dirty="0" sz="1400" spc="-2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400" spc="-45">
                <a:solidFill>
                  <a:srgbClr val="434343"/>
                </a:solidFill>
                <a:latin typeface="Garamond"/>
                <a:cs typeface="Garamond"/>
              </a:rPr>
              <a:t>passed</a:t>
            </a:r>
            <a:r>
              <a:rPr dirty="0" sz="1400" spc="-2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400" spc="-10">
                <a:solidFill>
                  <a:srgbClr val="434343"/>
                </a:solidFill>
                <a:latin typeface="Garamond"/>
                <a:cs typeface="Garamond"/>
              </a:rPr>
              <a:t>through </a:t>
            </a:r>
            <a:r>
              <a:rPr dirty="0" sz="1400">
                <a:solidFill>
                  <a:srgbClr val="434343"/>
                </a:solidFill>
                <a:latin typeface="Garamond"/>
                <a:cs typeface="Garamond"/>
              </a:rPr>
              <a:t>the</a:t>
            </a:r>
            <a:r>
              <a:rPr dirty="0" sz="1400" spc="-6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400" spc="-25">
                <a:solidFill>
                  <a:srgbClr val="434343"/>
                </a:solidFill>
                <a:latin typeface="Garamond"/>
                <a:cs typeface="Garamond"/>
              </a:rPr>
              <a:t>Port</a:t>
            </a:r>
            <a:r>
              <a:rPr dirty="0" sz="1400" spc="-6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400" spc="-20">
                <a:solidFill>
                  <a:srgbClr val="434343"/>
                </a:solidFill>
                <a:latin typeface="Garamond"/>
                <a:cs typeface="Garamond"/>
              </a:rPr>
              <a:t>of</a:t>
            </a:r>
            <a:r>
              <a:rPr dirty="0" sz="1400" spc="-5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400" spc="-25">
                <a:solidFill>
                  <a:srgbClr val="434343"/>
                </a:solidFill>
                <a:latin typeface="Garamond"/>
                <a:cs typeface="Garamond"/>
              </a:rPr>
              <a:t>Savannah</a:t>
            </a:r>
            <a:r>
              <a:rPr dirty="0" sz="1400" spc="-6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400" spc="-25">
                <a:solidFill>
                  <a:srgbClr val="434343"/>
                </a:solidFill>
                <a:latin typeface="Garamond"/>
                <a:cs typeface="Garamond"/>
              </a:rPr>
              <a:t>in </a:t>
            </a:r>
            <a:r>
              <a:rPr dirty="0" sz="1400">
                <a:solidFill>
                  <a:srgbClr val="434343"/>
                </a:solidFill>
                <a:latin typeface="Garamond"/>
                <a:cs typeface="Garamond"/>
              </a:rPr>
              <a:t>2022,</a:t>
            </a:r>
            <a:r>
              <a:rPr dirty="0" sz="1400" spc="-4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400" spc="-10">
                <a:solidFill>
                  <a:srgbClr val="434343"/>
                </a:solidFill>
                <a:latin typeface="Garamond"/>
                <a:cs typeface="Garamond"/>
              </a:rPr>
              <a:t>setting</a:t>
            </a:r>
            <a:r>
              <a:rPr dirty="0" sz="1400" spc="-4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400" spc="-25">
                <a:solidFill>
                  <a:srgbClr val="434343"/>
                </a:solidFill>
                <a:latin typeface="Garamond"/>
                <a:cs typeface="Garamond"/>
              </a:rPr>
              <a:t>new record</a:t>
            </a:r>
            <a:r>
              <a:rPr dirty="0" sz="1400" spc="-6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400" spc="-20">
                <a:solidFill>
                  <a:srgbClr val="434343"/>
                </a:solidFill>
                <a:latin typeface="Garamond"/>
                <a:cs typeface="Garamond"/>
              </a:rPr>
              <a:t>cargo</a:t>
            </a:r>
            <a:r>
              <a:rPr dirty="0" sz="1400" spc="-5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400" spc="-10">
                <a:solidFill>
                  <a:srgbClr val="434343"/>
                </a:solidFill>
                <a:latin typeface="Garamond"/>
                <a:cs typeface="Garamond"/>
              </a:rPr>
              <a:t>volumes</a:t>
            </a:r>
            <a:endParaRPr sz="1400">
              <a:latin typeface="Garamond"/>
              <a:cs typeface="Garamond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0250" y="955500"/>
            <a:ext cx="2733699" cy="2757149"/>
          </a:xfrm>
          <a:prstGeom prst="rect">
            <a:avLst/>
          </a:prstGeom>
        </p:spPr>
      </p:pic>
      <p:grpSp>
        <p:nvGrpSpPr>
          <p:cNvPr id="7" name="object 7" descr=""/>
          <p:cNvGrpSpPr/>
          <p:nvPr/>
        </p:nvGrpSpPr>
        <p:grpSpPr>
          <a:xfrm>
            <a:off x="149" y="4628300"/>
            <a:ext cx="9144000" cy="515620"/>
            <a:chOff x="149" y="4628300"/>
            <a:chExt cx="9144000" cy="515620"/>
          </a:xfrm>
        </p:grpSpPr>
        <p:sp>
          <p:nvSpPr>
            <p:cNvPr id="8" name="object 8" descr=""/>
            <p:cNvSpPr/>
            <p:nvPr/>
          </p:nvSpPr>
          <p:spPr>
            <a:xfrm>
              <a:off x="149" y="4686300"/>
              <a:ext cx="9144000" cy="457200"/>
            </a:xfrm>
            <a:custGeom>
              <a:avLst/>
              <a:gdLst/>
              <a:ahLst/>
              <a:cxnLst/>
              <a:rect l="l" t="t" r="r" b="b"/>
              <a:pathLst>
                <a:path w="9144000" h="457200">
                  <a:moveTo>
                    <a:pt x="9143999" y="457199"/>
                  </a:moveTo>
                  <a:lnTo>
                    <a:pt x="0" y="457199"/>
                  </a:lnTo>
                  <a:lnTo>
                    <a:pt x="0" y="0"/>
                  </a:lnTo>
                  <a:lnTo>
                    <a:pt x="9143999" y="0"/>
                  </a:lnTo>
                  <a:lnTo>
                    <a:pt x="9143999" y="457199"/>
                  </a:lnTo>
                  <a:close/>
                </a:path>
              </a:pathLst>
            </a:custGeom>
            <a:solidFill>
              <a:srgbClr val="000000">
                <a:alpha val="334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66500" y="4628300"/>
              <a:ext cx="611300" cy="515199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23650" y="4666400"/>
              <a:ext cx="497000" cy="477099"/>
            </a:xfrm>
            <a:prstGeom prst="rect">
              <a:avLst/>
            </a:prstGeom>
          </p:spPr>
        </p:pic>
      </p:grp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10"/>
              <a:t>Thrive</a:t>
            </a:r>
            <a:r>
              <a:rPr dirty="0" spc="130"/>
              <a:t> </a:t>
            </a:r>
            <a:r>
              <a:rPr dirty="0" spc="10"/>
              <a:t>Regional</a:t>
            </a:r>
            <a:r>
              <a:rPr dirty="0" spc="135"/>
              <a:t> </a:t>
            </a:r>
            <a:r>
              <a:rPr dirty="0" spc="-10"/>
              <a:t>Partnership</a:t>
            </a: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0"/>
              <a:t>Inspiring</a:t>
            </a:r>
            <a:r>
              <a:rPr dirty="0" spc="75"/>
              <a:t> </a:t>
            </a:r>
            <a:r>
              <a:rPr dirty="0" spc="20"/>
              <a:t>Responsible</a:t>
            </a:r>
            <a:r>
              <a:rPr dirty="0" spc="80"/>
              <a:t> </a:t>
            </a:r>
            <a:r>
              <a:rPr dirty="0" spc="-10"/>
              <a:t>Growth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62853" y="1104792"/>
            <a:ext cx="2312459" cy="100478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225"/>
              <a:t>Core</a:t>
            </a:r>
            <a:r>
              <a:rPr dirty="0" spc="110"/>
              <a:t> </a:t>
            </a:r>
            <a:r>
              <a:rPr dirty="0" spc="100"/>
              <a:t>Team</a:t>
            </a:r>
            <a:r>
              <a:rPr dirty="0" spc="110"/>
              <a:t> </a:t>
            </a:r>
            <a:r>
              <a:rPr dirty="0" spc="114"/>
              <a:t>Partners</a:t>
            </a:r>
          </a:p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20775" y="2374176"/>
            <a:ext cx="2538092" cy="875923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0050" y="3689296"/>
            <a:ext cx="2634375" cy="439687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68095" y="2318999"/>
            <a:ext cx="2467254" cy="931099"/>
          </a:xfrm>
          <a:prstGeom prst="rect">
            <a:avLst/>
          </a:prstGeom>
        </p:spPr>
      </p:pic>
      <p:grpSp>
        <p:nvGrpSpPr>
          <p:cNvPr id="7" name="object 7" descr=""/>
          <p:cNvGrpSpPr/>
          <p:nvPr/>
        </p:nvGrpSpPr>
        <p:grpSpPr>
          <a:xfrm>
            <a:off x="149" y="984900"/>
            <a:ext cx="5661660" cy="1191260"/>
            <a:chOff x="149" y="984900"/>
            <a:chExt cx="5661660" cy="1191260"/>
          </a:xfrm>
        </p:grpSpPr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15747" y="1109985"/>
              <a:ext cx="2145471" cy="959675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13537" y="1114748"/>
              <a:ext cx="2116895" cy="93110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9" y="984900"/>
              <a:ext cx="3567898" cy="1190799"/>
            </a:xfrm>
            <a:prstGeom prst="rect">
              <a:avLst/>
            </a:prstGeom>
          </p:spPr>
        </p:pic>
      </p:grpSp>
      <p:pic>
        <p:nvPicPr>
          <p:cNvPr id="11" name="object 11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998765" y="3524980"/>
            <a:ext cx="2860271" cy="715084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806775" y="3464839"/>
            <a:ext cx="1527985" cy="979453"/>
          </a:xfrm>
          <a:prstGeom prst="rect">
            <a:avLst/>
          </a:prstGeom>
        </p:spPr>
      </p:pic>
      <p:grpSp>
        <p:nvGrpSpPr>
          <p:cNvPr id="13" name="object 13" descr=""/>
          <p:cNvGrpSpPr/>
          <p:nvPr/>
        </p:nvGrpSpPr>
        <p:grpSpPr>
          <a:xfrm>
            <a:off x="149" y="4628300"/>
            <a:ext cx="9144000" cy="515620"/>
            <a:chOff x="149" y="4628300"/>
            <a:chExt cx="9144000" cy="515620"/>
          </a:xfrm>
        </p:grpSpPr>
        <p:sp>
          <p:nvSpPr>
            <p:cNvPr id="14" name="object 14" descr=""/>
            <p:cNvSpPr/>
            <p:nvPr/>
          </p:nvSpPr>
          <p:spPr>
            <a:xfrm>
              <a:off x="149" y="4686300"/>
              <a:ext cx="9144000" cy="457200"/>
            </a:xfrm>
            <a:custGeom>
              <a:avLst/>
              <a:gdLst/>
              <a:ahLst/>
              <a:cxnLst/>
              <a:rect l="l" t="t" r="r" b="b"/>
              <a:pathLst>
                <a:path w="9144000" h="457200">
                  <a:moveTo>
                    <a:pt x="9143999" y="457199"/>
                  </a:moveTo>
                  <a:lnTo>
                    <a:pt x="0" y="457199"/>
                  </a:lnTo>
                  <a:lnTo>
                    <a:pt x="0" y="0"/>
                  </a:lnTo>
                  <a:lnTo>
                    <a:pt x="9143999" y="0"/>
                  </a:lnTo>
                  <a:lnTo>
                    <a:pt x="9143999" y="457199"/>
                  </a:lnTo>
                  <a:close/>
                </a:path>
              </a:pathLst>
            </a:custGeom>
            <a:solidFill>
              <a:srgbClr val="000000">
                <a:alpha val="334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266500" y="4628300"/>
              <a:ext cx="611300" cy="515199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323650" y="4666400"/>
              <a:ext cx="497000" cy="477099"/>
            </a:xfrm>
            <a:prstGeom prst="rect">
              <a:avLst/>
            </a:prstGeom>
          </p:spPr>
        </p:pic>
      </p:grpSp>
      <p:sp>
        <p:nvSpPr>
          <p:cNvPr id="17" name="object 17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10"/>
              <a:t>Thrive</a:t>
            </a:r>
            <a:r>
              <a:rPr dirty="0" spc="130"/>
              <a:t> </a:t>
            </a:r>
            <a:r>
              <a:rPr dirty="0" spc="10"/>
              <a:t>Regional</a:t>
            </a:r>
            <a:r>
              <a:rPr dirty="0" spc="135"/>
              <a:t> </a:t>
            </a:r>
            <a:r>
              <a:rPr dirty="0" spc="-10"/>
              <a:t>Partnership</a:t>
            </a:r>
          </a:p>
        </p:txBody>
      </p:sp>
      <p:sp>
        <p:nvSpPr>
          <p:cNvPr id="18" name="object 18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0"/>
              <a:t>Inspiring</a:t>
            </a:r>
            <a:r>
              <a:rPr dirty="0" spc="75"/>
              <a:t> </a:t>
            </a:r>
            <a:r>
              <a:rPr dirty="0" spc="20"/>
              <a:t>Responsible</a:t>
            </a:r>
            <a:r>
              <a:rPr dirty="0" spc="80"/>
              <a:t> </a:t>
            </a:r>
            <a:r>
              <a:rPr dirty="0" spc="-10"/>
              <a:t>Growth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300" spc="110"/>
              <a:t>Aspirations</a:t>
            </a:r>
            <a:r>
              <a:rPr dirty="0" sz="3300" spc="105"/>
              <a:t> </a:t>
            </a:r>
            <a:r>
              <a:rPr dirty="0" sz="3300" spc="70"/>
              <a:t>of</a:t>
            </a:r>
            <a:r>
              <a:rPr dirty="0" sz="3300" spc="110"/>
              <a:t> </a:t>
            </a:r>
            <a:r>
              <a:rPr dirty="0" sz="3300" spc="75"/>
              <a:t>the</a:t>
            </a:r>
            <a:r>
              <a:rPr dirty="0" sz="3300" spc="110"/>
              <a:t> </a:t>
            </a:r>
            <a:r>
              <a:rPr dirty="0" sz="3300" spc="210"/>
              <a:t>TRIP</a:t>
            </a:r>
            <a:r>
              <a:rPr dirty="0" sz="3300" spc="110"/>
              <a:t> </a:t>
            </a:r>
            <a:r>
              <a:rPr dirty="0" sz="3300" spc="80"/>
              <a:t>Platform</a:t>
            </a:r>
            <a:endParaRPr sz="3300"/>
          </a:p>
        </p:txBody>
      </p:sp>
      <p:sp>
        <p:nvSpPr>
          <p:cNvPr id="3" name="object 3" descr=""/>
          <p:cNvSpPr txBox="1"/>
          <p:nvPr/>
        </p:nvSpPr>
        <p:spPr>
          <a:xfrm>
            <a:off x="490621" y="1158821"/>
            <a:ext cx="8000365" cy="31457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3855" indent="-351155">
              <a:lnSpc>
                <a:spcPct val="100000"/>
              </a:lnSpc>
              <a:spcBef>
                <a:spcPts val="100"/>
              </a:spcBef>
              <a:buClr>
                <a:srgbClr val="0097A7"/>
              </a:buClr>
              <a:buFont typeface="Arial"/>
              <a:buChar char="●"/>
              <a:tabLst>
                <a:tab pos="363855" algn="l"/>
              </a:tabLst>
            </a:pPr>
            <a:r>
              <a:rPr dirty="0" sz="1600" spc="-20">
                <a:latin typeface="Garamond"/>
                <a:cs typeface="Garamond"/>
              </a:rPr>
              <a:t>Provide</a:t>
            </a:r>
            <a:r>
              <a:rPr dirty="0" sz="1600" spc="-65">
                <a:latin typeface="Garamond"/>
                <a:cs typeface="Garamond"/>
              </a:rPr>
              <a:t> </a:t>
            </a:r>
            <a:r>
              <a:rPr dirty="0" sz="1600">
                <a:latin typeface="Garamond"/>
                <a:cs typeface="Garamond"/>
              </a:rPr>
              <a:t>a</a:t>
            </a:r>
            <a:r>
              <a:rPr dirty="0" sz="1600" spc="-60">
                <a:latin typeface="Garamond"/>
                <a:cs typeface="Garamond"/>
              </a:rPr>
              <a:t> </a:t>
            </a:r>
            <a:r>
              <a:rPr dirty="0" sz="1600" spc="-20">
                <a:latin typeface="Garamond"/>
                <a:cs typeface="Garamond"/>
              </a:rPr>
              <a:t>baseline</a:t>
            </a:r>
            <a:r>
              <a:rPr dirty="0" sz="1600" spc="-60">
                <a:latin typeface="Garamond"/>
                <a:cs typeface="Garamond"/>
              </a:rPr>
              <a:t> </a:t>
            </a:r>
            <a:r>
              <a:rPr dirty="0" sz="1600" spc="-10">
                <a:latin typeface="Garamond"/>
                <a:cs typeface="Garamond"/>
              </a:rPr>
              <a:t>of</a:t>
            </a:r>
            <a:r>
              <a:rPr dirty="0" sz="1600" spc="-60">
                <a:latin typeface="Garamond"/>
                <a:cs typeface="Garamond"/>
              </a:rPr>
              <a:t> </a:t>
            </a:r>
            <a:r>
              <a:rPr dirty="0" sz="1600" spc="-25">
                <a:latin typeface="Garamond"/>
                <a:cs typeface="Garamond"/>
              </a:rPr>
              <a:t>modes,</a:t>
            </a:r>
            <a:r>
              <a:rPr dirty="0" sz="1600" spc="-60">
                <a:latin typeface="Garamond"/>
                <a:cs typeface="Garamond"/>
              </a:rPr>
              <a:t> </a:t>
            </a:r>
            <a:r>
              <a:rPr dirty="0" sz="1600" spc="-45">
                <a:latin typeface="Garamond"/>
                <a:cs typeface="Garamond"/>
              </a:rPr>
              <a:t>moves,</a:t>
            </a:r>
            <a:r>
              <a:rPr dirty="0" sz="1600" spc="-60">
                <a:latin typeface="Garamond"/>
                <a:cs typeface="Garamond"/>
              </a:rPr>
              <a:t> </a:t>
            </a:r>
            <a:r>
              <a:rPr dirty="0" sz="1600">
                <a:latin typeface="Garamond"/>
                <a:cs typeface="Garamond"/>
              </a:rPr>
              <a:t>and</a:t>
            </a:r>
            <a:r>
              <a:rPr dirty="0" sz="1600" spc="-65">
                <a:latin typeface="Garamond"/>
                <a:cs typeface="Garamond"/>
              </a:rPr>
              <a:t> </a:t>
            </a:r>
            <a:r>
              <a:rPr dirty="0" sz="1600" spc="-10">
                <a:latin typeface="Garamond"/>
                <a:cs typeface="Garamond"/>
              </a:rPr>
              <a:t>facilities</a:t>
            </a:r>
            <a:r>
              <a:rPr dirty="0" sz="1600" spc="-60">
                <a:latin typeface="Garamond"/>
                <a:cs typeface="Garamond"/>
              </a:rPr>
              <a:t> </a:t>
            </a:r>
            <a:r>
              <a:rPr dirty="0" sz="1600" spc="-40">
                <a:latin typeface="Garamond"/>
                <a:cs typeface="Garamond"/>
              </a:rPr>
              <a:t>across</a:t>
            </a:r>
            <a:r>
              <a:rPr dirty="0" sz="1600" spc="-60">
                <a:latin typeface="Garamond"/>
                <a:cs typeface="Garamond"/>
              </a:rPr>
              <a:t> </a:t>
            </a:r>
            <a:r>
              <a:rPr dirty="0" sz="1600">
                <a:latin typeface="Garamond"/>
                <a:cs typeface="Garamond"/>
              </a:rPr>
              <a:t>the</a:t>
            </a:r>
            <a:r>
              <a:rPr dirty="0" sz="1600" spc="-60">
                <a:latin typeface="Garamond"/>
                <a:cs typeface="Garamond"/>
              </a:rPr>
              <a:t> </a:t>
            </a:r>
            <a:r>
              <a:rPr dirty="0" sz="1600" spc="-10">
                <a:latin typeface="Garamond"/>
                <a:cs typeface="Garamond"/>
              </a:rPr>
              <a:t>region.</a:t>
            </a:r>
            <a:endParaRPr sz="1600">
              <a:latin typeface="Garamond"/>
              <a:cs typeface="Garamond"/>
            </a:endParaRPr>
          </a:p>
          <a:p>
            <a:pPr marL="363855" indent="-351155">
              <a:lnSpc>
                <a:spcPct val="100000"/>
              </a:lnSpc>
              <a:spcBef>
                <a:spcPts val="1305"/>
              </a:spcBef>
              <a:buClr>
                <a:srgbClr val="0097A7"/>
              </a:buClr>
              <a:buFont typeface="Arial"/>
              <a:buChar char="●"/>
              <a:tabLst>
                <a:tab pos="363855" algn="l"/>
              </a:tabLst>
            </a:pPr>
            <a:r>
              <a:rPr dirty="0" sz="1600" spc="-30">
                <a:latin typeface="Garamond"/>
                <a:cs typeface="Garamond"/>
              </a:rPr>
              <a:t>Increase</a:t>
            </a:r>
            <a:r>
              <a:rPr dirty="0" sz="1600" spc="-25">
                <a:latin typeface="Garamond"/>
                <a:cs typeface="Garamond"/>
              </a:rPr>
              <a:t> </a:t>
            </a:r>
            <a:r>
              <a:rPr dirty="0" sz="1600" spc="-35">
                <a:latin typeface="Garamond"/>
                <a:cs typeface="Garamond"/>
              </a:rPr>
              <a:t>awareness</a:t>
            </a:r>
            <a:r>
              <a:rPr dirty="0" sz="1600" spc="-20">
                <a:latin typeface="Garamond"/>
                <a:cs typeface="Garamond"/>
              </a:rPr>
              <a:t> </a:t>
            </a:r>
            <a:r>
              <a:rPr dirty="0" sz="1600">
                <a:latin typeface="Garamond"/>
                <a:cs typeface="Garamond"/>
              </a:rPr>
              <a:t>and</a:t>
            </a:r>
            <a:r>
              <a:rPr dirty="0" sz="1600" spc="-25">
                <a:latin typeface="Garamond"/>
                <a:cs typeface="Garamond"/>
              </a:rPr>
              <a:t> </a:t>
            </a:r>
            <a:r>
              <a:rPr dirty="0" sz="1600" spc="-20">
                <a:latin typeface="Garamond"/>
                <a:cs typeface="Garamond"/>
              </a:rPr>
              <a:t>academic </a:t>
            </a:r>
            <a:r>
              <a:rPr dirty="0" sz="1600">
                <a:latin typeface="Garamond"/>
                <a:cs typeface="Garamond"/>
              </a:rPr>
              <a:t>institution</a:t>
            </a:r>
            <a:r>
              <a:rPr dirty="0" sz="1600" spc="-25">
                <a:latin typeface="Garamond"/>
                <a:cs typeface="Garamond"/>
              </a:rPr>
              <a:t> focus</a:t>
            </a:r>
            <a:r>
              <a:rPr dirty="0" sz="1600" spc="-20">
                <a:latin typeface="Garamond"/>
                <a:cs typeface="Garamond"/>
              </a:rPr>
              <a:t> </a:t>
            </a:r>
            <a:r>
              <a:rPr dirty="0" sz="1600">
                <a:latin typeface="Garamond"/>
                <a:cs typeface="Garamond"/>
              </a:rPr>
              <a:t>on</a:t>
            </a:r>
            <a:r>
              <a:rPr dirty="0" sz="1600" spc="-25">
                <a:latin typeface="Garamond"/>
                <a:cs typeface="Garamond"/>
              </a:rPr>
              <a:t> </a:t>
            </a:r>
            <a:r>
              <a:rPr dirty="0" sz="1600">
                <a:latin typeface="Garamond"/>
                <a:cs typeface="Garamond"/>
              </a:rPr>
              <a:t>multimodal</a:t>
            </a:r>
            <a:r>
              <a:rPr dirty="0" sz="1600" spc="-20">
                <a:latin typeface="Garamond"/>
                <a:cs typeface="Garamond"/>
              </a:rPr>
              <a:t> </a:t>
            </a:r>
            <a:r>
              <a:rPr dirty="0" sz="1600">
                <a:latin typeface="Garamond"/>
                <a:cs typeface="Garamond"/>
              </a:rPr>
              <a:t>freight</a:t>
            </a:r>
            <a:r>
              <a:rPr dirty="0" sz="1600" spc="-25">
                <a:latin typeface="Garamond"/>
                <a:cs typeface="Garamond"/>
              </a:rPr>
              <a:t> </a:t>
            </a:r>
            <a:r>
              <a:rPr dirty="0" sz="1600" spc="-10">
                <a:latin typeface="Garamond"/>
                <a:cs typeface="Garamond"/>
              </a:rPr>
              <a:t>movement.</a:t>
            </a:r>
            <a:endParaRPr sz="1600">
              <a:latin typeface="Garamond"/>
              <a:cs typeface="Garamond"/>
            </a:endParaRPr>
          </a:p>
          <a:p>
            <a:pPr marL="363855" marR="5080" indent="-351790">
              <a:lnSpc>
                <a:spcPct val="113300"/>
              </a:lnSpc>
              <a:spcBef>
                <a:spcPts val="1050"/>
              </a:spcBef>
              <a:buClr>
                <a:srgbClr val="0097A7"/>
              </a:buClr>
              <a:buFont typeface="Arial"/>
              <a:buChar char="●"/>
              <a:tabLst>
                <a:tab pos="363855" algn="l"/>
              </a:tabLst>
            </a:pPr>
            <a:r>
              <a:rPr dirty="0" sz="1600">
                <a:latin typeface="Garamond"/>
                <a:cs typeface="Garamond"/>
              </a:rPr>
              <a:t>Support</a:t>
            </a:r>
            <a:r>
              <a:rPr dirty="0" sz="1600" spc="-60">
                <a:latin typeface="Garamond"/>
                <a:cs typeface="Garamond"/>
              </a:rPr>
              <a:t> </a:t>
            </a:r>
            <a:r>
              <a:rPr dirty="0" sz="1600" spc="-10">
                <a:latin typeface="Garamond"/>
                <a:cs typeface="Garamond"/>
              </a:rPr>
              <a:t>regional</a:t>
            </a:r>
            <a:r>
              <a:rPr dirty="0" sz="1600" spc="-55">
                <a:latin typeface="Garamond"/>
                <a:cs typeface="Garamond"/>
              </a:rPr>
              <a:t> </a:t>
            </a:r>
            <a:r>
              <a:rPr dirty="0" sz="1600">
                <a:latin typeface="Garamond"/>
                <a:cs typeface="Garamond"/>
              </a:rPr>
              <a:t>planning</a:t>
            </a:r>
            <a:r>
              <a:rPr dirty="0" sz="1600" spc="-55">
                <a:latin typeface="Garamond"/>
                <a:cs typeface="Garamond"/>
              </a:rPr>
              <a:t> </a:t>
            </a:r>
            <a:r>
              <a:rPr dirty="0" sz="1600">
                <a:latin typeface="Garamond"/>
                <a:cs typeface="Garamond"/>
              </a:rPr>
              <a:t>and</a:t>
            </a:r>
            <a:r>
              <a:rPr dirty="0" sz="1600" spc="-55">
                <a:latin typeface="Garamond"/>
                <a:cs typeface="Garamond"/>
              </a:rPr>
              <a:t> </a:t>
            </a:r>
            <a:r>
              <a:rPr dirty="0" sz="1600" spc="-20">
                <a:latin typeface="Garamond"/>
                <a:cs typeface="Garamond"/>
              </a:rPr>
              <a:t>projects</a:t>
            </a:r>
            <a:r>
              <a:rPr dirty="0" sz="1600" spc="-55">
                <a:latin typeface="Garamond"/>
                <a:cs typeface="Garamond"/>
              </a:rPr>
              <a:t> </a:t>
            </a:r>
            <a:r>
              <a:rPr dirty="0" sz="1600">
                <a:latin typeface="Garamond"/>
                <a:cs typeface="Garamond"/>
              </a:rPr>
              <a:t>by</a:t>
            </a:r>
            <a:r>
              <a:rPr dirty="0" sz="1600" spc="-60">
                <a:latin typeface="Garamond"/>
                <a:cs typeface="Garamond"/>
              </a:rPr>
              <a:t> </a:t>
            </a:r>
            <a:r>
              <a:rPr dirty="0" sz="1600">
                <a:latin typeface="Garamond"/>
                <a:cs typeface="Garamond"/>
              </a:rPr>
              <a:t>validating</a:t>
            </a:r>
            <a:r>
              <a:rPr dirty="0" sz="1600" spc="-55">
                <a:latin typeface="Garamond"/>
                <a:cs typeface="Garamond"/>
              </a:rPr>
              <a:t> </a:t>
            </a:r>
            <a:r>
              <a:rPr dirty="0" sz="1600" spc="-10">
                <a:latin typeface="Garamond"/>
                <a:cs typeface="Garamond"/>
              </a:rPr>
              <a:t>trends</a:t>
            </a:r>
            <a:r>
              <a:rPr dirty="0" sz="1600" spc="-55">
                <a:latin typeface="Garamond"/>
                <a:cs typeface="Garamond"/>
              </a:rPr>
              <a:t> </a:t>
            </a:r>
            <a:r>
              <a:rPr dirty="0" sz="1600">
                <a:latin typeface="Garamond"/>
                <a:cs typeface="Garamond"/>
              </a:rPr>
              <a:t>and</a:t>
            </a:r>
            <a:r>
              <a:rPr dirty="0" sz="1600" spc="-55">
                <a:latin typeface="Garamond"/>
                <a:cs typeface="Garamond"/>
              </a:rPr>
              <a:t> </a:t>
            </a:r>
            <a:r>
              <a:rPr dirty="0" sz="1600">
                <a:latin typeface="Garamond"/>
                <a:cs typeface="Garamond"/>
              </a:rPr>
              <a:t>the</a:t>
            </a:r>
            <a:r>
              <a:rPr dirty="0" sz="1600" spc="-55">
                <a:latin typeface="Garamond"/>
                <a:cs typeface="Garamond"/>
              </a:rPr>
              <a:t> </a:t>
            </a:r>
            <a:r>
              <a:rPr dirty="0" sz="1600">
                <a:latin typeface="Garamond"/>
                <a:cs typeface="Garamond"/>
              </a:rPr>
              <a:t>importance</a:t>
            </a:r>
            <a:r>
              <a:rPr dirty="0" sz="1600" spc="-55">
                <a:latin typeface="Garamond"/>
                <a:cs typeface="Garamond"/>
              </a:rPr>
              <a:t> </a:t>
            </a:r>
            <a:r>
              <a:rPr dirty="0" sz="1600" spc="-10">
                <a:latin typeface="Garamond"/>
                <a:cs typeface="Garamond"/>
              </a:rPr>
              <a:t>of</a:t>
            </a:r>
            <a:r>
              <a:rPr dirty="0" sz="1600" spc="-60">
                <a:latin typeface="Garamond"/>
                <a:cs typeface="Garamond"/>
              </a:rPr>
              <a:t> </a:t>
            </a:r>
            <a:r>
              <a:rPr dirty="0" sz="1600" spc="-10">
                <a:latin typeface="Garamond"/>
                <a:cs typeface="Garamond"/>
              </a:rPr>
              <a:t>tri-state</a:t>
            </a:r>
            <a:r>
              <a:rPr dirty="0" sz="1600" spc="-75">
                <a:latin typeface="Garamond"/>
                <a:cs typeface="Garamond"/>
              </a:rPr>
              <a:t> </a:t>
            </a:r>
            <a:r>
              <a:rPr dirty="0" sz="1600" spc="-10">
                <a:latin typeface="Garamond"/>
                <a:cs typeface="Garamond"/>
              </a:rPr>
              <a:t>linkages </a:t>
            </a:r>
            <a:r>
              <a:rPr dirty="0" sz="1600" spc="-25">
                <a:latin typeface="Garamond"/>
                <a:cs typeface="Garamond"/>
              </a:rPr>
              <a:t>for</a:t>
            </a:r>
            <a:r>
              <a:rPr dirty="0" sz="1600" spc="-40">
                <a:latin typeface="Garamond"/>
                <a:cs typeface="Garamond"/>
              </a:rPr>
              <a:t> </a:t>
            </a:r>
            <a:r>
              <a:rPr dirty="0" sz="1600" spc="-20">
                <a:latin typeface="Garamond"/>
                <a:cs typeface="Garamond"/>
              </a:rPr>
              <a:t>economic</a:t>
            </a:r>
            <a:r>
              <a:rPr dirty="0" sz="1600" spc="-35">
                <a:latin typeface="Garamond"/>
                <a:cs typeface="Garamond"/>
              </a:rPr>
              <a:t> </a:t>
            </a:r>
            <a:r>
              <a:rPr dirty="0" sz="1600" spc="-20">
                <a:latin typeface="Garamond"/>
                <a:cs typeface="Garamond"/>
              </a:rPr>
              <a:t>development</a:t>
            </a:r>
            <a:r>
              <a:rPr dirty="0" sz="1600" spc="-35">
                <a:latin typeface="Garamond"/>
                <a:cs typeface="Garamond"/>
              </a:rPr>
              <a:t> </a:t>
            </a:r>
            <a:r>
              <a:rPr dirty="0" sz="1600">
                <a:latin typeface="Garamond"/>
                <a:cs typeface="Garamond"/>
              </a:rPr>
              <a:t>and</a:t>
            </a:r>
            <a:r>
              <a:rPr dirty="0" sz="1600" spc="-40">
                <a:latin typeface="Garamond"/>
                <a:cs typeface="Garamond"/>
              </a:rPr>
              <a:t> </a:t>
            </a:r>
            <a:r>
              <a:rPr dirty="0" sz="1600" spc="-10">
                <a:latin typeface="Garamond"/>
                <a:cs typeface="Garamond"/>
              </a:rPr>
              <a:t>efficiencies.</a:t>
            </a:r>
            <a:endParaRPr sz="1600">
              <a:latin typeface="Garamond"/>
              <a:cs typeface="Garamond"/>
            </a:endParaRPr>
          </a:p>
          <a:p>
            <a:pPr marL="363855" marR="527050" indent="-351790">
              <a:lnSpc>
                <a:spcPct val="113300"/>
              </a:lnSpc>
              <a:spcBef>
                <a:spcPts val="1050"/>
              </a:spcBef>
              <a:buClr>
                <a:srgbClr val="0097A7"/>
              </a:buClr>
              <a:buFont typeface="Arial"/>
              <a:buChar char="●"/>
              <a:tabLst>
                <a:tab pos="363855" algn="l"/>
              </a:tabLst>
            </a:pPr>
            <a:r>
              <a:rPr dirty="0" sz="1600" spc="-20">
                <a:latin typeface="Garamond"/>
                <a:cs typeface="Garamond"/>
              </a:rPr>
              <a:t>Provide</a:t>
            </a:r>
            <a:r>
              <a:rPr dirty="0" sz="1600" spc="-60">
                <a:latin typeface="Garamond"/>
                <a:cs typeface="Garamond"/>
              </a:rPr>
              <a:t> </a:t>
            </a:r>
            <a:r>
              <a:rPr dirty="0" sz="1600" spc="-20">
                <a:latin typeface="Garamond"/>
                <a:cs typeface="Garamond"/>
              </a:rPr>
              <a:t>maps,</a:t>
            </a:r>
            <a:r>
              <a:rPr dirty="0" sz="1600" spc="-55">
                <a:latin typeface="Garamond"/>
                <a:cs typeface="Garamond"/>
              </a:rPr>
              <a:t> </a:t>
            </a:r>
            <a:r>
              <a:rPr dirty="0" sz="1600">
                <a:latin typeface="Garamond"/>
                <a:cs typeface="Garamond"/>
              </a:rPr>
              <a:t>data,</a:t>
            </a:r>
            <a:r>
              <a:rPr dirty="0" sz="1600" spc="-55">
                <a:latin typeface="Garamond"/>
                <a:cs typeface="Garamond"/>
              </a:rPr>
              <a:t> </a:t>
            </a:r>
            <a:r>
              <a:rPr dirty="0" sz="1600">
                <a:latin typeface="Garamond"/>
                <a:cs typeface="Garamond"/>
              </a:rPr>
              <a:t>and</a:t>
            </a:r>
            <a:r>
              <a:rPr dirty="0" sz="1600" spc="-55">
                <a:latin typeface="Garamond"/>
                <a:cs typeface="Garamond"/>
              </a:rPr>
              <a:t> </a:t>
            </a:r>
            <a:r>
              <a:rPr dirty="0" sz="1600" spc="-10">
                <a:latin typeface="Garamond"/>
                <a:cs typeface="Garamond"/>
              </a:rPr>
              <a:t>analysis</a:t>
            </a:r>
            <a:r>
              <a:rPr dirty="0" sz="1600" spc="-55">
                <a:latin typeface="Garamond"/>
                <a:cs typeface="Garamond"/>
              </a:rPr>
              <a:t> </a:t>
            </a:r>
            <a:r>
              <a:rPr dirty="0" sz="1600" spc="-25">
                <a:latin typeface="Garamond"/>
                <a:cs typeface="Garamond"/>
              </a:rPr>
              <a:t>approaches</a:t>
            </a:r>
            <a:r>
              <a:rPr dirty="0" sz="1600" spc="-55">
                <a:latin typeface="Garamond"/>
                <a:cs typeface="Garamond"/>
              </a:rPr>
              <a:t> </a:t>
            </a:r>
            <a:r>
              <a:rPr dirty="0" sz="1600">
                <a:latin typeface="Garamond"/>
                <a:cs typeface="Garamond"/>
              </a:rPr>
              <a:t>that</a:t>
            </a:r>
            <a:r>
              <a:rPr dirty="0" sz="1600" spc="-55">
                <a:latin typeface="Garamond"/>
                <a:cs typeface="Garamond"/>
              </a:rPr>
              <a:t> </a:t>
            </a:r>
            <a:r>
              <a:rPr dirty="0" sz="1600" spc="-10">
                <a:latin typeface="Garamond"/>
                <a:cs typeface="Garamond"/>
              </a:rPr>
              <a:t>can</a:t>
            </a:r>
            <a:r>
              <a:rPr dirty="0" sz="1600" spc="-55">
                <a:latin typeface="Garamond"/>
                <a:cs typeface="Garamond"/>
              </a:rPr>
              <a:t> </a:t>
            </a:r>
            <a:r>
              <a:rPr dirty="0" sz="1600" spc="-10">
                <a:latin typeface="Garamond"/>
                <a:cs typeface="Garamond"/>
              </a:rPr>
              <a:t>be</a:t>
            </a:r>
            <a:r>
              <a:rPr dirty="0" sz="1600" spc="-55">
                <a:latin typeface="Garamond"/>
                <a:cs typeface="Garamond"/>
              </a:rPr>
              <a:t> </a:t>
            </a:r>
            <a:r>
              <a:rPr dirty="0" sz="1600" spc="-10">
                <a:latin typeface="Garamond"/>
                <a:cs typeface="Garamond"/>
              </a:rPr>
              <a:t>adopted</a:t>
            </a:r>
            <a:r>
              <a:rPr dirty="0" sz="1600" spc="-60">
                <a:latin typeface="Garamond"/>
                <a:cs typeface="Garamond"/>
              </a:rPr>
              <a:t> </a:t>
            </a:r>
            <a:r>
              <a:rPr dirty="0" sz="1600">
                <a:latin typeface="Garamond"/>
                <a:cs typeface="Garamond"/>
              </a:rPr>
              <a:t>by</a:t>
            </a:r>
            <a:r>
              <a:rPr dirty="0" sz="1600" spc="-55">
                <a:latin typeface="Garamond"/>
                <a:cs typeface="Garamond"/>
              </a:rPr>
              <a:t> </a:t>
            </a:r>
            <a:r>
              <a:rPr dirty="0" sz="1600" spc="-25">
                <a:latin typeface="Garamond"/>
                <a:cs typeface="Garamond"/>
              </a:rPr>
              <a:t>states</a:t>
            </a:r>
            <a:r>
              <a:rPr dirty="0" sz="1600" spc="-55">
                <a:latin typeface="Garamond"/>
                <a:cs typeface="Garamond"/>
              </a:rPr>
              <a:t> </a:t>
            </a:r>
            <a:r>
              <a:rPr dirty="0" sz="1600">
                <a:latin typeface="Garamond"/>
                <a:cs typeface="Garamond"/>
              </a:rPr>
              <a:t>in</a:t>
            </a:r>
            <a:r>
              <a:rPr dirty="0" sz="1600" spc="-55">
                <a:latin typeface="Garamond"/>
                <a:cs typeface="Garamond"/>
              </a:rPr>
              <a:t> </a:t>
            </a:r>
            <a:r>
              <a:rPr dirty="0" sz="1600">
                <a:latin typeface="Garamond"/>
                <a:cs typeface="Garamond"/>
              </a:rPr>
              <a:t>support</a:t>
            </a:r>
            <a:r>
              <a:rPr dirty="0" sz="1600" spc="-55">
                <a:latin typeface="Garamond"/>
                <a:cs typeface="Garamond"/>
              </a:rPr>
              <a:t> </a:t>
            </a:r>
            <a:r>
              <a:rPr dirty="0" sz="1600" spc="-10">
                <a:latin typeface="Garamond"/>
                <a:cs typeface="Garamond"/>
              </a:rPr>
              <a:t>of</a:t>
            </a:r>
            <a:r>
              <a:rPr dirty="0" sz="1600" spc="-55">
                <a:latin typeface="Garamond"/>
                <a:cs typeface="Garamond"/>
              </a:rPr>
              <a:t> </a:t>
            </a:r>
            <a:r>
              <a:rPr dirty="0" sz="1600" spc="-10">
                <a:latin typeface="Garamond"/>
                <a:cs typeface="Garamond"/>
              </a:rPr>
              <a:t>their efforts.</a:t>
            </a:r>
            <a:endParaRPr sz="1600">
              <a:latin typeface="Garamond"/>
              <a:cs typeface="Garamond"/>
            </a:endParaRPr>
          </a:p>
          <a:p>
            <a:pPr marL="363855" indent="-351155">
              <a:lnSpc>
                <a:spcPct val="100000"/>
              </a:lnSpc>
              <a:spcBef>
                <a:spcPts val="1305"/>
              </a:spcBef>
              <a:buClr>
                <a:srgbClr val="0097A7"/>
              </a:buClr>
              <a:buFont typeface="Arial"/>
              <a:buChar char="●"/>
              <a:tabLst>
                <a:tab pos="363855" algn="l"/>
              </a:tabLst>
            </a:pPr>
            <a:r>
              <a:rPr dirty="0" sz="1600" spc="-10">
                <a:latin typeface="Garamond"/>
                <a:cs typeface="Garamond"/>
              </a:rPr>
              <a:t>Promote</a:t>
            </a:r>
            <a:r>
              <a:rPr dirty="0" sz="1600" spc="-50">
                <a:latin typeface="Garamond"/>
                <a:cs typeface="Garamond"/>
              </a:rPr>
              <a:t> </a:t>
            </a:r>
            <a:r>
              <a:rPr dirty="0" sz="1600">
                <a:latin typeface="Garamond"/>
                <a:cs typeface="Garamond"/>
              </a:rPr>
              <a:t>a</a:t>
            </a:r>
            <a:r>
              <a:rPr dirty="0" sz="1600" spc="-50">
                <a:latin typeface="Garamond"/>
                <a:cs typeface="Garamond"/>
              </a:rPr>
              <a:t> </a:t>
            </a:r>
            <a:r>
              <a:rPr dirty="0" sz="1600">
                <a:latin typeface="Garamond"/>
                <a:cs typeface="Garamond"/>
              </a:rPr>
              <a:t>multimodal</a:t>
            </a:r>
            <a:r>
              <a:rPr dirty="0" sz="1600" spc="-45">
                <a:latin typeface="Garamond"/>
                <a:cs typeface="Garamond"/>
              </a:rPr>
              <a:t> </a:t>
            </a:r>
            <a:r>
              <a:rPr dirty="0" sz="1600" spc="-10">
                <a:latin typeface="Garamond"/>
                <a:cs typeface="Garamond"/>
              </a:rPr>
              <a:t>approach</a:t>
            </a:r>
            <a:r>
              <a:rPr dirty="0" sz="1600" spc="-50">
                <a:latin typeface="Garamond"/>
                <a:cs typeface="Garamond"/>
              </a:rPr>
              <a:t> </a:t>
            </a:r>
            <a:r>
              <a:rPr dirty="0" sz="1600">
                <a:latin typeface="Garamond"/>
                <a:cs typeface="Garamond"/>
              </a:rPr>
              <a:t>to</a:t>
            </a:r>
            <a:r>
              <a:rPr dirty="0" sz="1600" spc="-45">
                <a:latin typeface="Garamond"/>
                <a:cs typeface="Garamond"/>
              </a:rPr>
              <a:t> </a:t>
            </a:r>
            <a:r>
              <a:rPr dirty="0" sz="1600">
                <a:latin typeface="Garamond"/>
                <a:cs typeface="Garamond"/>
              </a:rPr>
              <a:t>understanding</a:t>
            </a:r>
            <a:r>
              <a:rPr dirty="0" sz="1600" spc="-50">
                <a:latin typeface="Garamond"/>
                <a:cs typeface="Garamond"/>
              </a:rPr>
              <a:t> </a:t>
            </a:r>
            <a:r>
              <a:rPr dirty="0" sz="1600">
                <a:latin typeface="Garamond"/>
                <a:cs typeface="Garamond"/>
              </a:rPr>
              <a:t>and</a:t>
            </a:r>
            <a:r>
              <a:rPr dirty="0" sz="1600" spc="-45">
                <a:latin typeface="Garamond"/>
                <a:cs typeface="Garamond"/>
              </a:rPr>
              <a:t> </a:t>
            </a:r>
            <a:r>
              <a:rPr dirty="0" sz="1600">
                <a:latin typeface="Garamond"/>
                <a:cs typeface="Garamond"/>
              </a:rPr>
              <a:t>defining</a:t>
            </a:r>
            <a:r>
              <a:rPr dirty="0" sz="1600" spc="-50">
                <a:latin typeface="Garamond"/>
                <a:cs typeface="Garamond"/>
              </a:rPr>
              <a:t> </a:t>
            </a:r>
            <a:r>
              <a:rPr dirty="0" sz="1600">
                <a:latin typeface="Garamond"/>
                <a:cs typeface="Garamond"/>
              </a:rPr>
              <a:t>freight</a:t>
            </a:r>
            <a:r>
              <a:rPr dirty="0" sz="1600" spc="-45">
                <a:latin typeface="Garamond"/>
                <a:cs typeface="Garamond"/>
              </a:rPr>
              <a:t> </a:t>
            </a:r>
            <a:r>
              <a:rPr dirty="0" sz="1600" spc="-10">
                <a:latin typeface="Garamond"/>
                <a:cs typeface="Garamond"/>
              </a:rPr>
              <a:t>corridors.</a:t>
            </a:r>
            <a:endParaRPr sz="1600">
              <a:latin typeface="Garamond"/>
              <a:cs typeface="Garamond"/>
            </a:endParaRPr>
          </a:p>
          <a:p>
            <a:pPr marL="363855" marR="209550" indent="-351790">
              <a:lnSpc>
                <a:spcPct val="113300"/>
              </a:lnSpc>
              <a:spcBef>
                <a:spcPts val="1045"/>
              </a:spcBef>
              <a:buClr>
                <a:srgbClr val="0097A7"/>
              </a:buClr>
              <a:buFont typeface="Arial"/>
              <a:buChar char="●"/>
              <a:tabLst>
                <a:tab pos="363855" algn="l"/>
              </a:tabLst>
            </a:pPr>
            <a:r>
              <a:rPr dirty="0" sz="1600" spc="-10">
                <a:latin typeface="Garamond"/>
                <a:cs typeface="Garamond"/>
              </a:rPr>
              <a:t>Promote</a:t>
            </a:r>
            <a:r>
              <a:rPr dirty="0" sz="1600" spc="-70">
                <a:latin typeface="Garamond"/>
                <a:cs typeface="Garamond"/>
              </a:rPr>
              <a:t> </a:t>
            </a:r>
            <a:r>
              <a:rPr dirty="0" sz="1600">
                <a:latin typeface="Garamond"/>
                <a:cs typeface="Garamond"/>
              </a:rPr>
              <a:t>a</a:t>
            </a:r>
            <a:r>
              <a:rPr dirty="0" sz="1600" spc="-65">
                <a:latin typeface="Garamond"/>
                <a:cs typeface="Garamond"/>
              </a:rPr>
              <a:t> </a:t>
            </a:r>
            <a:r>
              <a:rPr dirty="0" sz="1600" spc="-20">
                <a:latin typeface="Garamond"/>
                <a:cs typeface="Garamond"/>
              </a:rPr>
              <a:t>greater</a:t>
            </a:r>
            <a:r>
              <a:rPr dirty="0" sz="1600" spc="-65">
                <a:latin typeface="Garamond"/>
                <a:cs typeface="Garamond"/>
              </a:rPr>
              <a:t> </a:t>
            </a:r>
            <a:r>
              <a:rPr dirty="0" sz="1600">
                <a:latin typeface="Garamond"/>
                <a:cs typeface="Garamond"/>
              </a:rPr>
              <a:t>understanding</a:t>
            </a:r>
            <a:r>
              <a:rPr dirty="0" sz="1600" spc="-65">
                <a:latin typeface="Garamond"/>
                <a:cs typeface="Garamond"/>
              </a:rPr>
              <a:t> </a:t>
            </a:r>
            <a:r>
              <a:rPr dirty="0" sz="1600" spc="-10">
                <a:latin typeface="Garamond"/>
                <a:cs typeface="Garamond"/>
              </a:rPr>
              <a:t>of</a:t>
            </a:r>
            <a:r>
              <a:rPr dirty="0" sz="1600" spc="-65">
                <a:latin typeface="Garamond"/>
                <a:cs typeface="Garamond"/>
              </a:rPr>
              <a:t> </a:t>
            </a:r>
            <a:r>
              <a:rPr dirty="0" sz="1600">
                <a:latin typeface="Garamond"/>
                <a:cs typeface="Garamond"/>
              </a:rPr>
              <a:t>freight</a:t>
            </a:r>
            <a:r>
              <a:rPr dirty="0" sz="1600" spc="-65">
                <a:latin typeface="Garamond"/>
                <a:cs typeface="Garamond"/>
              </a:rPr>
              <a:t> </a:t>
            </a:r>
            <a:r>
              <a:rPr dirty="0" sz="1600">
                <a:latin typeface="Garamond"/>
                <a:cs typeface="Garamond"/>
              </a:rPr>
              <a:t>policy</a:t>
            </a:r>
            <a:r>
              <a:rPr dirty="0" sz="1600" spc="-65">
                <a:latin typeface="Garamond"/>
                <a:cs typeface="Garamond"/>
              </a:rPr>
              <a:t> </a:t>
            </a:r>
            <a:r>
              <a:rPr dirty="0" sz="1600">
                <a:latin typeface="Garamond"/>
                <a:cs typeface="Garamond"/>
              </a:rPr>
              <a:t>and</a:t>
            </a:r>
            <a:r>
              <a:rPr dirty="0" sz="1600" spc="-70">
                <a:latin typeface="Garamond"/>
                <a:cs typeface="Garamond"/>
              </a:rPr>
              <a:t> </a:t>
            </a:r>
            <a:r>
              <a:rPr dirty="0" sz="1600" spc="-10">
                <a:latin typeface="Garamond"/>
                <a:cs typeface="Garamond"/>
              </a:rPr>
              <a:t>program</a:t>
            </a:r>
            <a:r>
              <a:rPr dirty="0" sz="1600" spc="-65">
                <a:latin typeface="Garamond"/>
                <a:cs typeface="Garamond"/>
              </a:rPr>
              <a:t> </a:t>
            </a:r>
            <a:r>
              <a:rPr dirty="0" sz="1600">
                <a:latin typeface="Garamond"/>
                <a:cs typeface="Garamond"/>
              </a:rPr>
              <a:t>options,</a:t>
            </a:r>
            <a:r>
              <a:rPr dirty="0" sz="1600" spc="-65">
                <a:latin typeface="Garamond"/>
                <a:cs typeface="Garamond"/>
              </a:rPr>
              <a:t> </a:t>
            </a:r>
            <a:r>
              <a:rPr dirty="0" sz="1600">
                <a:latin typeface="Garamond"/>
                <a:cs typeface="Garamond"/>
              </a:rPr>
              <a:t>and</a:t>
            </a:r>
            <a:r>
              <a:rPr dirty="0" sz="1600" spc="-65">
                <a:latin typeface="Garamond"/>
                <a:cs typeface="Garamond"/>
              </a:rPr>
              <a:t> </a:t>
            </a:r>
            <a:r>
              <a:rPr dirty="0" sz="1600">
                <a:latin typeface="Garamond"/>
                <a:cs typeface="Garamond"/>
              </a:rPr>
              <a:t>the</a:t>
            </a:r>
            <a:r>
              <a:rPr dirty="0" sz="1600" spc="-65">
                <a:latin typeface="Garamond"/>
                <a:cs typeface="Garamond"/>
              </a:rPr>
              <a:t> </a:t>
            </a:r>
            <a:r>
              <a:rPr dirty="0" sz="1600">
                <a:latin typeface="Garamond"/>
                <a:cs typeface="Garamond"/>
              </a:rPr>
              <a:t>operational</a:t>
            </a:r>
            <a:r>
              <a:rPr dirty="0" sz="1600" spc="-65">
                <a:latin typeface="Garamond"/>
                <a:cs typeface="Garamond"/>
              </a:rPr>
              <a:t> </a:t>
            </a:r>
            <a:r>
              <a:rPr dirty="0" sz="1600" spc="-25">
                <a:latin typeface="Garamond"/>
                <a:cs typeface="Garamond"/>
              </a:rPr>
              <a:t>and </a:t>
            </a:r>
            <a:r>
              <a:rPr dirty="0" sz="1600" spc="-20">
                <a:latin typeface="Garamond"/>
                <a:cs typeface="Garamond"/>
              </a:rPr>
              <a:t>real-world</a:t>
            </a:r>
            <a:r>
              <a:rPr dirty="0" sz="1600" spc="-55">
                <a:latin typeface="Garamond"/>
                <a:cs typeface="Garamond"/>
              </a:rPr>
              <a:t> </a:t>
            </a:r>
            <a:r>
              <a:rPr dirty="0" sz="1600" spc="-25">
                <a:latin typeface="Garamond"/>
                <a:cs typeface="Garamond"/>
              </a:rPr>
              <a:t>consequences</a:t>
            </a:r>
            <a:r>
              <a:rPr dirty="0" sz="1600" spc="-55">
                <a:latin typeface="Garamond"/>
                <a:cs typeface="Garamond"/>
              </a:rPr>
              <a:t> </a:t>
            </a:r>
            <a:r>
              <a:rPr dirty="0" sz="1600" spc="-25">
                <a:latin typeface="Garamond"/>
                <a:cs typeface="Garamond"/>
              </a:rPr>
              <a:t>for</a:t>
            </a:r>
            <a:r>
              <a:rPr dirty="0" sz="1600" spc="-55">
                <a:latin typeface="Garamond"/>
                <a:cs typeface="Garamond"/>
              </a:rPr>
              <a:t> </a:t>
            </a:r>
            <a:r>
              <a:rPr dirty="0" sz="1600">
                <a:latin typeface="Garamond"/>
                <a:cs typeface="Garamond"/>
              </a:rPr>
              <a:t>freight</a:t>
            </a:r>
            <a:r>
              <a:rPr dirty="0" sz="1600" spc="-55">
                <a:latin typeface="Garamond"/>
                <a:cs typeface="Garamond"/>
              </a:rPr>
              <a:t> </a:t>
            </a:r>
            <a:r>
              <a:rPr dirty="0" sz="1600" spc="-35">
                <a:latin typeface="Garamond"/>
                <a:cs typeface="Garamond"/>
              </a:rPr>
              <a:t>systems</a:t>
            </a:r>
            <a:r>
              <a:rPr dirty="0" sz="1600" spc="-55">
                <a:latin typeface="Garamond"/>
                <a:cs typeface="Garamond"/>
              </a:rPr>
              <a:t> </a:t>
            </a:r>
            <a:r>
              <a:rPr dirty="0" sz="1600">
                <a:latin typeface="Garamond"/>
                <a:cs typeface="Garamond"/>
              </a:rPr>
              <a:t>and</a:t>
            </a:r>
            <a:r>
              <a:rPr dirty="0" sz="1600" spc="-50">
                <a:latin typeface="Garamond"/>
                <a:cs typeface="Garamond"/>
              </a:rPr>
              <a:t> </a:t>
            </a:r>
            <a:r>
              <a:rPr dirty="0" sz="1600">
                <a:latin typeface="Garamond"/>
                <a:cs typeface="Garamond"/>
              </a:rPr>
              <a:t>the</a:t>
            </a:r>
            <a:r>
              <a:rPr dirty="0" sz="1600" spc="-55">
                <a:latin typeface="Garamond"/>
                <a:cs typeface="Garamond"/>
              </a:rPr>
              <a:t> </a:t>
            </a:r>
            <a:r>
              <a:rPr dirty="0" sz="1600" spc="-10">
                <a:latin typeface="Garamond"/>
                <a:cs typeface="Garamond"/>
              </a:rPr>
              <a:t>economy.</a:t>
            </a:r>
            <a:endParaRPr sz="1600">
              <a:latin typeface="Garamond"/>
              <a:cs typeface="Garamond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149" y="4628300"/>
            <a:ext cx="9144000" cy="515620"/>
            <a:chOff x="149" y="4628300"/>
            <a:chExt cx="9144000" cy="515620"/>
          </a:xfrm>
        </p:grpSpPr>
        <p:sp>
          <p:nvSpPr>
            <p:cNvPr id="5" name="object 5" descr=""/>
            <p:cNvSpPr/>
            <p:nvPr/>
          </p:nvSpPr>
          <p:spPr>
            <a:xfrm>
              <a:off x="149" y="4686300"/>
              <a:ext cx="9144000" cy="457200"/>
            </a:xfrm>
            <a:custGeom>
              <a:avLst/>
              <a:gdLst/>
              <a:ahLst/>
              <a:cxnLst/>
              <a:rect l="l" t="t" r="r" b="b"/>
              <a:pathLst>
                <a:path w="9144000" h="457200">
                  <a:moveTo>
                    <a:pt x="9143999" y="457199"/>
                  </a:moveTo>
                  <a:lnTo>
                    <a:pt x="0" y="457199"/>
                  </a:lnTo>
                  <a:lnTo>
                    <a:pt x="0" y="0"/>
                  </a:lnTo>
                  <a:lnTo>
                    <a:pt x="9143999" y="0"/>
                  </a:lnTo>
                  <a:lnTo>
                    <a:pt x="9143999" y="457199"/>
                  </a:lnTo>
                  <a:close/>
                </a:path>
              </a:pathLst>
            </a:custGeom>
            <a:solidFill>
              <a:srgbClr val="000000">
                <a:alpha val="334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66500" y="4628300"/>
              <a:ext cx="611300" cy="51519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3650" y="4666400"/>
              <a:ext cx="497000" cy="477099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10"/>
              <a:t>Thrive</a:t>
            </a:r>
            <a:r>
              <a:rPr dirty="0" spc="130"/>
              <a:t> </a:t>
            </a:r>
            <a:r>
              <a:rPr dirty="0" spc="10"/>
              <a:t>Regional</a:t>
            </a:r>
            <a:r>
              <a:rPr dirty="0" spc="135"/>
              <a:t> </a:t>
            </a:r>
            <a:r>
              <a:rPr dirty="0" spc="-10"/>
              <a:t>Partnership</a:t>
            </a:r>
          </a:p>
        </p:txBody>
      </p:sp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0"/>
              <a:t>Inspiring</a:t>
            </a:r>
            <a:r>
              <a:rPr dirty="0" spc="75"/>
              <a:t> </a:t>
            </a:r>
            <a:r>
              <a:rPr dirty="0" spc="20"/>
              <a:t>Responsible</a:t>
            </a:r>
            <a:r>
              <a:rPr dirty="0" spc="80"/>
              <a:t> </a:t>
            </a:r>
            <a:r>
              <a:rPr dirty="0" spc="-10"/>
              <a:t>Growth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44500" y="1210573"/>
            <a:ext cx="4311015" cy="2754630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2700" marR="5080">
              <a:lnSpc>
                <a:spcPts val="2630"/>
              </a:lnSpc>
              <a:spcBef>
                <a:spcPts val="195"/>
              </a:spcBef>
            </a:pPr>
            <a:r>
              <a:rPr dirty="0" sz="2200" spc="-35">
                <a:solidFill>
                  <a:srgbClr val="434343"/>
                </a:solidFill>
                <a:latin typeface="Garamond"/>
                <a:cs typeface="Garamond"/>
              </a:rPr>
              <a:t>Geospatial</a:t>
            </a:r>
            <a:r>
              <a:rPr dirty="0" sz="2200" spc="-7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200" spc="-20">
                <a:solidFill>
                  <a:srgbClr val="434343"/>
                </a:solidFill>
                <a:latin typeface="Garamond"/>
                <a:cs typeface="Garamond"/>
              </a:rPr>
              <a:t>gateway</a:t>
            </a:r>
            <a:r>
              <a:rPr dirty="0" sz="2200" spc="-7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200">
                <a:solidFill>
                  <a:srgbClr val="434343"/>
                </a:solidFill>
                <a:latin typeface="Garamond"/>
                <a:cs typeface="Garamond"/>
              </a:rPr>
              <a:t>to</a:t>
            </a:r>
            <a:r>
              <a:rPr dirty="0" sz="2200" spc="-7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200" spc="-10">
                <a:solidFill>
                  <a:srgbClr val="434343"/>
                </a:solidFill>
                <a:latin typeface="Garamond"/>
                <a:cs typeface="Garamond"/>
              </a:rPr>
              <a:t>transportation </a:t>
            </a:r>
            <a:r>
              <a:rPr dirty="0" sz="2200">
                <a:solidFill>
                  <a:srgbClr val="434343"/>
                </a:solidFill>
                <a:latin typeface="Garamond"/>
                <a:cs typeface="Garamond"/>
              </a:rPr>
              <a:t>and</a:t>
            </a:r>
            <a:r>
              <a:rPr dirty="0" sz="2200" spc="-10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200">
                <a:solidFill>
                  <a:srgbClr val="434343"/>
                </a:solidFill>
                <a:latin typeface="Garamond"/>
                <a:cs typeface="Garamond"/>
              </a:rPr>
              <a:t>freight</a:t>
            </a:r>
            <a:r>
              <a:rPr dirty="0" sz="2200" spc="-9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200">
                <a:solidFill>
                  <a:srgbClr val="434343"/>
                </a:solidFill>
                <a:latin typeface="Garamond"/>
                <a:cs typeface="Garamond"/>
              </a:rPr>
              <a:t>data,</a:t>
            </a:r>
            <a:r>
              <a:rPr dirty="0" sz="2200" spc="-10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200" spc="-20">
                <a:solidFill>
                  <a:srgbClr val="434343"/>
                </a:solidFill>
                <a:latin typeface="Garamond"/>
                <a:cs typeface="Garamond"/>
              </a:rPr>
              <a:t>maps,</a:t>
            </a:r>
            <a:r>
              <a:rPr dirty="0" sz="2200" spc="-9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200">
                <a:solidFill>
                  <a:srgbClr val="434343"/>
                </a:solidFill>
                <a:latin typeface="Garamond"/>
                <a:cs typeface="Garamond"/>
              </a:rPr>
              <a:t>and</a:t>
            </a:r>
            <a:r>
              <a:rPr dirty="0" sz="2200" spc="-10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200" spc="-40">
                <a:solidFill>
                  <a:srgbClr val="434343"/>
                </a:solidFill>
                <a:latin typeface="Garamond"/>
                <a:cs typeface="Garamond"/>
              </a:rPr>
              <a:t>resources</a:t>
            </a:r>
            <a:r>
              <a:rPr dirty="0" sz="2200" spc="-11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200" spc="-25">
                <a:solidFill>
                  <a:srgbClr val="434343"/>
                </a:solidFill>
                <a:latin typeface="Garamond"/>
                <a:cs typeface="Garamond"/>
              </a:rPr>
              <a:t>for </a:t>
            </a:r>
            <a:r>
              <a:rPr dirty="0" sz="2200" spc="-20">
                <a:solidFill>
                  <a:srgbClr val="434343"/>
                </a:solidFill>
                <a:latin typeface="Garamond"/>
                <a:cs typeface="Garamond"/>
              </a:rPr>
              <a:t>greater</a:t>
            </a:r>
            <a:r>
              <a:rPr dirty="0" sz="2200" spc="-9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200" spc="-10">
                <a:solidFill>
                  <a:srgbClr val="434343"/>
                </a:solidFill>
                <a:latin typeface="Garamond"/>
                <a:cs typeface="Garamond"/>
              </a:rPr>
              <a:t>Chattanooga</a:t>
            </a:r>
            <a:endParaRPr sz="2200">
              <a:latin typeface="Garamond"/>
              <a:cs typeface="Garamond"/>
            </a:endParaRPr>
          </a:p>
          <a:p>
            <a:pPr marL="381635" indent="-225425">
              <a:lnSpc>
                <a:spcPct val="100000"/>
              </a:lnSpc>
              <a:spcBef>
                <a:spcPts val="1950"/>
              </a:spcBef>
              <a:buClr>
                <a:srgbClr val="008FA8"/>
              </a:buClr>
              <a:buChar char="•"/>
              <a:tabLst>
                <a:tab pos="381635" algn="l"/>
              </a:tabLst>
            </a:pPr>
            <a:r>
              <a:rPr dirty="0" sz="2000" spc="-10">
                <a:solidFill>
                  <a:srgbClr val="434343"/>
                </a:solidFill>
                <a:latin typeface="Garamond"/>
                <a:cs typeface="Garamond"/>
              </a:rPr>
              <a:t>Find</a:t>
            </a:r>
            <a:r>
              <a:rPr dirty="0" sz="2000" spc="-10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000" spc="-20">
                <a:solidFill>
                  <a:srgbClr val="434343"/>
                </a:solidFill>
                <a:latin typeface="Garamond"/>
                <a:cs typeface="Garamond"/>
              </a:rPr>
              <a:t>data</a:t>
            </a:r>
            <a:endParaRPr sz="2000">
              <a:latin typeface="Garamond"/>
              <a:cs typeface="Garamond"/>
            </a:endParaRPr>
          </a:p>
          <a:p>
            <a:pPr marL="381635" indent="-225425">
              <a:lnSpc>
                <a:spcPct val="100000"/>
              </a:lnSpc>
              <a:spcBef>
                <a:spcPts val="975"/>
              </a:spcBef>
              <a:buClr>
                <a:srgbClr val="008FA8"/>
              </a:buClr>
              <a:buChar char="•"/>
              <a:tabLst>
                <a:tab pos="381635" algn="l"/>
              </a:tabLst>
            </a:pPr>
            <a:r>
              <a:rPr dirty="0" sz="2000" spc="-10">
                <a:solidFill>
                  <a:srgbClr val="434343"/>
                </a:solidFill>
                <a:latin typeface="Garamond"/>
                <a:cs typeface="Garamond"/>
              </a:rPr>
              <a:t>View</a:t>
            </a:r>
            <a:r>
              <a:rPr dirty="0" sz="2000" spc="-7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000">
                <a:solidFill>
                  <a:srgbClr val="434343"/>
                </a:solidFill>
                <a:latin typeface="Garamond"/>
                <a:cs typeface="Garamond"/>
              </a:rPr>
              <a:t>and</a:t>
            </a:r>
            <a:r>
              <a:rPr dirty="0" sz="2000" spc="-7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000">
                <a:solidFill>
                  <a:srgbClr val="434343"/>
                </a:solidFill>
                <a:latin typeface="Garamond"/>
                <a:cs typeface="Garamond"/>
              </a:rPr>
              <a:t>interact</a:t>
            </a:r>
            <a:r>
              <a:rPr dirty="0" sz="2000" spc="-7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000">
                <a:solidFill>
                  <a:srgbClr val="434343"/>
                </a:solidFill>
                <a:latin typeface="Garamond"/>
                <a:cs typeface="Garamond"/>
              </a:rPr>
              <a:t>with</a:t>
            </a:r>
            <a:r>
              <a:rPr dirty="0" sz="2000" spc="-7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000" spc="-20">
                <a:solidFill>
                  <a:srgbClr val="434343"/>
                </a:solidFill>
                <a:latin typeface="Garamond"/>
                <a:cs typeface="Garamond"/>
              </a:rPr>
              <a:t>maps</a:t>
            </a:r>
            <a:endParaRPr sz="2000">
              <a:latin typeface="Garamond"/>
              <a:cs typeface="Garamond"/>
            </a:endParaRPr>
          </a:p>
          <a:p>
            <a:pPr marL="382270" marR="699135" indent="-226060">
              <a:lnSpc>
                <a:spcPct val="100000"/>
              </a:lnSpc>
              <a:spcBef>
                <a:spcPts val="975"/>
              </a:spcBef>
              <a:buClr>
                <a:srgbClr val="008FA8"/>
              </a:buClr>
              <a:buChar char="•"/>
              <a:tabLst>
                <a:tab pos="382270" algn="l"/>
              </a:tabLst>
            </a:pPr>
            <a:r>
              <a:rPr dirty="0" sz="2000" spc="-10">
                <a:solidFill>
                  <a:srgbClr val="434343"/>
                </a:solidFill>
                <a:latin typeface="Garamond"/>
                <a:cs typeface="Garamond"/>
              </a:rPr>
              <a:t>Learn</a:t>
            </a:r>
            <a:r>
              <a:rPr dirty="0" sz="2000" spc="-8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000">
                <a:solidFill>
                  <a:srgbClr val="434343"/>
                </a:solidFill>
                <a:latin typeface="Garamond"/>
                <a:cs typeface="Garamond"/>
              </a:rPr>
              <a:t>about</a:t>
            </a:r>
            <a:r>
              <a:rPr dirty="0" sz="2000" spc="-8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000" spc="-10">
                <a:solidFill>
                  <a:srgbClr val="434343"/>
                </a:solidFill>
                <a:latin typeface="Garamond"/>
                <a:cs typeface="Garamond"/>
              </a:rPr>
              <a:t>freight</a:t>
            </a:r>
            <a:r>
              <a:rPr dirty="0" sz="2000" spc="-7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000" spc="-30">
                <a:solidFill>
                  <a:srgbClr val="434343"/>
                </a:solidFill>
                <a:latin typeface="Garamond"/>
                <a:cs typeface="Garamond"/>
              </a:rPr>
              <a:t>movement</a:t>
            </a:r>
            <a:r>
              <a:rPr dirty="0" sz="2000" spc="-8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000" spc="-25">
                <a:solidFill>
                  <a:srgbClr val="434343"/>
                </a:solidFill>
                <a:latin typeface="Garamond"/>
                <a:cs typeface="Garamond"/>
              </a:rPr>
              <a:t>in </a:t>
            </a:r>
            <a:r>
              <a:rPr dirty="0" sz="2000">
                <a:solidFill>
                  <a:srgbClr val="434343"/>
                </a:solidFill>
                <a:latin typeface="Garamond"/>
                <a:cs typeface="Garamond"/>
              </a:rPr>
              <a:t>the</a:t>
            </a:r>
            <a:r>
              <a:rPr dirty="0" sz="2000" spc="-12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000" spc="-10">
                <a:solidFill>
                  <a:srgbClr val="434343"/>
                </a:solidFill>
                <a:latin typeface="Garamond"/>
                <a:cs typeface="Garamond"/>
              </a:rPr>
              <a:t>region</a:t>
            </a:r>
            <a:endParaRPr sz="2000">
              <a:latin typeface="Garamond"/>
              <a:cs typeface="Garamond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">
              <a:lnSpc>
                <a:spcPct val="100000"/>
              </a:lnSpc>
              <a:spcBef>
                <a:spcPts val="100"/>
              </a:spcBef>
            </a:pPr>
            <a:r>
              <a:rPr dirty="0" spc="200">
                <a:solidFill>
                  <a:srgbClr val="008FA8"/>
                </a:solidFill>
              </a:rPr>
              <a:t>The</a:t>
            </a:r>
            <a:r>
              <a:rPr dirty="0" spc="114">
                <a:solidFill>
                  <a:srgbClr val="008FA8"/>
                </a:solidFill>
              </a:rPr>
              <a:t> </a:t>
            </a:r>
            <a:r>
              <a:rPr dirty="0" spc="229">
                <a:solidFill>
                  <a:srgbClr val="008FA8"/>
                </a:solidFill>
              </a:rPr>
              <a:t>TRIP</a:t>
            </a:r>
            <a:r>
              <a:rPr dirty="0" spc="120">
                <a:solidFill>
                  <a:srgbClr val="008FA8"/>
                </a:solidFill>
              </a:rPr>
              <a:t> </a:t>
            </a:r>
            <a:r>
              <a:rPr dirty="0" spc="85">
                <a:solidFill>
                  <a:srgbClr val="008FA8"/>
                </a:solidFill>
              </a:rPr>
              <a:t>Platform</a:t>
            </a: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41600" y="896447"/>
            <a:ext cx="3350599" cy="3350599"/>
          </a:xfrm>
          <a:prstGeom prst="rect">
            <a:avLst/>
          </a:prstGeom>
        </p:spPr>
      </p:pic>
      <p:grpSp>
        <p:nvGrpSpPr>
          <p:cNvPr id="5" name="object 5" descr=""/>
          <p:cNvGrpSpPr/>
          <p:nvPr/>
        </p:nvGrpSpPr>
        <p:grpSpPr>
          <a:xfrm>
            <a:off x="149" y="4628300"/>
            <a:ext cx="9144000" cy="515620"/>
            <a:chOff x="149" y="4628300"/>
            <a:chExt cx="9144000" cy="515620"/>
          </a:xfrm>
        </p:grpSpPr>
        <p:sp>
          <p:nvSpPr>
            <p:cNvPr id="6" name="object 6" descr=""/>
            <p:cNvSpPr/>
            <p:nvPr/>
          </p:nvSpPr>
          <p:spPr>
            <a:xfrm>
              <a:off x="149" y="4686300"/>
              <a:ext cx="9144000" cy="457200"/>
            </a:xfrm>
            <a:custGeom>
              <a:avLst/>
              <a:gdLst/>
              <a:ahLst/>
              <a:cxnLst/>
              <a:rect l="l" t="t" r="r" b="b"/>
              <a:pathLst>
                <a:path w="9144000" h="457200">
                  <a:moveTo>
                    <a:pt x="9143999" y="457199"/>
                  </a:moveTo>
                  <a:lnTo>
                    <a:pt x="0" y="457199"/>
                  </a:lnTo>
                  <a:lnTo>
                    <a:pt x="0" y="0"/>
                  </a:lnTo>
                  <a:lnTo>
                    <a:pt x="9143999" y="0"/>
                  </a:lnTo>
                  <a:lnTo>
                    <a:pt x="9143999" y="457199"/>
                  </a:lnTo>
                  <a:close/>
                </a:path>
              </a:pathLst>
            </a:custGeom>
            <a:solidFill>
              <a:srgbClr val="000000">
                <a:alpha val="334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66500" y="4628300"/>
              <a:ext cx="611300" cy="515199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23650" y="4666400"/>
              <a:ext cx="497000" cy="477099"/>
            </a:xfrm>
            <a:prstGeom prst="rect">
              <a:avLst/>
            </a:prstGeom>
          </p:spPr>
        </p:pic>
      </p:grpSp>
      <p:sp>
        <p:nvSpPr>
          <p:cNvPr id="9" name="object 9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10"/>
              <a:t>Thrive</a:t>
            </a:r>
            <a:r>
              <a:rPr dirty="0" spc="130"/>
              <a:t> </a:t>
            </a:r>
            <a:r>
              <a:rPr dirty="0" spc="10"/>
              <a:t>Regional</a:t>
            </a:r>
            <a:r>
              <a:rPr dirty="0" spc="135"/>
              <a:t> </a:t>
            </a:r>
            <a:r>
              <a:rPr dirty="0" spc="-10"/>
              <a:t>Partnership</a:t>
            </a: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0"/>
              <a:t>Inspiring</a:t>
            </a:r>
            <a:r>
              <a:rPr dirty="0" spc="75"/>
              <a:t> </a:t>
            </a:r>
            <a:r>
              <a:rPr dirty="0" spc="20"/>
              <a:t>Responsible</a:t>
            </a:r>
            <a:r>
              <a:rPr dirty="0" spc="80"/>
              <a:t> </a:t>
            </a:r>
            <a:r>
              <a:rPr dirty="0" spc="-10"/>
              <a:t>Growth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49" y="24"/>
            <a:ext cx="9144000" cy="5143500"/>
            <a:chOff x="149" y="24"/>
            <a:chExt cx="9144000" cy="5143500"/>
          </a:xfrm>
        </p:grpSpPr>
        <p:sp>
          <p:nvSpPr>
            <p:cNvPr id="3" name="object 3" descr=""/>
            <p:cNvSpPr/>
            <p:nvPr/>
          </p:nvSpPr>
          <p:spPr>
            <a:xfrm>
              <a:off x="4572000" y="24"/>
              <a:ext cx="4572000" cy="4686300"/>
            </a:xfrm>
            <a:custGeom>
              <a:avLst/>
              <a:gdLst/>
              <a:ahLst/>
              <a:cxnLst/>
              <a:rect l="l" t="t" r="r" b="b"/>
              <a:pathLst>
                <a:path w="4572000" h="4686300">
                  <a:moveTo>
                    <a:pt x="4571999" y="4686299"/>
                  </a:moveTo>
                  <a:lnTo>
                    <a:pt x="0" y="4686299"/>
                  </a:lnTo>
                  <a:lnTo>
                    <a:pt x="0" y="0"/>
                  </a:lnTo>
                  <a:lnTo>
                    <a:pt x="4571999" y="0"/>
                  </a:lnTo>
                  <a:lnTo>
                    <a:pt x="4571999" y="4686299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0" y="67507"/>
              <a:ext cx="4571999" cy="4551333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49" y="4686299"/>
              <a:ext cx="9144000" cy="457200"/>
            </a:xfrm>
            <a:custGeom>
              <a:avLst/>
              <a:gdLst/>
              <a:ahLst/>
              <a:cxnLst/>
              <a:rect l="l" t="t" r="r" b="b"/>
              <a:pathLst>
                <a:path w="9144000" h="457200">
                  <a:moveTo>
                    <a:pt x="9143999" y="457199"/>
                  </a:moveTo>
                  <a:lnTo>
                    <a:pt x="0" y="457199"/>
                  </a:lnTo>
                  <a:lnTo>
                    <a:pt x="0" y="0"/>
                  </a:lnTo>
                  <a:lnTo>
                    <a:pt x="9143999" y="0"/>
                  </a:lnTo>
                  <a:lnTo>
                    <a:pt x="9143999" y="457199"/>
                  </a:lnTo>
                  <a:close/>
                </a:path>
              </a:pathLst>
            </a:custGeom>
            <a:solidFill>
              <a:srgbClr val="000000">
                <a:alpha val="334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66500" y="4628300"/>
              <a:ext cx="611300" cy="51519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23650" y="4666400"/>
              <a:ext cx="497000" cy="477099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444500" y="1439672"/>
            <a:ext cx="3655695" cy="238188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70"/>
              </a:spcBef>
            </a:pPr>
            <a:r>
              <a:rPr dirty="0" sz="2100" spc="-40">
                <a:solidFill>
                  <a:srgbClr val="434343"/>
                </a:solidFill>
                <a:latin typeface="Garamond"/>
                <a:cs typeface="Garamond"/>
              </a:rPr>
              <a:t>View,</a:t>
            </a:r>
            <a:r>
              <a:rPr dirty="0" sz="2100" spc="-10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100" spc="-10">
                <a:solidFill>
                  <a:srgbClr val="434343"/>
                </a:solidFill>
                <a:latin typeface="Garamond"/>
                <a:cs typeface="Garamond"/>
              </a:rPr>
              <a:t>download</a:t>
            </a:r>
            <a:r>
              <a:rPr dirty="0" sz="2100" spc="-10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100" spc="-10">
                <a:solidFill>
                  <a:srgbClr val="434343"/>
                </a:solidFill>
                <a:latin typeface="Garamond"/>
                <a:cs typeface="Garamond"/>
              </a:rPr>
              <a:t>or</a:t>
            </a:r>
            <a:r>
              <a:rPr dirty="0" sz="2100" spc="-10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100" spc="-20">
                <a:solidFill>
                  <a:srgbClr val="434343"/>
                </a:solidFill>
                <a:latin typeface="Garamond"/>
                <a:cs typeface="Garamond"/>
              </a:rPr>
              <a:t>stream</a:t>
            </a:r>
            <a:r>
              <a:rPr dirty="0" sz="2100" spc="-10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100">
                <a:solidFill>
                  <a:srgbClr val="434343"/>
                </a:solidFill>
                <a:latin typeface="Garamond"/>
                <a:cs typeface="Garamond"/>
              </a:rPr>
              <a:t>nearly</a:t>
            </a:r>
            <a:r>
              <a:rPr dirty="0" sz="2100" spc="-10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100" spc="-25">
                <a:solidFill>
                  <a:srgbClr val="434343"/>
                </a:solidFill>
                <a:latin typeface="Garamond"/>
                <a:cs typeface="Garamond"/>
              </a:rPr>
              <a:t>50 </a:t>
            </a:r>
            <a:r>
              <a:rPr dirty="0" sz="2100" spc="-30">
                <a:solidFill>
                  <a:srgbClr val="434343"/>
                </a:solidFill>
                <a:latin typeface="Garamond"/>
                <a:cs typeface="Garamond"/>
              </a:rPr>
              <a:t>datasets</a:t>
            </a:r>
            <a:r>
              <a:rPr dirty="0" sz="2100" spc="-9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100" spc="-10">
                <a:solidFill>
                  <a:srgbClr val="434343"/>
                </a:solidFill>
                <a:latin typeface="Garamond"/>
                <a:cs typeface="Garamond"/>
              </a:rPr>
              <a:t>compiled</a:t>
            </a:r>
            <a:r>
              <a:rPr dirty="0" sz="2100" spc="-9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100" spc="-10">
                <a:solidFill>
                  <a:srgbClr val="434343"/>
                </a:solidFill>
                <a:latin typeface="Garamond"/>
                <a:cs typeface="Garamond"/>
              </a:rPr>
              <a:t>from</a:t>
            </a:r>
            <a:r>
              <a:rPr dirty="0" sz="2100" spc="-8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100" spc="-10">
                <a:solidFill>
                  <a:srgbClr val="434343"/>
                </a:solidFill>
                <a:latin typeface="Garamond"/>
                <a:cs typeface="Garamond"/>
              </a:rPr>
              <a:t>national, state,</a:t>
            </a:r>
            <a:r>
              <a:rPr dirty="0" sz="2100" spc="-9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100">
                <a:solidFill>
                  <a:srgbClr val="434343"/>
                </a:solidFill>
                <a:latin typeface="Garamond"/>
                <a:cs typeface="Garamond"/>
              </a:rPr>
              <a:t>and</a:t>
            </a:r>
            <a:r>
              <a:rPr dirty="0" sz="2100" spc="-9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100" spc="-10">
                <a:solidFill>
                  <a:srgbClr val="434343"/>
                </a:solidFill>
                <a:latin typeface="Garamond"/>
                <a:cs typeface="Garamond"/>
              </a:rPr>
              <a:t>local</a:t>
            </a:r>
            <a:r>
              <a:rPr dirty="0" sz="2100" spc="-9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100" spc="-40">
                <a:solidFill>
                  <a:srgbClr val="434343"/>
                </a:solidFill>
                <a:latin typeface="Garamond"/>
                <a:cs typeface="Garamond"/>
              </a:rPr>
              <a:t>level</a:t>
            </a:r>
            <a:r>
              <a:rPr dirty="0" sz="2100" spc="-9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100">
                <a:solidFill>
                  <a:srgbClr val="434343"/>
                </a:solidFill>
                <a:latin typeface="Garamond"/>
                <a:cs typeface="Garamond"/>
              </a:rPr>
              <a:t>data</a:t>
            </a:r>
            <a:r>
              <a:rPr dirty="0" sz="2100" spc="-9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100" spc="-10">
                <a:solidFill>
                  <a:srgbClr val="434343"/>
                </a:solidFill>
                <a:latin typeface="Garamond"/>
                <a:cs typeface="Garamond"/>
              </a:rPr>
              <a:t>providers</a:t>
            </a:r>
            <a:endParaRPr sz="21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05"/>
              </a:spcBef>
            </a:pPr>
            <a:endParaRPr sz="2100">
              <a:latin typeface="Garamond"/>
              <a:cs typeface="Garamond"/>
            </a:endParaRPr>
          </a:p>
          <a:p>
            <a:pPr marL="514984" indent="-216535">
              <a:lnSpc>
                <a:spcPct val="100000"/>
              </a:lnSpc>
              <a:spcBef>
                <a:spcPts val="5"/>
              </a:spcBef>
              <a:buClr>
                <a:srgbClr val="008FA8"/>
              </a:buClr>
              <a:buChar char="•"/>
              <a:tabLst>
                <a:tab pos="514984" algn="l"/>
              </a:tabLst>
            </a:pPr>
            <a:r>
              <a:rPr dirty="0" sz="1800">
                <a:solidFill>
                  <a:srgbClr val="434343"/>
                </a:solidFill>
                <a:latin typeface="Garamond"/>
                <a:cs typeface="Garamond"/>
              </a:rPr>
              <a:t>Complete</a:t>
            </a:r>
            <a:r>
              <a:rPr dirty="0" sz="1800" spc="-8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800">
                <a:solidFill>
                  <a:srgbClr val="434343"/>
                </a:solidFill>
                <a:latin typeface="Garamond"/>
                <a:cs typeface="Garamond"/>
              </a:rPr>
              <a:t>list</a:t>
            </a:r>
            <a:r>
              <a:rPr dirty="0" sz="1800" spc="-8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800" spc="-10">
                <a:solidFill>
                  <a:srgbClr val="434343"/>
                </a:solidFill>
                <a:latin typeface="Garamond"/>
                <a:cs typeface="Garamond"/>
              </a:rPr>
              <a:t>of</a:t>
            </a:r>
            <a:r>
              <a:rPr dirty="0" sz="1800" spc="-8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800">
                <a:solidFill>
                  <a:srgbClr val="434343"/>
                </a:solidFill>
                <a:latin typeface="Garamond"/>
                <a:cs typeface="Garamond"/>
              </a:rPr>
              <a:t>data</a:t>
            </a:r>
            <a:r>
              <a:rPr dirty="0" sz="1800" spc="-8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800" spc="-10">
                <a:solidFill>
                  <a:srgbClr val="434343"/>
                </a:solidFill>
                <a:latin typeface="Garamond"/>
                <a:cs typeface="Garamond"/>
              </a:rPr>
              <a:t>sources</a:t>
            </a:r>
            <a:endParaRPr sz="1800">
              <a:latin typeface="Garamond"/>
              <a:cs typeface="Garamond"/>
            </a:endParaRPr>
          </a:p>
          <a:p>
            <a:pPr marL="514984" indent="-216535">
              <a:lnSpc>
                <a:spcPct val="100000"/>
              </a:lnSpc>
              <a:spcBef>
                <a:spcPts val="990"/>
              </a:spcBef>
              <a:buClr>
                <a:srgbClr val="008FA8"/>
              </a:buClr>
              <a:buChar char="•"/>
              <a:tabLst>
                <a:tab pos="514984" algn="l"/>
              </a:tabLst>
            </a:pPr>
            <a:r>
              <a:rPr dirty="0" sz="1800" spc="-10">
                <a:solidFill>
                  <a:srgbClr val="434343"/>
                </a:solidFill>
                <a:latin typeface="Garamond"/>
                <a:cs typeface="Garamond"/>
              </a:rPr>
              <a:t>Metadata</a:t>
            </a:r>
            <a:endParaRPr sz="1800">
              <a:latin typeface="Garamond"/>
              <a:cs typeface="Garamond"/>
            </a:endParaRPr>
          </a:p>
          <a:p>
            <a:pPr marL="514984" indent="-216535">
              <a:lnSpc>
                <a:spcPct val="100000"/>
              </a:lnSpc>
              <a:spcBef>
                <a:spcPts val="990"/>
              </a:spcBef>
              <a:buClr>
                <a:srgbClr val="008FA8"/>
              </a:buClr>
              <a:buChar char="•"/>
              <a:tabLst>
                <a:tab pos="514984" algn="l"/>
              </a:tabLst>
            </a:pPr>
            <a:r>
              <a:rPr dirty="0" sz="1800">
                <a:solidFill>
                  <a:srgbClr val="434343"/>
                </a:solidFill>
                <a:latin typeface="Garamond"/>
                <a:cs typeface="Garamond"/>
              </a:rPr>
              <a:t>Attribute</a:t>
            </a:r>
            <a:r>
              <a:rPr dirty="0" sz="1800" spc="10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800" spc="-10">
                <a:solidFill>
                  <a:srgbClr val="434343"/>
                </a:solidFill>
                <a:latin typeface="Garamond"/>
                <a:cs typeface="Garamond"/>
              </a:rPr>
              <a:t>descriptions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10"/>
              <a:t>Thrive</a:t>
            </a:r>
            <a:r>
              <a:rPr dirty="0" spc="130"/>
              <a:t> </a:t>
            </a:r>
            <a:r>
              <a:rPr dirty="0" spc="10"/>
              <a:t>Regional</a:t>
            </a:r>
            <a:r>
              <a:rPr dirty="0" spc="135"/>
              <a:t> </a:t>
            </a:r>
            <a:r>
              <a:rPr dirty="0" spc="-10"/>
              <a:t>Partnership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0"/>
              <a:t>Inspiring</a:t>
            </a:r>
            <a:r>
              <a:rPr dirty="0" spc="75"/>
              <a:t> </a:t>
            </a:r>
            <a:r>
              <a:rPr dirty="0" spc="20"/>
              <a:t>Responsible</a:t>
            </a:r>
            <a:r>
              <a:rPr dirty="0" spc="80"/>
              <a:t> </a:t>
            </a:r>
            <a:r>
              <a:rPr dirty="0" spc="-10"/>
              <a:t>Growth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33100" y="336029"/>
            <a:ext cx="3274060" cy="819785"/>
          </a:xfrm>
          <a:prstGeom prst="rect"/>
        </p:spPr>
        <p:txBody>
          <a:bodyPr wrap="square" lIns="0" tIns="102235" rIns="0" bIns="0" rtlCol="0" vert="horz">
            <a:spAutoFit/>
          </a:bodyPr>
          <a:lstStyle/>
          <a:p>
            <a:pPr marL="12700" marR="5080">
              <a:lnSpc>
                <a:spcPct val="79700"/>
              </a:lnSpc>
              <a:spcBef>
                <a:spcPts val="805"/>
              </a:spcBef>
            </a:pPr>
            <a:r>
              <a:rPr dirty="0" sz="2900" spc="114">
                <a:solidFill>
                  <a:srgbClr val="008FA8"/>
                </a:solidFill>
              </a:rPr>
              <a:t>Explore</a:t>
            </a:r>
            <a:r>
              <a:rPr dirty="0" sz="2900" spc="90">
                <a:solidFill>
                  <a:srgbClr val="008FA8"/>
                </a:solidFill>
              </a:rPr>
              <a:t> </a:t>
            </a:r>
            <a:r>
              <a:rPr dirty="0" sz="2900" spc="135">
                <a:solidFill>
                  <a:srgbClr val="008FA8"/>
                </a:solidFill>
              </a:rPr>
              <a:t>and</a:t>
            </a:r>
            <a:r>
              <a:rPr dirty="0" sz="2900" spc="90">
                <a:solidFill>
                  <a:srgbClr val="008FA8"/>
                </a:solidFill>
              </a:rPr>
              <a:t> </a:t>
            </a:r>
            <a:r>
              <a:rPr dirty="0" sz="2900" spc="185">
                <a:solidFill>
                  <a:srgbClr val="008FA8"/>
                </a:solidFill>
              </a:rPr>
              <a:t>Access </a:t>
            </a:r>
            <a:r>
              <a:rPr dirty="0" sz="2900" spc="90">
                <a:solidFill>
                  <a:srgbClr val="008FA8"/>
                </a:solidFill>
              </a:rPr>
              <a:t>Data</a:t>
            </a:r>
            <a:endParaRPr sz="29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59750" y="999207"/>
            <a:ext cx="4053840" cy="302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100">
                <a:solidFill>
                  <a:srgbClr val="434343"/>
                </a:solidFill>
                <a:latin typeface="Garamond"/>
                <a:cs typeface="Garamond"/>
              </a:rPr>
              <a:t>Check</a:t>
            </a:r>
            <a:r>
              <a:rPr dirty="0" sz="2100" spc="-8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100">
                <a:solidFill>
                  <a:srgbClr val="434343"/>
                </a:solidFill>
                <a:latin typeface="Garamond"/>
                <a:cs typeface="Garamond"/>
              </a:rPr>
              <a:t>out</a:t>
            </a:r>
            <a:r>
              <a:rPr dirty="0" sz="2100" spc="-7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100">
                <a:solidFill>
                  <a:srgbClr val="434343"/>
                </a:solidFill>
                <a:latin typeface="Garamond"/>
                <a:cs typeface="Garamond"/>
              </a:rPr>
              <a:t>the</a:t>
            </a:r>
            <a:r>
              <a:rPr dirty="0" sz="2100" spc="-7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100" spc="-10">
                <a:solidFill>
                  <a:srgbClr val="434343"/>
                </a:solidFill>
                <a:latin typeface="Garamond"/>
                <a:cs typeface="Garamond"/>
              </a:rPr>
              <a:t>StoryMaps</a:t>
            </a:r>
            <a:r>
              <a:rPr dirty="0" sz="2100" spc="-8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100">
                <a:solidFill>
                  <a:srgbClr val="434343"/>
                </a:solidFill>
                <a:latin typeface="Garamond"/>
                <a:cs typeface="Garamond"/>
              </a:rPr>
              <a:t>to</a:t>
            </a:r>
            <a:r>
              <a:rPr dirty="0" sz="2100" spc="-7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100" spc="-10">
                <a:solidFill>
                  <a:srgbClr val="434343"/>
                </a:solidFill>
                <a:latin typeface="Garamond"/>
                <a:cs typeface="Garamond"/>
              </a:rPr>
              <a:t>learn</a:t>
            </a:r>
            <a:r>
              <a:rPr dirty="0" sz="2100" spc="-7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100" spc="-20">
                <a:solidFill>
                  <a:srgbClr val="434343"/>
                </a:solidFill>
                <a:latin typeface="Garamond"/>
                <a:cs typeface="Garamond"/>
              </a:rPr>
              <a:t>more </a:t>
            </a:r>
            <a:r>
              <a:rPr dirty="0" sz="2100">
                <a:solidFill>
                  <a:srgbClr val="434343"/>
                </a:solidFill>
                <a:latin typeface="Garamond"/>
                <a:cs typeface="Garamond"/>
              </a:rPr>
              <a:t>about</a:t>
            </a:r>
            <a:r>
              <a:rPr dirty="0" sz="2100" spc="-7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100">
                <a:solidFill>
                  <a:srgbClr val="434343"/>
                </a:solidFill>
                <a:latin typeface="Garamond"/>
                <a:cs typeface="Garamond"/>
              </a:rPr>
              <a:t>truck</a:t>
            </a:r>
            <a:r>
              <a:rPr dirty="0" sz="2100" spc="-7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100">
                <a:solidFill>
                  <a:srgbClr val="434343"/>
                </a:solidFill>
                <a:latin typeface="Garamond"/>
                <a:cs typeface="Garamond"/>
              </a:rPr>
              <a:t>freight</a:t>
            </a:r>
            <a:r>
              <a:rPr dirty="0" sz="2100" spc="-7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100" spc="-10">
                <a:solidFill>
                  <a:srgbClr val="595959"/>
                </a:solidFill>
                <a:latin typeface="Garamond"/>
                <a:cs typeface="Garamond"/>
              </a:rPr>
              <a:t>value,</a:t>
            </a:r>
            <a:r>
              <a:rPr dirty="0" sz="2100" spc="-70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2100" spc="-10">
                <a:solidFill>
                  <a:srgbClr val="595959"/>
                </a:solidFill>
                <a:latin typeface="Garamond"/>
                <a:cs typeface="Garamond"/>
              </a:rPr>
              <a:t>weight,</a:t>
            </a:r>
            <a:r>
              <a:rPr dirty="0" sz="2100" spc="-70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2100" spc="-25">
                <a:solidFill>
                  <a:srgbClr val="595959"/>
                </a:solidFill>
                <a:latin typeface="Garamond"/>
                <a:cs typeface="Garamond"/>
              </a:rPr>
              <a:t>and </a:t>
            </a:r>
            <a:r>
              <a:rPr dirty="0" sz="2100">
                <a:solidFill>
                  <a:srgbClr val="595959"/>
                </a:solidFill>
                <a:latin typeface="Garamond"/>
                <a:cs typeface="Garamond"/>
              </a:rPr>
              <a:t>frequency</a:t>
            </a:r>
            <a:r>
              <a:rPr dirty="0" sz="2100" spc="-85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2100" spc="-30">
                <a:solidFill>
                  <a:srgbClr val="595959"/>
                </a:solidFill>
                <a:latin typeface="Garamond"/>
                <a:cs typeface="Garamond"/>
              </a:rPr>
              <a:t>of</a:t>
            </a:r>
            <a:r>
              <a:rPr dirty="0" sz="2100" spc="-85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2100">
                <a:solidFill>
                  <a:srgbClr val="595959"/>
                </a:solidFill>
                <a:latin typeface="Garamond"/>
                <a:cs typeface="Garamond"/>
              </a:rPr>
              <a:t>truck</a:t>
            </a:r>
            <a:r>
              <a:rPr dirty="0" sz="2100" spc="-80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2100" spc="-10">
                <a:solidFill>
                  <a:srgbClr val="595959"/>
                </a:solidFill>
                <a:latin typeface="Garamond"/>
                <a:cs typeface="Garamond"/>
              </a:rPr>
              <a:t>shipments</a:t>
            </a:r>
            <a:r>
              <a:rPr dirty="0" sz="2100" spc="-85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2100">
                <a:solidFill>
                  <a:srgbClr val="595959"/>
                </a:solidFill>
                <a:latin typeface="Garamond"/>
                <a:cs typeface="Garamond"/>
              </a:rPr>
              <a:t>to</a:t>
            </a:r>
            <a:r>
              <a:rPr dirty="0" sz="2100" spc="-80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2100" spc="-25">
                <a:solidFill>
                  <a:srgbClr val="595959"/>
                </a:solidFill>
                <a:latin typeface="Garamond"/>
                <a:cs typeface="Garamond"/>
              </a:rPr>
              <a:t>and </a:t>
            </a:r>
            <a:r>
              <a:rPr dirty="0" sz="2100" spc="-10">
                <a:solidFill>
                  <a:srgbClr val="595959"/>
                </a:solidFill>
                <a:latin typeface="Garamond"/>
                <a:cs typeface="Garamond"/>
              </a:rPr>
              <a:t>from</a:t>
            </a:r>
            <a:r>
              <a:rPr dirty="0" sz="2100" spc="-120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2100">
                <a:solidFill>
                  <a:srgbClr val="595959"/>
                </a:solidFill>
                <a:latin typeface="Garamond"/>
                <a:cs typeface="Garamond"/>
              </a:rPr>
              <a:t>the</a:t>
            </a:r>
            <a:r>
              <a:rPr dirty="0" sz="2100" spc="-120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2100" spc="-10">
                <a:solidFill>
                  <a:srgbClr val="595959"/>
                </a:solidFill>
                <a:latin typeface="Garamond"/>
                <a:cs typeface="Garamond"/>
              </a:rPr>
              <a:t>region</a:t>
            </a:r>
            <a:endParaRPr sz="21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15"/>
              </a:spcBef>
            </a:pPr>
            <a:endParaRPr sz="2100">
              <a:latin typeface="Garamond"/>
              <a:cs typeface="Garamond"/>
            </a:endParaRPr>
          </a:p>
          <a:p>
            <a:pPr marL="240665" indent="-216535">
              <a:lnSpc>
                <a:spcPct val="100000"/>
              </a:lnSpc>
              <a:buClr>
                <a:srgbClr val="008FA8"/>
              </a:buClr>
              <a:buChar char="•"/>
              <a:tabLst>
                <a:tab pos="240665" algn="l"/>
              </a:tabLst>
            </a:pPr>
            <a:r>
              <a:rPr dirty="0" sz="1800">
                <a:solidFill>
                  <a:srgbClr val="434343"/>
                </a:solidFill>
                <a:latin typeface="Garamond"/>
                <a:cs typeface="Garamond"/>
              </a:rPr>
              <a:t>Commodity</a:t>
            </a:r>
            <a:r>
              <a:rPr dirty="0" sz="1800" spc="-1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800" spc="-25">
                <a:solidFill>
                  <a:srgbClr val="434343"/>
                </a:solidFill>
                <a:latin typeface="Garamond"/>
                <a:cs typeface="Garamond"/>
              </a:rPr>
              <a:t>Flow</a:t>
            </a:r>
            <a:r>
              <a:rPr dirty="0" sz="1800" spc="-1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800" spc="-45">
                <a:solidFill>
                  <a:srgbClr val="434343"/>
                </a:solidFill>
                <a:latin typeface="Garamond"/>
                <a:cs typeface="Garamond"/>
              </a:rPr>
              <a:t>Estimates</a:t>
            </a:r>
            <a:r>
              <a:rPr dirty="0" sz="1800" spc="-1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800" spc="-20">
                <a:solidFill>
                  <a:srgbClr val="434343"/>
                </a:solidFill>
                <a:latin typeface="Garamond"/>
                <a:cs typeface="Garamond"/>
              </a:rPr>
              <a:t>2022</a:t>
            </a:r>
            <a:endParaRPr sz="1800">
              <a:latin typeface="Garamond"/>
              <a:cs typeface="Garamond"/>
            </a:endParaRPr>
          </a:p>
          <a:p>
            <a:pPr marL="241300" marR="521970" indent="-217170">
              <a:lnSpc>
                <a:spcPct val="100699"/>
              </a:lnSpc>
              <a:spcBef>
                <a:spcPts val="975"/>
              </a:spcBef>
              <a:buClr>
                <a:srgbClr val="0097A7"/>
              </a:buClr>
              <a:buChar char="•"/>
              <a:tabLst>
                <a:tab pos="241300" algn="l"/>
              </a:tabLst>
            </a:pPr>
            <a:r>
              <a:rPr dirty="0" sz="1800" spc="-20">
                <a:solidFill>
                  <a:srgbClr val="434343"/>
                </a:solidFill>
                <a:latin typeface="Garamond"/>
                <a:cs typeface="Garamond"/>
              </a:rPr>
              <a:t>Freight</a:t>
            </a:r>
            <a:r>
              <a:rPr dirty="0" sz="1800" spc="-5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800" spc="-10">
                <a:solidFill>
                  <a:srgbClr val="434343"/>
                </a:solidFill>
                <a:latin typeface="Garamond"/>
                <a:cs typeface="Garamond"/>
              </a:rPr>
              <a:t>Analysis</a:t>
            </a:r>
            <a:r>
              <a:rPr dirty="0" sz="1800" spc="-5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800" spc="-30">
                <a:solidFill>
                  <a:srgbClr val="434343"/>
                </a:solidFill>
                <a:latin typeface="Garamond"/>
                <a:cs typeface="Garamond"/>
              </a:rPr>
              <a:t>Framework</a:t>
            </a:r>
            <a:r>
              <a:rPr dirty="0" sz="1800" spc="-4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800" spc="-10">
                <a:solidFill>
                  <a:srgbClr val="434343"/>
                </a:solidFill>
                <a:latin typeface="Garamond"/>
                <a:cs typeface="Garamond"/>
              </a:rPr>
              <a:t>Network </a:t>
            </a:r>
            <a:r>
              <a:rPr dirty="0" sz="1800" spc="-25">
                <a:solidFill>
                  <a:srgbClr val="434343"/>
                </a:solidFill>
                <a:latin typeface="Garamond"/>
                <a:cs typeface="Garamond"/>
              </a:rPr>
              <a:t>Flow</a:t>
            </a:r>
            <a:r>
              <a:rPr dirty="0" sz="1800" spc="-9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800" spc="-10">
                <a:solidFill>
                  <a:srgbClr val="434343"/>
                </a:solidFill>
                <a:latin typeface="Garamond"/>
                <a:cs typeface="Garamond"/>
              </a:rPr>
              <a:t>Estimates</a:t>
            </a:r>
            <a:endParaRPr sz="1800">
              <a:latin typeface="Garamond"/>
              <a:cs typeface="Garamond"/>
            </a:endParaRPr>
          </a:p>
          <a:p>
            <a:pPr marL="240665" indent="-216535">
              <a:lnSpc>
                <a:spcPct val="100000"/>
              </a:lnSpc>
              <a:spcBef>
                <a:spcPts val="990"/>
              </a:spcBef>
              <a:buClr>
                <a:srgbClr val="0097A7"/>
              </a:buClr>
              <a:buChar char="•"/>
              <a:tabLst>
                <a:tab pos="240665" algn="l"/>
              </a:tabLst>
            </a:pPr>
            <a:r>
              <a:rPr dirty="0" sz="1800">
                <a:solidFill>
                  <a:srgbClr val="434343"/>
                </a:solidFill>
                <a:latin typeface="Garamond"/>
                <a:cs typeface="Garamond"/>
              </a:rPr>
              <a:t>TRIP</a:t>
            </a:r>
            <a:r>
              <a:rPr dirty="0" sz="1800" spc="10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800" spc="-10">
                <a:solidFill>
                  <a:srgbClr val="434343"/>
                </a:solidFill>
                <a:latin typeface="Garamond"/>
                <a:cs typeface="Garamond"/>
              </a:rPr>
              <a:t>Tutorials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">
              <a:lnSpc>
                <a:spcPct val="100000"/>
              </a:lnSpc>
              <a:spcBef>
                <a:spcPts val="100"/>
              </a:spcBef>
            </a:pPr>
            <a:r>
              <a:rPr dirty="0" sz="2900" spc="85">
                <a:solidFill>
                  <a:srgbClr val="008FA8"/>
                </a:solidFill>
              </a:rPr>
              <a:t>StoryMaps</a:t>
            </a:r>
            <a:endParaRPr sz="2900"/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83625" y="128047"/>
            <a:ext cx="3005025" cy="2212824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50325" y="2393982"/>
            <a:ext cx="3005023" cy="2210891"/>
          </a:xfrm>
          <a:prstGeom prst="rect">
            <a:avLst/>
          </a:prstGeom>
        </p:spPr>
      </p:pic>
      <p:grpSp>
        <p:nvGrpSpPr>
          <p:cNvPr id="6" name="object 6" descr=""/>
          <p:cNvGrpSpPr/>
          <p:nvPr/>
        </p:nvGrpSpPr>
        <p:grpSpPr>
          <a:xfrm>
            <a:off x="149" y="4628300"/>
            <a:ext cx="9144000" cy="515620"/>
            <a:chOff x="149" y="4628300"/>
            <a:chExt cx="9144000" cy="515620"/>
          </a:xfrm>
        </p:grpSpPr>
        <p:sp>
          <p:nvSpPr>
            <p:cNvPr id="7" name="object 7" descr=""/>
            <p:cNvSpPr/>
            <p:nvPr/>
          </p:nvSpPr>
          <p:spPr>
            <a:xfrm>
              <a:off x="149" y="4686300"/>
              <a:ext cx="9144000" cy="457200"/>
            </a:xfrm>
            <a:custGeom>
              <a:avLst/>
              <a:gdLst/>
              <a:ahLst/>
              <a:cxnLst/>
              <a:rect l="l" t="t" r="r" b="b"/>
              <a:pathLst>
                <a:path w="9144000" h="457200">
                  <a:moveTo>
                    <a:pt x="9143999" y="457199"/>
                  </a:moveTo>
                  <a:lnTo>
                    <a:pt x="0" y="457199"/>
                  </a:lnTo>
                  <a:lnTo>
                    <a:pt x="0" y="0"/>
                  </a:lnTo>
                  <a:lnTo>
                    <a:pt x="9143999" y="0"/>
                  </a:lnTo>
                  <a:lnTo>
                    <a:pt x="9143999" y="457199"/>
                  </a:lnTo>
                  <a:close/>
                </a:path>
              </a:pathLst>
            </a:custGeom>
            <a:solidFill>
              <a:srgbClr val="000000">
                <a:alpha val="334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66500" y="4628300"/>
              <a:ext cx="611300" cy="515199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23650" y="4666400"/>
              <a:ext cx="497000" cy="477099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10"/>
              <a:t>Thrive</a:t>
            </a:r>
            <a:r>
              <a:rPr dirty="0" spc="130"/>
              <a:t> </a:t>
            </a:r>
            <a:r>
              <a:rPr dirty="0" spc="10"/>
              <a:t>Regional</a:t>
            </a:r>
            <a:r>
              <a:rPr dirty="0" spc="135"/>
              <a:t> </a:t>
            </a:r>
            <a:r>
              <a:rPr dirty="0" spc="-10"/>
              <a:t>Partnership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0"/>
              <a:t>Inspiring</a:t>
            </a:r>
            <a:r>
              <a:rPr dirty="0" spc="75"/>
              <a:t> </a:t>
            </a:r>
            <a:r>
              <a:rPr dirty="0" spc="20"/>
              <a:t>Responsible</a:t>
            </a:r>
            <a:r>
              <a:rPr dirty="0" spc="80"/>
              <a:t> </a:t>
            </a:r>
            <a:r>
              <a:rPr dirty="0" spc="-10"/>
              <a:t>Growth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55900" y="847597"/>
            <a:ext cx="4088129" cy="352234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518795">
              <a:lnSpc>
                <a:spcPct val="101200"/>
              </a:lnSpc>
              <a:spcBef>
                <a:spcPts val="70"/>
              </a:spcBef>
            </a:pPr>
            <a:r>
              <a:rPr dirty="0" sz="2100" spc="-50">
                <a:solidFill>
                  <a:srgbClr val="434343"/>
                </a:solidFill>
                <a:latin typeface="Garamond"/>
                <a:cs typeface="Garamond"/>
              </a:rPr>
              <a:t>Explore</a:t>
            </a:r>
            <a:r>
              <a:rPr dirty="0" sz="2100" spc="-10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100">
                <a:solidFill>
                  <a:srgbClr val="434343"/>
                </a:solidFill>
                <a:latin typeface="Garamond"/>
                <a:cs typeface="Garamond"/>
              </a:rPr>
              <a:t>the</a:t>
            </a:r>
            <a:r>
              <a:rPr dirty="0" sz="2100" spc="-10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100">
                <a:solidFill>
                  <a:srgbClr val="434343"/>
                </a:solidFill>
                <a:latin typeface="Garamond"/>
                <a:cs typeface="Garamond"/>
              </a:rPr>
              <a:t>data</a:t>
            </a:r>
            <a:r>
              <a:rPr dirty="0" sz="2100" spc="-10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100">
                <a:solidFill>
                  <a:srgbClr val="434343"/>
                </a:solidFill>
                <a:latin typeface="Garamond"/>
                <a:cs typeface="Garamond"/>
              </a:rPr>
              <a:t>on</a:t>
            </a:r>
            <a:r>
              <a:rPr dirty="0" sz="2100" spc="-10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100">
                <a:solidFill>
                  <a:srgbClr val="434343"/>
                </a:solidFill>
                <a:latin typeface="Garamond"/>
                <a:cs typeface="Garamond"/>
              </a:rPr>
              <a:t>your</a:t>
            </a:r>
            <a:r>
              <a:rPr dirty="0" sz="2100" spc="-10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100" spc="-25">
                <a:solidFill>
                  <a:srgbClr val="434343"/>
                </a:solidFill>
                <a:latin typeface="Garamond"/>
                <a:cs typeface="Garamond"/>
              </a:rPr>
              <a:t>own </a:t>
            </a:r>
            <a:r>
              <a:rPr dirty="0" sz="2100">
                <a:solidFill>
                  <a:srgbClr val="434343"/>
                </a:solidFill>
                <a:latin typeface="Garamond"/>
                <a:cs typeface="Garamond"/>
              </a:rPr>
              <a:t>through</a:t>
            </a:r>
            <a:r>
              <a:rPr dirty="0" sz="2100" spc="-7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100">
                <a:solidFill>
                  <a:srgbClr val="434343"/>
                </a:solidFill>
                <a:latin typeface="Garamond"/>
                <a:cs typeface="Garamond"/>
              </a:rPr>
              <a:t>the</a:t>
            </a:r>
            <a:r>
              <a:rPr dirty="0" sz="2100" spc="-7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100" spc="55">
                <a:solidFill>
                  <a:srgbClr val="434343"/>
                </a:solidFill>
                <a:latin typeface="Garamond"/>
                <a:cs typeface="Garamond"/>
              </a:rPr>
              <a:t>TRIP</a:t>
            </a:r>
            <a:r>
              <a:rPr dirty="0" sz="2100" spc="-7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100" spc="-25">
                <a:solidFill>
                  <a:srgbClr val="434343"/>
                </a:solidFill>
                <a:latin typeface="Garamond"/>
                <a:cs typeface="Garamond"/>
              </a:rPr>
              <a:t>Interactive</a:t>
            </a:r>
            <a:r>
              <a:rPr dirty="0" sz="2100" spc="-7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100" spc="-25">
                <a:solidFill>
                  <a:srgbClr val="434343"/>
                </a:solidFill>
                <a:latin typeface="Garamond"/>
                <a:cs typeface="Garamond"/>
              </a:rPr>
              <a:t>Map</a:t>
            </a:r>
            <a:endParaRPr sz="2100">
              <a:latin typeface="Garamond"/>
              <a:cs typeface="Garamond"/>
            </a:endParaRPr>
          </a:p>
          <a:p>
            <a:pPr marL="417830" indent="-213360">
              <a:lnSpc>
                <a:spcPct val="100000"/>
              </a:lnSpc>
              <a:spcBef>
                <a:spcPts val="1970"/>
              </a:spcBef>
              <a:buClr>
                <a:srgbClr val="008FA8"/>
              </a:buClr>
              <a:buChar char="•"/>
              <a:tabLst>
                <a:tab pos="417830" algn="l"/>
              </a:tabLst>
            </a:pPr>
            <a:r>
              <a:rPr dirty="0" sz="1700">
                <a:solidFill>
                  <a:srgbClr val="434343"/>
                </a:solidFill>
                <a:latin typeface="Garamond"/>
                <a:cs typeface="Garamond"/>
              </a:rPr>
              <a:t>Charts</a:t>
            </a:r>
            <a:r>
              <a:rPr dirty="0" sz="1700" spc="-1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700">
                <a:solidFill>
                  <a:srgbClr val="434343"/>
                </a:solidFill>
                <a:latin typeface="Garamond"/>
                <a:cs typeface="Garamond"/>
              </a:rPr>
              <a:t>and </a:t>
            </a:r>
            <a:r>
              <a:rPr dirty="0" sz="1700" spc="-10">
                <a:solidFill>
                  <a:srgbClr val="434343"/>
                </a:solidFill>
                <a:latin typeface="Garamond"/>
                <a:cs typeface="Garamond"/>
              </a:rPr>
              <a:t>Queries</a:t>
            </a:r>
            <a:endParaRPr sz="1700">
              <a:latin typeface="Garamond"/>
              <a:cs typeface="Garamond"/>
            </a:endParaRPr>
          </a:p>
          <a:p>
            <a:pPr marL="417830" indent="-213360">
              <a:lnSpc>
                <a:spcPct val="100000"/>
              </a:lnSpc>
              <a:spcBef>
                <a:spcPts val="1035"/>
              </a:spcBef>
              <a:buClr>
                <a:srgbClr val="008FA8"/>
              </a:buClr>
              <a:buChar char="•"/>
              <a:tabLst>
                <a:tab pos="417830" algn="l"/>
              </a:tabLst>
            </a:pPr>
            <a:r>
              <a:rPr dirty="0" sz="1700">
                <a:solidFill>
                  <a:srgbClr val="434343"/>
                </a:solidFill>
                <a:latin typeface="Garamond"/>
                <a:cs typeface="Garamond"/>
              </a:rPr>
              <a:t>Filters</a:t>
            </a:r>
            <a:r>
              <a:rPr dirty="0" sz="1700" spc="-4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700">
                <a:solidFill>
                  <a:srgbClr val="434343"/>
                </a:solidFill>
                <a:latin typeface="Garamond"/>
                <a:cs typeface="Garamond"/>
              </a:rPr>
              <a:t>and</a:t>
            </a:r>
            <a:r>
              <a:rPr dirty="0" sz="1700" spc="-3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700" spc="-10">
                <a:solidFill>
                  <a:srgbClr val="434343"/>
                </a:solidFill>
                <a:latin typeface="Garamond"/>
                <a:cs typeface="Garamond"/>
              </a:rPr>
              <a:t>Summaries</a:t>
            </a:r>
            <a:endParaRPr sz="1700">
              <a:latin typeface="Garamond"/>
              <a:cs typeface="Garamond"/>
            </a:endParaRPr>
          </a:p>
          <a:p>
            <a:pPr marL="417830" indent="-213360">
              <a:lnSpc>
                <a:spcPct val="100000"/>
              </a:lnSpc>
              <a:spcBef>
                <a:spcPts val="1035"/>
              </a:spcBef>
              <a:buClr>
                <a:srgbClr val="008FA8"/>
              </a:buClr>
              <a:buChar char="•"/>
              <a:tabLst>
                <a:tab pos="417830" algn="l"/>
              </a:tabLst>
            </a:pPr>
            <a:r>
              <a:rPr dirty="0" sz="1700" spc="-10">
                <a:solidFill>
                  <a:srgbClr val="434343"/>
                </a:solidFill>
                <a:latin typeface="Garamond"/>
                <a:cs typeface="Garamond"/>
              </a:rPr>
              <a:t>Print</a:t>
            </a:r>
            <a:endParaRPr sz="1700">
              <a:latin typeface="Garamond"/>
              <a:cs typeface="Garamond"/>
            </a:endParaRPr>
          </a:p>
          <a:p>
            <a:pPr marL="417830" indent="-213360">
              <a:lnSpc>
                <a:spcPct val="100000"/>
              </a:lnSpc>
              <a:spcBef>
                <a:spcPts val="1035"/>
              </a:spcBef>
              <a:buClr>
                <a:srgbClr val="008FA8"/>
              </a:buClr>
              <a:buChar char="•"/>
              <a:tabLst>
                <a:tab pos="417830" algn="l"/>
              </a:tabLst>
            </a:pPr>
            <a:r>
              <a:rPr dirty="0" sz="1700">
                <a:solidFill>
                  <a:srgbClr val="434343"/>
                </a:solidFill>
                <a:latin typeface="Garamond"/>
                <a:cs typeface="Garamond"/>
              </a:rPr>
              <a:t>Draw</a:t>
            </a:r>
            <a:r>
              <a:rPr dirty="0" sz="1700" spc="-3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700">
                <a:solidFill>
                  <a:srgbClr val="434343"/>
                </a:solidFill>
                <a:latin typeface="Garamond"/>
                <a:cs typeface="Garamond"/>
              </a:rPr>
              <a:t>and</a:t>
            </a:r>
            <a:r>
              <a:rPr dirty="0" sz="1700" spc="-2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700" spc="-10">
                <a:solidFill>
                  <a:srgbClr val="434343"/>
                </a:solidFill>
                <a:latin typeface="Garamond"/>
                <a:cs typeface="Garamond"/>
              </a:rPr>
              <a:t>Measure</a:t>
            </a:r>
            <a:endParaRPr sz="1700">
              <a:latin typeface="Garamond"/>
              <a:cs typeface="Garamond"/>
            </a:endParaRPr>
          </a:p>
          <a:p>
            <a:pPr marL="417830" indent="-213360">
              <a:lnSpc>
                <a:spcPct val="100000"/>
              </a:lnSpc>
              <a:spcBef>
                <a:spcPts val="1035"/>
              </a:spcBef>
              <a:buClr>
                <a:srgbClr val="008FA8"/>
              </a:buClr>
              <a:buChar char="•"/>
              <a:tabLst>
                <a:tab pos="417830" algn="l"/>
              </a:tabLst>
            </a:pPr>
            <a:r>
              <a:rPr dirty="0" sz="1700">
                <a:solidFill>
                  <a:srgbClr val="434343"/>
                </a:solidFill>
                <a:latin typeface="Garamond"/>
                <a:cs typeface="Garamond"/>
              </a:rPr>
              <a:t>Change</a:t>
            </a:r>
            <a:r>
              <a:rPr dirty="0" sz="1700" spc="-1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700" spc="-10">
                <a:solidFill>
                  <a:srgbClr val="434343"/>
                </a:solidFill>
                <a:latin typeface="Garamond"/>
                <a:cs typeface="Garamond"/>
              </a:rPr>
              <a:t>basemaps</a:t>
            </a:r>
            <a:endParaRPr sz="1700">
              <a:latin typeface="Garamond"/>
              <a:cs typeface="Garamond"/>
            </a:endParaRPr>
          </a:p>
          <a:p>
            <a:pPr marL="417830" indent="-213360">
              <a:lnSpc>
                <a:spcPct val="100000"/>
              </a:lnSpc>
              <a:spcBef>
                <a:spcPts val="1035"/>
              </a:spcBef>
              <a:buClr>
                <a:srgbClr val="008FA8"/>
              </a:buClr>
              <a:buChar char="•"/>
              <a:tabLst>
                <a:tab pos="417830" algn="l"/>
              </a:tabLst>
            </a:pPr>
            <a:r>
              <a:rPr dirty="0" sz="1700">
                <a:solidFill>
                  <a:srgbClr val="434343"/>
                </a:solidFill>
                <a:latin typeface="Garamond"/>
                <a:cs typeface="Garamond"/>
              </a:rPr>
              <a:t>Zoom</a:t>
            </a:r>
            <a:r>
              <a:rPr dirty="0" sz="1700" spc="-2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700">
                <a:solidFill>
                  <a:srgbClr val="434343"/>
                </a:solidFill>
                <a:latin typeface="Garamond"/>
                <a:cs typeface="Garamond"/>
              </a:rPr>
              <a:t>in</a:t>
            </a:r>
            <a:r>
              <a:rPr dirty="0" sz="1700" spc="-2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700">
                <a:solidFill>
                  <a:srgbClr val="434343"/>
                </a:solidFill>
                <a:latin typeface="Garamond"/>
                <a:cs typeface="Garamond"/>
              </a:rPr>
              <a:t>and</a:t>
            </a:r>
            <a:r>
              <a:rPr dirty="0" sz="1700" spc="-1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700">
                <a:solidFill>
                  <a:srgbClr val="434343"/>
                </a:solidFill>
                <a:latin typeface="Garamond"/>
                <a:cs typeface="Garamond"/>
              </a:rPr>
              <a:t>out</a:t>
            </a:r>
            <a:r>
              <a:rPr dirty="0" sz="1700" spc="-2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700">
                <a:solidFill>
                  <a:srgbClr val="434343"/>
                </a:solidFill>
                <a:latin typeface="Garamond"/>
                <a:cs typeface="Garamond"/>
              </a:rPr>
              <a:t>and</a:t>
            </a:r>
            <a:r>
              <a:rPr dirty="0" sz="1700" spc="-1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700">
                <a:solidFill>
                  <a:srgbClr val="434343"/>
                </a:solidFill>
                <a:latin typeface="Garamond"/>
                <a:cs typeface="Garamond"/>
              </a:rPr>
              <a:t>turn</a:t>
            </a:r>
            <a:r>
              <a:rPr dirty="0" sz="1700" spc="-1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700">
                <a:solidFill>
                  <a:srgbClr val="434343"/>
                </a:solidFill>
                <a:latin typeface="Garamond"/>
                <a:cs typeface="Garamond"/>
              </a:rPr>
              <a:t>layers</a:t>
            </a:r>
            <a:r>
              <a:rPr dirty="0" sz="1700" spc="-2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700">
                <a:solidFill>
                  <a:srgbClr val="434343"/>
                </a:solidFill>
                <a:latin typeface="Garamond"/>
                <a:cs typeface="Garamond"/>
              </a:rPr>
              <a:t>on</a:t>
            </a:r>
            <a:r>
              <a:rPr dirty="0" sz="1700" spc="-2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700">
                <a:solidFill>
                  <a:srgbClr val="434343"/>
                </a:solidFill>
                <a:latin typeface="Garamond"/>
                <a:cs typeface="Garamond"/>
              </a:rPr>
              <a:t>and</a:t>
            </a:r>
            <a:r>
              <a:rPr dirty="0" sz="1700" spc="-1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700" spc="-25">
                <a:solidFill>
                  <a:srgbClr val="434343"/>
                </a:solidFill>
                <a:latin typeface="Garamond"/>
                <a:cs typeface="Garamond"/>
              </a:rPr>
              <a:t>off</a:t>
            </a:r>
            <a:endParaRPr sz="1700">
              <a:latin typeface="Garamond"/>
              <a:cs typeface="Garamond"/>
            </a:endParaRPr>
          </a:p>
          <a:p>
            <a:pPr marL="417830" indent="-213360">
              <a:lnSpc>
                <a:spcPct val="100000"/>
              </a:lnSpc>
              <a:spcBef>
                <a:spcPts val="1035"/>
              </a:spcBef>
              <a:buClr>
                <a:srgbClr val="008FA8"/>
              </a:buClr>
              <a:buChar char="•"/>
              <a:tabLst>
                <a:tab pos="417830" algn="l"/>
              </a:tabLst>
            </a:pPr>
            <a:r>
              <a:rPr dirty="0" sz="1700">
                <a:solidFill>
                  <a:srgbClr val="434343"/>
                </a:solidFill>
                <a:latin typeface="Garamond"/>
                <a:cs typeface="Garamond"/>
              </a:rPr>
              <a:t>Add</a:t>
            </a:r>
            <a:r>
              <a:rPr dirty="0" sz="1700" spc="-3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700">
                <a:solidFill>
                  <a:srgbClr val="434343"/>
                </a:solidFill>
                <a:latin typeface="Garamond"/>
                <a:cs typeface="Garamond"/>
              </a:rPr>
              <a:t>your</a:t>
            </a:r>
            <a:r>
              <a:rPr dirty="0" sz="1700" spc="-3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700">
                <a:solidFill>
                  <a:srgbClr val="434343"/>
                </a:solidFill>
                <a:latin typeface="Garamond"/>
                <a:cs typeface="Garamond"/>
              </a:rPr>
              <a:t>own</a:t>
            </a:r>
            <a:r>
              <a:rPr dirty="0" sz="1700" spc="-3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700">
                <a:solidFill>
                  <a:srgbClr val="434343"/>
                </a:solidFill>
                <a:latin typeface="Garamond"/>
                <a:cs typeface="Garamond"/>
              </a:rPr>
              <a:t>data</a:t>
            </a:r>
            <a:r>
              <a:rPr dirty="0" sz="1700" spc="-3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700">
                <a:solidFill>
                  <a:srgbClr val="434343"/>
                </a:solidFill>
                <a:latin typeface="Garamond"/>
                <a:cs typeface="Garamond"/>
              </a:rPr>
              <a:t>or</a:t>
            </a:r>
            <a:r>
              <a:rPr dirty="0" sz="1700" spc="-3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700">
                <a:solidFill>
                  <a:srgbClr val="434343"/>
                </a:solidFill>
                <a:latin typeface="Garamond"/>
                <a:cs typeface="Garamond"/>
              </a:rPr>
              <a:t>connect</a:t>
            </a:r>
            <a:r>
              <a:rPr dirty="0" sz="1700" spc="-3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700">
                <a:solidFill>
                  <a:srgbClr val="434343"/>
                </a:solidFill>
                <a:latin typeface="Garamond"/>
                <a:cs typeface="Garamond"/>
              </a:rPr>
              <a:t>to</a:t>
            </a:r>
            <a:r>
              <a:rPr dirty="0" sz="1700" spc="-3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700" spc="-20">
                <a:solidFill>
                  <a:srgbClr val="434343"/>
                </a:solidFill>
                <a:latin typeface="Garamond"/>
                <a:cs typeface="Garamond"/>
              </a:rPr>
              <a:t>AGOL</a:t>
            </a:r>
            <a:endParaRPr sz="1700">
              <a:latin typeface="Garamond"/>
              <a:cs typeface="Garamond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33100" y="336029"/>
            <a:ext cx="2618740" cy="467359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900" spc="80">
                <a:solidFill>
                  <a:srgbClr val="008FA8"/>
                </a:solidFill>
              </a:rPr>
              <a:t>Interactive</a:t>
            </a:r>
            <a:r>
              <a:rPr dirty="0" sz="2900" spc="114">
                <a:solidFill>
                  <a:srgbClr val="008FA8"/>
                </a:solidFill>
              </a:rPr>
              <a:t> </a:t>
            </a:r>
            <a:r>
              <a:rPr dirty="0" sz="2900" spc="30">
                <a:solidFill>
                  <a:srgbClr val="008FA8"/>
                </a:solidFill>
              </a:rPr>
              <a:t>Map</a:t>
            </a:r>
            <a:endParaRPr sz="2900"/>
          </a:p>
        </p:txBody>
      </p:sp>
      <p:grpSp>
        <p:nvGrpSpPr>
          <p:cNvPr id="4" name="object 4" descr=""/>
          <p:cNvGrpSpPr/>
          <p:nvPr/>
        </p:nvGrpSpPr>
        <p:grpSpPr>
          <a:xfrm>
            <a:off x="149" y="73399"/>
            <a:ext cx="9144000" cy="5070475"/>
            <a:chOff x="149" y="73399"/>
            <a:chExt cx="9144000" cy="5070475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14249" y="73399"/>
              <a:ext cx="2245457" cy="190999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79225" y="1370178"/>
              <a:ext cx="2149025" cy="1909996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87150" y="2730079"/>
              <a:ext cx="2149024" cy="1896070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49" y="4686299"/>
              <a:ext cx="9144000" cy="457200"/>
            </a:xfrm>
            <a:custGeom>
              <a:avLst/>
              <a:gdLst/>
              <a:ahLst/>
              <a:cxnLst/>
              <a:rect l="l" t="t" r="r" b="b"/>
              <a:pathLst>
                <a:path w="9144000" h="457200">
                  <a:moveTo>
                    <a:pt x="9143999" y="457199"/>
                  </a:moveTo>
                  <a:lnTo>
                    <a:pt x="0" y="457199"/>
                  </a:lnTo>
                  <a:lnTo>
                    <a:pt x="0" y="0"/>
                  </a:lnTo>
                  <a:lnTo>
                    <a:pt x="9143999" y="0"/>
                  </a:lnTo>
                  <a:lnTo>
                    <a:pt x="9143999" y="457199"/>
                  </a:lnTo>
                  <a:close/>
                </a:path>
              </a:pathLst>
            </a:custGeom>
            <a:solidFill>
              <a:srgbClr val="000000">
                <a:alpha val="334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66500" y="4628300"/>
              <a:ext cx="611300" cy="515199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23650" y="4666400"/>
              <a:ext cx="497000" cy="477099"/>
            </a:xfrm>
            <a:prstGeom prst="rect">
              <a:avLst/>
            </a:prstGeom>
          </p:spPr>
        </p:pic>
      </p:grp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10"/>
              <a:t>Thrive</a:t>
            </a:r>
            <a:r>
              <a:rPr dirty="0" spc="130"/>
              <a:t> </a:t>
            </a:r>
            <a:r>
              <a:rPr dirty="0" spc="10"/>
              <a:t>Regional</a:t>
            </a:r>
            <a:r>
              <a:rPr dirty="0" spc="135"/>
              <a:t> </a:t>
            </a:r>
            <a:r>
              <a:rPr dirty="0" spc="-10"/>
              <a:t>Partnership</a:t>
            </a: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0"/>
              <a:t>Inspiring</a:t>
            </a:r>
            <a:r>
              <a:rPr dirty="0" spc="75"/>
              <a:t> </a:t>
            </a:r>
            <a:r>
              <a:rPr dirty="0" spc="20"/>
              <a:t>Responsible</a:t>
            </a:r>
            <a:r>
              <a:rPr dirty="0" spc="80"/>
              <a:t> </a:t>
            </a:r>
            <a:r>
              <a:rPr dirty="0" spc="-10"/>
              <a:t>Growth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28850" y="1202387"/>
            <a:ext cx="4325620" cy="3306445"/>
            <a:chOff x="128850" y="1202387"/>
            <a:chExt cx="4325620" cy="330644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8850" y="1202387"/>
              <a:ext cx="4325325" cy="330608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6000" y="1240487"/>
              <a:ext cx="4211025" cy="3191788"/>
            </a:xfrm>
            <a:prstGeom prst="rect">
              <a:avLst/>
            </a:prstGeom>
          </p:spPr>
        </p:pic>
      </p:grpSp>
      <p:grpSp>
        <p:nvGrpSpPr>
          <p:cNvPr id="5" name="object 5" descr=""/>
          <p:cNvGrpSpPr/>
          <p:nvPr/>
        </p:nvGrpSpPr>
        <p:grpSpPr>
          <a:xfrm>
            <a:off x="149" y="4628300"/>
            <a:ext cx="9144000" cy="515620"/>
            <a:chOff x="149" y="4628300"/>
            <a:chExt cx="9144000" cy="515620"/>
          </a:xfrm>
        </p:grpSpPr>
        <p:sp>
          <p:nvSpPr>
            <p:cNvPr id="6" name="object 6" descr=""/>
            <p:cNvSpPr/>
            <p:nvPr/>
          </p:nvSpPr>
          <p:spPr>
            <a:xfrm>
              <a:off x="149" y="4686300"/>
              <a:ext cx="9144000" cy="457200"/>
            </a:xfrm>
            <a:custGeom>
              <a:avLst/>
              <a:gdLst/>
              <a:ahLst/>
              <a:cxnLst/>
              <a:rect l="l" t="t" r="r" b="b"/>
              <a:pathLst>
                <a:path w="9144000" h="457200">
                  <a:moveTo>
                    <a:pt x="9143999" y="457199"/>
                  </a:moveTo>
                  <a:lnTo>
                    <a:pt x="0" y="457199"/>
                  </a:lnTo>
                  <a:lnTo>
                    <a:pt x="0" y="0"/>
                  </a:lnTo>
                  <a:lnTo>
                    <a:pt x="9143999" y="0"/>
                  </a:lnTo>
                  <a:lnTo>
                    <a:pt x="9143999" y="457199"/>
                  </a:lnTo>
                  <a:close/>
                </a:path>
              </a:pathLst>
            </a:custGeom>
            <a:solidFill>
              <a:srgbClr val="000000">
                <a:alpha val="334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66500" y="4628300"/>
              <a:ext cx="611300" cy="515199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23650" y="4666400"/>
              <a:ext cx="497000" cy="47709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50"/>
              <a:t>Freight</a:t>
            </a:r>
            <a:r>
              <a:rPr dirty="0" spc="105"/>
              <a:t> </a:t>
            </a:r>
            <a:r>
              <a:rPr dirty="0" spc="120"/>
              <a:t>Generators</a:t>
            </a:r>
          </a:p>
        </p:txBody>
      </p:sp>
      <p:grpSp>
        <p:nvGrpSpPr>
          <p:cNvPr id="10" name="object 10" descr=""/>
          <p:cNvGrpSpPr/>
          <p:nvPr/>
        </p:nvGrpSpPr>
        <p:grpSpPr>
          <a:xfrm>
            <a:off x="4514850" y="1202375"/>
            <a:ext cx="4489450" cy="3306445"/>
            <a:chOff x="4514850" y="1202375"/>
            <a:chExt cx="4489450" cy="3306445"/>
          </a:xfrm>
        </p:grpSpPr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14850" y="1202375"/>
              <a:ext cx="4488973" cy="3306101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0" y="1240475"/>
              <a:ext cx="4374673" cy="3191801"/>
            </a:xfrm>
            <a:prstGeom prst="rect">
              <a:avLst/>
            </a:prstGeom>
          </p:spPr>
        </p:pic>
      </p:grpSp>
      <p:sp>
        <p:nvSpPr>
          <p:cNvPr id="13" name="object 13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10"/>
              <a:t>Thrive</a:t>
            </a:r>
            <a:r>
              <a:rPr dirty="0" spc="130"/>
              <a:t> </a:t>
            </a:r>
            <a:r>
              <a:rPr dirty="0" spc="10"/>
              <a:t>Regional</a:t>
            </a:r>
            <a:r>
              <a:rPr dirty="0" spc="135"/>
              <a:t> </a:t>
            </a:r>
            <a:r>
              <a:rPr dirty="0" spc="-10"/>
              <a:t>Partnership</a:t>
            </a:r>
          </a:p>
        </p:txBody>
      </p:sp>
      <p:sp>
        <p:nvSpPr>
          <p:cNvPr id="14" name="object 1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0"/>
              <a:t>Inspiring</a:t>
            </a:r>
            <a:r>
              <a:rPr dirty="0" spc="75"/>
              <a:t> </a:t>
            </a:r>
            <a:r>
              <a:rPr dirty="0" spc="20"/>
              <a:t>Responsible</a:t>
            </a:r>
            <a:r>
              <a:rPr dirty="0" spc="80"/>
              <a:t> </a:t>
            </a:r>
            <a:r>
              <a:rPr dirty="0" spc="-10"/>
              <a:t>Growth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49" y="4628300"/>
            <a:ext cx="9144000" cy="515620"/>
            <a:chOff x="149" y="4628300"/>
            <a:chExt cx="9144000" cy="515620"/>
          </a:xfrm>
        </p:grpSpPr>
        <p:sp>
          <p:nvSpPr>
            <p:cNvPr id="3" name="object 3" descr=""/>
            <p:cNvSpPr/>
            <p:nvPr/>
          </p:nvSpPr>
          <p:spPr>
            <a:xfrm>
              <a:off x="149" y="4686300"/>
              <a:ext cx="9144000" cy="457200"/>
            </a:xfrm>
            <a:custGeom>
              <a:avLst/>
              <a:gdLst/>
              <a:ahLst/>
              <a:cxnLst/>
              <a:rect l="l" t="t" r="r" b="b"/>
              <a:pathLst>
                <a:path w="9144000" h="457200">
                  <a:moveTo>
                    <a:pt x="9143999" y="457199"/>
                  </a:moveTo>
                  <a:lnTo>
                    <a:pt x="0" y="457199"/>
                  </a:lnTo>
                  <a:lnTo>
                    <a:pt x="0" y="0"/>
                  </a:lnTo>
                  <a:lnTo>
                    <a:pt x="9143999" y="0"/>
                  </a:lnTo>
                  <a:lnTo>
                    <a:pt x="9143999" y="457199"/>
                  </a:lnTo>
                  <a:close/>
                </a:path>
              </a:pathLst>
            </a:custGeom>
            <a:solidFill>
              <a:srgbClr val="000000">
                <a:alpha val="334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66500" y="4628300"/>
              <a:ext cx="611300" cy="51519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3650" y="4666400"/>
              <a:ext cx="497000" cy="47709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35"/>
              <a:t>Electric</a:t>
            </a:r>
            <a:r>
              <a:rPr dirty="0" spc="114"/>
              <a:t> </a:t>
            </a:r>
            <a:r>
              <a:rPr dirty="0" spc="125"/>
              <a:t>Vehicle</a:t>
            </a:r>
            <a:r>
              <a:rPr dirty="0" spc="120"/>
              <a:t> </a:t>
            </a:r>
            <a:r>
              <a:rPr dirty="0" spc="75"/>
              <a:t>Infrastructure</a:t>
            </a:r>
          </a:p>
        </p:txBody>
      </p:sp>
      <p:grpSp>
        <p:nvGrpSpPr>
          <p:cNvPr id="7" name="object 7" descr=""/>
          <p:cNvGrpSpPr/>
          <p:nvPr/>
        </p:nvGrpSpPr>
        <p:grpSpPr>
          <a:xfrm>
            <a:off x="4854924" y="1256662"/>
            <a:ext cx="4026535" cy="3277235"/>
            <a:chOff x="4854924" y="1256662"/>
            <a:chExt cx="4026535" cy="3277235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54924" y="1256662"/>
              <a:ext cx="4026174" cy="3277237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12074" y="1294762"/>
              <a:ext cx="3911874" cy="3162937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467608" y="1187883"/>
            <a:ext cx="3728720" cy="23590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6715" marR="369570" indent="-374650">
              <a:lnSpc>
                <a:spcPct val="115100"/>
              </a:lnSpc>
              <a:spcBef>
                <a:spcPts val="100"/>
              </a:spcBef>
              <a:buFont typeface="Arial"/>
              <a:buChar char="●"/>
              <a:tabLst>
                <a:tab pos="386715" algn="l"/>
              </a:tabLst>
            </a:pPr>
            <a:r>
              <a:rPr dirty="0" sz="1900">
                <a:solidFill>
                  <a:srgbClr val="595959"/>
                </a:solidFill>
                <a:latin typeface="Garamond"/>
                <a:cs typeface="Garamond"/>
              </a:rPr>
              <a:t>Primary</a:t>
            </a:r>
            <a:r>
              <a:rPr dirty="0" sz="1900" spc="-40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1900">
                <a:solidFill>
                  <a:srgbClr val="595959"/>
                </a:solidFill>
                <a:latin typeface="Garamond"/>
                <a:cs typeface="Garamond"/>
              </a:rPr>
              <a:t>consumer</a:t>
            </a:r>
            <a:r>
              <a:rPr dirty="0" sz="1900" spc="-40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1900">
                <a:solidFill>
                  <a:srgbClr val="595959"/>
                </a:solidFill>
                <a:latin typeface="Garamond"/>
                <a:cs typeface="Garamond"/>
              </a:rPr>
              <a:t>concerns</a:t>
            </a:r>
            <a:r>
              <a:rPr dirty="0" sz="1900" spc="-40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1900" spc="-25">
                <a:solidFill>
                  <a:srgbClr val="595959"/>
                </a:solidFill>
                <a:latin typeface="Garamond"/>
                <a:cs typeface="Garamond"/>
              </a:rPr>
              <a:t>are </a:t>
            </a:r>
            <a:r>
              <a:rPr dirty="0" sz="1900">
                <a:solidFill>
                  <a:srgbClr val="595959"/>
                </a:solidFill>
                <a:latin typeface="Garamond"/>
                <a:cs typeface="Garamond"/>
              </a:rPr>
              <a:t>range</a:t>
            </a:r>
            <a:r>
              <a:rPr dirty="0" sz="1900" spc="-25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1900">
                <a:solidFill>
                  <a:srgbClr val="595959"/>
                </a:solidFill>
                <a:latin typeface="Garamond"/>
                <a:cs typeface="Garamond"/>
              </a:rPr>
              <a:t>of</a:t>
            </a:r>
            <a:r>
              <a:rPr dirty="0" sz="1900" spc="220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1900">
                <a:solidFill>
                  <a:srgbClr val="595959"/>
                </a:solidFill>
                <a:latin typeface="Garamond"/>
                <a:cs typeface="Garamond"/>
              </a:rPr>
              <a:t>EVs</a:t>
            </a:r>
            <a:r>
              <a:rPr dirty="0" sz="1900" spc="-20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1900">
                <a:solidFill>
                  <a:srgbClr val="595959"/>
                </a:solidFill>
                <a:latin typeface="Garamond"/>
                <a:cs typeface="Garamond"/>
              </a:rPr>
              <a:t>and</a:t>
            </a:r>
            <a:r>
              <a:rPr dirty="0" sz="1900" spc="-15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1900">
                <a:solidFill>
                  <a:srgbClr val="595959"/>
                </a:solidFill>
                <a:latin typeface="Garamond"/>
                <a:cs typeface="Garamond"/>
              </a:rPr>
              <a:t>a</a:t>
            </a:r>
            <a:r>
              <a:rPr dirty="0" sz="1900" spc="-20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1900" spc="-10">
                <a:solidFill>
                  <a:srgbClr val="595959"/>
                </a:solidFill>
                <a:latin typeface="Garamond"/>
                <a:cs typeface="Garamond"/>
              </a:rPr>
              <a:t>reliable charging</a:t>
            </a:r>
            <a:r>
              <a:rPr dirty="0" sz="1900" spc="-40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1900" spc="-10">
                <a:solidFill>
                  <a:srgbClr val="595959"/>
                </a:solidFill>
                <a:latin typeface="Garamond"/>
                <a:cs typeface="Garamond"/>
              </a:rPr>
              <a:t>infrastructure</a:t>
            </a:r>
            <a:endParaRPr sz="1900">
              <a:latin typeface="Garamond"/>
              <a:cs typeface="Garamond"/>
            </a:endParaRPr>
          </a:p>
          <a:p>
            <a:pPr marL="386715" marR="5080" indent="-374650">
              <a:lnSpc>
                <a:spcPct val="115100"/>
              </a:lnSpc>
              <a:buFont typeface="Arial"/>
              <a:buChar char="●"/>
              <a:tabLst>
                <a:tab pos="386715" algn="l"/>
              </a:tabLst>
            </a:pPr>
            <a:r>
              <a:rPr dirty="0" sz="1900">
                <a:solidFill>
                  <a:srgbClr val="595959"/>
                </a:solidFill>
                <a:latin typeface="Garamond"/>
                <a:cs typeface="Garamond"/>
              </a:rPr>
              <a:t>164</a:t>
            </a:r>
            <a:r>
              <a:rPr dirty="0" sz="1900" spc="-50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1900">
                <a:solidFill>
                  <a:srgbClr val="595959"/>
                </a:solidFill>
                <a:latin typeface="Garamond"/>
                <a:cs typeface="Garamond"/>
              </a:rPr>
              <a:t>public</a:t>
            </a:r>
            <a:r>
              <a:rPr dirty="0" sz="1900" spc="-50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1900">
                <a:solidFill>
                  <a:srgbClr val="595959"/>
                </a:solidFill>
                <a:latin typeface="Garamond"/>
                <a:cs typeface="Garamond"/>
              </a:rPr>
              <a:t>&amp;</a:t>
            </a:r>
            <a:r>
              <a:rPr dirty="0" sz="1900" spc="-45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1900">
                <a:solidFill>
                  <a:srgbClr val="595959"/>
                </a:solidFill>
                <a:latin typeface="Garamond"/>
                <a:cs typeface="Garamond"/>
              </a:rPr>
              <a:t>private</a:t>
            </a:r>
            <a:r>
              <a:rPr dirty="0" sz="1900" spc="-50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1900">
                <a:solidFill>
                  <a:srgbClr val="595959"/>
                </a:solidFill>
                <a:latin typeface="Garamond"/>
                <a:cs typeface="Garamond"/>
              </a:rPr>
              <a:t>electric</a:t>
            </a:r>
            <a:r>
              <a:rPr dirty="0" sz="1900" spc="-50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1900" spc="-10">
                <a:solidFill>
                  <a:srgbClr val="595959"/>
                </a:solidFill>
                <a:latin typeface="Garamond"/>
                <a:cs typeface="Garamond"/>
              </a:rPr>
              <a:t>vehicle charging</a:t>
            </a:r>
            <a:r>
              <a:rPr dirty="0" sz="1900" spc="-40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1900" spc="-10">
                <a:solidFill>
                  <a:srgbClr val="595959"/>
                </a:solidFill>
                <a:latin typeface="Garamond"/>
                <a:cs typeface="Garamond"/>
              </a:rPr>
              <a:t>stations</a:t>
            </a:r>
            <a:endParaRPr sz="1900">
              <a:latin typeface="Garamond"/>
              <a:cs typeface="Garamond"/>
            </a:endParaRPr>
          </a:p>
          <a:p>
            <a:pPr marL="386715" marR="8255" indent="-374650">
              <a:lnSpc>
                <a:spcPct val="115100"/>
              </a:lnSpc>
              <a:buFont typeface="Arial"/>
              <a:buChar char="●"/>
              <a:tabLst>
                <a:tab pos="386715" algn="l"/>
              </a:tabLst>
            </a:pPr>
            <a:r>
              <a:rPr dirty="0" sz="1900">
                <a:solidFill>
                  <a:srgbClr val="595959"/>
                </a:solidFill>
                <a:latin typeface="Garamond"/>
                <a:cs typeface="Garamond"/>
              </a:rPr>
              <a:t>Street</a:t>
            </a:r>
            <a:r>
              <a:rPr dirty="0" sz="1900" spc="-50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1900">
                <a:solidFill>
                  <a:srgbClr val="595959"/>
                </a:solidFill>
                <a:latin typeface="Garamond"/>
                <a:cs typeface="Garamond"/>
              </a:rPr>
              <a:t>address,</a:t>
            </a:r>
            <a:r>
              <a:rPr dirty="0" sz="1900" spc="-50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1900">
                <a:solidFill>
                  <a:srgbClr val="595959"/>
                </a:solidFill>
                <a:latin typeface="Garamond"/>
                <a:cs typeface="Garamond"/>
              </a:rPr>
              <a:t>access</a:t>
            </a:r>
            <a:r>
              <a:rPr dirty="0" sz="1900" spc="-50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1900" spc="-10">
                <a:solidFill>
                  <a:srgbClr val="595959"/>
                </a:solidFill>
                <a:latin typeface="Garamond"/>
                <a:cs typeface="Garamond"/>
              </a:rPr>
              <a:t>hours,</a:t>
            </a:r>
            <a:r>
              <a:rPr dirty="0" sz="1900" spc="-45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1900">
                <a:solidFill>
                  <a:srgbClr val="595959"/>
                </a:solidFill>
                <a:latin typeface="Garamond"/>
                <a:cs typeface="Garamond"/>
              </a:rPr>
              <a:t>type</a:t>
            </a:r>
            <a:r>
              <a:rPr dirty="0" sz="1900" spc="-50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1900" spc="-25">
                <a:solidFill>
                  <a:srgbClr val="595959"/>
                </a:solidFill>
                <a:latin typeface="Garamond"/>
                <a:cs typeface="Garamond"/>
              </a:rPr>
              <a:t>of </a:t>
            </a:r>
            <a:r>
              <a:rPr dirty="0" sz="1900">
                <a:solidFill>
                  <a:srgbClr val="595959"/>
                </a:solidFill>
                <a:latin typeface="Garamond"/>
                <a:cs typeface="Garamond"/>
              </a:rPr>
              <a:t>charger,</a:t>
            </a:r>
            <a:r>
              <a:rPr dirty="0" sz="1900" spc="-114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1900" spc="-10">
                <a:solidFill>
                  <a:srgbClr val="595959"/>
                </a:solidFill>
                <a:latin typeface="Garamond"/>
                <a:cs typeface="Garamond"/>
              </a:rPr>
              <a:t>pricing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10"/>
              <a:t>Thrive</a:t>
            </a:r>
            <a:r>
              <a:rPr dirty="0" spc="130"/>
              <a:t> </a:t>
            </a:r>
            <a:r>
              <a:rPr dirty="0" spc="10"/>
              <a:t>Regional</a:t>
            </a:r>
            <a:r>
              <a:rPr dirty="0" spc="135"/>
              <a:t> </a:t>
            </a:r>
            <a:r>
              <a:rPr dirty="0" spc="-10"/>
              <a:t>Partnership</a:t>
            </a: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0"/>
              <a:t>Inspiring</a:t>
            </a:r>
            <a:r>
              <a:rPr dirty="0" spc="75"/>
              <a:t> </a:t>
            </a:r>
            <a:r>
              <a:rPr dirty="0" spc="20"/>
              <a:t>Responsible</a:t>
            </a:r>
            <a:r>
              <a:rPr dirty="0" spc="80"/>
              <a:t> </a:t>
            </a:r>
            <a:r>
              <a:rPr dirty="0" spc="-10"/>
              <a:t>Growth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49" y="4628300"/>
            <a:ext cx="9144000" cy="515620"/>
            <a:chOff x="149" y="4628300"/>
            <a:chExt cx="9144000" cy="515620"/>
          </a:xfrm>
        </p:grpSpPr>
        <p:sp>
          <p:nvSpPr>
            <p:cNvPr id="3" name="object 3" descr=""/>
            <p:cNvSpPr/>
            <p:nvPr/>
          </p:nvSpPr>
          <p:spPr>
            <a:xfrm>
              <a:off x="149" y="4686300"/>
              <a:ext cx="9144000" cy="457200"/>
            </a:xfrm>
            <a:custGeom>
              <a:avLst/>
              <a:gdLst/>
              <a:ahLst/>
              <a:cxnLst/>
              <a:rect l="l" t="t" r="r" b="b"/>
              <a:pathLst>
                <a:path w="9144000" h="457200">
                  <a:moveTo>
                    <a:pt x="9143999" y="457199"/>
                  </a:moveTo>
                  <a:lnTo>
                    <a:pt x="0" y="457199"/>
                  </a:lnTo>
                  <a:lnTo>
                    <a:pt x="0" y="0"/>
                  </a:lnTo>
                  <a:lnTo>
                    <a:pt x="9143999" y="0"/>
                  </a:lnTo>
                  <a:lnTo>
                    <a:pt x="9143999" y="457199"/>
                  </a:lnTo>
                  <a:close/>
                </a:path>
              </a:pathLst>
            </a:custGeom>
            <a:solidFill>
              <a:srgbClr val="000000">
                <a:alpha val="334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66500" y="4628300"/>
              <a:ext cx="611300" cy="51519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3650" y="4666400"/>
              <a:ext cx="497000" cy="47709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40"/>
              <a:t>Truck</a:t>
            </a:r>
            <a:r>
              <a:rPr dirty="0" spc="120"/>
              <a:t> </a:t>
            </a:r>
            <a:r>
              <a:rPr dirty="0" spc="165"/>
              <a:t>Parking</a:t>
            </a:r>
            <a:r>
              <a:rPr dirty="0" spc="120"/>
              <a:t> </a:t>
            </a:r>
            <a:r>
              <a:rPr dirty="0" spc="75"/>
              <a:t>Availability</a:t>
            </a:r>
          </a:p>
        </p:txBody>
      </p:sp>
      <p:grpSp>
        <p:nvGrpSpPr>
          <p:cNvPr id="7" name="object 7" descr=""/>
          <p:cNvGrpSpPr/>
          <p:nvPr/>
        </p:nvGrpSpPr>
        <p:grpSpPr>
          <a:xfrm>
            <a:off x="4514850" y="1130236"/>
            <a:ext cx="4427855" cy="3276600"/>
            <a:chOff x="4514850" y="1130236"/>
            <a:chExt cx="4427855" cy="3276600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14850" y="1130236"/>
              <a:ext cx="4427500" cy="3276561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00" y="1168336"/>
              <a:ext cx="4313200" cy="3162261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386715" marR="322580" indent="-374650">
              <a:lnSpc>
                <a:spcPct val="115100"/>
              </a:lnSpc>
              <a:spcBef>
                <a:spcPts val="100"/>
              </a:spcBef>
              <a:buClr>
                <a:srgbClr val="0097A7"/>
              </a:buClr>
              <a:buFont typeface="Arial"/>
              <a:buChar char="●"/>
              <a:tabLst>
                <a:tab pos="386715" algn="l"/>
              </a:tabLst>
            </a:pPr>
            <a:r>
              <a:rPr dirty="0"/>
              <a:t>Drivers</a:t>
            </a:r>
            <a:r>
              <a:rPr dirty="0" spc="-65"/>
              <a:t> </a:t>
            </a:r>
            <a:r>
              <a:rPr dirty="0"/>
              <a:t>cite</a:t>
            </a:r>
            <a:r>
              <a:rPr dirty="0" spc="-60"/>
              <a:t> </a:t>
            </a:r>
            <a:r>
              <a:rPr dirty="0"/>
              <a:t>congestion</a:t>
            </a:r>
            <a:r>
              <a:rPr dirty="0" spc="-65"/>
              <a:t> </a:t>
            </a:r>
            <a:r>
              <a:rPr dirty="0"/>
              <a:t>&amp;</a:t>
            </a:r>
            <a:r>
              <a:rPr dirty="0" spc="-55"/>
              <a:t> </a:t>
            </a:r>
            <a:r>
              <a:rPr dirty="0" spc="-20"/>
              <a:t>truck </a:t>
            </a:r>
            <a:r>
              <a:rPr dirty="0"/>
              <a:t>parking</a:t>
            </a:r>
            <a:r>
              <a:rPr dirty="0" spc="-20"/>
              <a:t> </a:t>
            </a:r>
            <a:r>
              <a:rPr dirty="0"/>
              <a:t>as</a:t>
            </a:r>
            <a:r>
              <a:rPr dirty="0" spc="-20"/>
              <a:t> </a:t>
            </a:r>
            <a:r>
              <a:rPr dirty="0"/>
              <a:t>biggest</a:t>
            </a:r>
            <a:r>
              <a:rPr dirty="0" spc="-15"/>
              <a:t> </a:t>
            </a:r>
            <a:r>
              <a:rPr dirty="0" spc="-10"/>
              <a:t>issues</a:t>
            </a:r>
          </a:p>
          <a:p>
            <a:pPr marL="386715" marR="168275" indent="-374650">
              <a:lnSpc>
                <a:spcPct val="115100"/>
              </a:lnSpc>
              <a:buClr>
                <a:srgbClr val="0097A7"/>
              </a:buClr>
              <a:buFont typeface="Arial"/>
              <a:buChar char="●"/>
              <a:tabLst>
                <a:tab pos="386715" algn="l"/>
              </a:tabLst>
            </a:pPr>
            <a:r>
              <a:rPr dirty="0"/>
              <a:t>64</a:t>
            </a:r>
            <a:r>
              <a:rPr dirty="0" spc="-40"/>
              <a:t> </a:t>
            </a:r>
            <a:r>
              <a:rPr dirty="0"/>
              <a:t>public</a:t>
            </a:r>
            <a:r>
              <a:rPr dirty="0" spc="-40"/>
              <a:t> </a:t>
            </a:r>
            <a:r>
              <a:rPr dirty="0"/>
              <a:t>&amp;</a:t>
            </a:r>
            <a:r>
              <a:rPr dirty="0" spc="-35"/>
              <a:t> </a:t>
            </a:r>
            <a:r>
              <a:rPr dirty="0"/>
              <a:t>private</a:t>
            </a:r>
            <a:r>
              <a:rPr dirty="0" spc="-40"/>
              <a:t> </a:t>
            </a:r>
            <a:r>
              <a:rPr dirty="0"/>
              <a:t>truck</a:t>
            </a:r>
            <a:r>
              <a:rPr dirty="0" spc="-35"/>
              <a:t> </a:t>
            </a:r>
            <a:r>
              <a:rPr dirty="0" spc="-10"/>
              <a:t>parking facilities</a:t>
            </a:r>
          </a:p>
          <a:p>
            <a:pPr marL="386715" marR="5080" indent="-374650">
              <a:lnSpc>
                <a:spcPct val="115100"/>
              </a:lnSpc>
              <a:buClr>
                <a:srgbClr val="0097A7"/>
              </a:buClr>
              <a:buFont typeface="Arial"/>
              <a:buChar char="●"/>
              <a:tabLst>
                <a:tab pos="386715" algn="l"/>
              </a:tabLst>
            </a:pPr>
            <a:r>
              <a:rPr dirty="0"/>
              <a:t>Location,</a:t>
            </a:r>
            <a:r>
              <a:rPr dirty="0" spc="-105"/>
              <a:t> </a:t>
            </a:r>
            <a:r>
              <a:rPr dirty="0"/>
              <a:t>phone</a:t>
            </a:r>
            <a:r>
              <a:rPr dirty="0" spc="-100"/>
              <a:t> </a:t>
            </a:r>
            <a:r>
              <a:rPr dirty="0"/>
              <a:t>number,</a:t>
            </a:r>
            <a:r>
              <a:rPr dirty="0" spc="-100"/>
              <a:t> </a:t>
            </a:r>
            <a:r>
              <a:rPr dirty="0" spc="-10"/>
              <a:t>parking </a:t>
            </a:r>
            <a:r>
              <a:rPr dirty="0"/>
              <a:t>spaces,</a:t>
            </a:r>
            <a:r>
              <a:rPr dirty="0" spc="-50"/>
              <a:t> </a:t>
            </a:r>
            <a:r>
              <a:rPr dirty="0"/>
              <a:t>diesel</a:t>
            </a:r>
            <a:r>
              <a:rPr dirty="0" spc="-45"/>
              <a:t> </a:t>
            </a:r>
            <a:r>
              <a:rPr dirty="0" spc="-10"/>
              <a:t>lanes,</a:t>
            </a:r>
            <a:r>
              <a:rPr dirty="0" spc="-45"/>
              <a:t> </a:t>
            </a:r>
            <a:r>
              <a:rPr dirty="0"/>
              <a:t>internet</a:t>
            </a:r>
            <a:r>
              <a:rPr dirty="0" spc="-50"/>
              <a:t> </a:t>
            </a:r>
            <a:r>
              <a:rPr dirty="0" spc="-10"/>
              <a:t>access, </a:t>
            </a:r>
            <a:r>
              <a:rPr dirty="0"/>
              <a:t>shower</a:t>
            </a:r>
            <a:r>
              <a:rPr dirty="0" spc="-110"/>
              <a:t> </a:t>
            </a:r>
            <a:r>
              <a:rPr dirty="0"/>
              <a:t>facilities,</a:t>
            </a:r>
            <a:r>
              <a:rPr dirty="0" spc="-110"/>
              <a:t> </a:t>
            </a:r>
            <a:r>
              <a:rPr dirty="0" spc="-10"/>
              <a:t>laundry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10"/>
              <a:t>Thrive</a:t>
            </a:r>
            <a:r>
              <a:rPr dirty="0" spc="130"/>
              <a:t> </a:t>
            </a:r>
            <a:r>
              <a:rPr dirty="0" spc="10"/>
              <a:t>Regional</a:t>
            </a:r>
            <a:r>
              <a:rPr dirty="0" spc="135"/>
              <a:t> </a:t>
            </a:r>
            <a:r>
              <a:rPr dirty="0" spc="-10"/>
              <a:t>Partnership</a:t>
            </a: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0"/>
              <a:t>Inspiring</a:t>
            </a:r>
            <a:r>
              <a:rPr dirty="0" spc="75"/>
              <a:t> </a:t>
            </a:r>
            <a:r>
              <a:rPr dirty="0" spc="20"/>
              <a:t>Responsible</a:t>
            </a:r>
            <a:r>
              <a:rPr dirty="0" spc="80"/>
              <a:t> </a:t>
            </a:r>
            <a:r>
              <a:rPr dirty="0" spc="-10"/>
              <a:t>Growth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49" y="4686300"/>
            <a:ext cx="9144000" cy="457200"/>
          </a:xfrm>
          <a:custGeom>
            <a:avLst/>
            <a:gdLst/>
            <a:ahLst/>
            <a:cxnLst/>
            <a:rect l="l" t="t" r="r" b="b"/>
            <a:pathLst>
              <a:path w="9144000" h="457200">
                <a:moveTo>
                  <a:pt x="9143999" y="457199"/>
                </a:moveTo>
                <a:lnTo>
                  <a:pt x="0" y="4571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457199"/>
                </a:lnTo>
                <a:close/>
              </a:path>
            </a:pathLst>
          </a:custGeom>
          <a:solidFill>
            <a:srgbClr val="000000">
              <a:alpha val="334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444500" y="1009065"/>
            <a:ext cx="3766820" cy="324104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dirty="0" sz="1600">
                <a:solidFill>
                  <a:srgbClr val="434343"/>
                </a:solidFill>
                <a:latin typeface="Garamond"/>
                <a:cs typeface="Garamond"/>
              </a:rPr>
              <a:t>Thrive</a:t>
            </a:r>
            <a:r>
              <a:rPr dirty="0" sz="1600" spc="-4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600">
                <a:solidFill>
                  <a:srgbClr val="434343"/>
                </a:solidFill>
                <a:latin typeface="Garamond"/>
                <a:cs typeface="Garamond"/>
              </a:rPr>
              <a:t>Regional</a:t>
            </a:r>
            <a:r>
              <a:rPr dirty="0" sz="1600" spc="-3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600" spc="-10">
                <a:solidFill>
                  <a:srgbClr val="434343"/>
                </a:solidFill>
                <a:latin typeface="Garamond"/>
                <a:cs typeface="Garamond"/>
              </a:rPr>
              <a:t>Partnership</a:t>
            </a:r>
            <a:r>
              <a:rPr dirty="0" sz="1600" spc="-3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600" spc="-20">
                <a:solidFill>
                  <a:srgbClr val="434343"/>
                </a:solidFill>
                <a:latin typeface="Garamond"/>
                <a:cs typeface="Garamond"/>
              </a:rPr>
              <a:t>inspires</a:t>
            </a:r>
            <a:r>
              <a:rPr dirty="0" sz="1600" spc="-4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600" spc="-20">
                <a:solidFill>
                  <a:srgbClr val="434343"/>
                </a:solidFill>
                <a:latin typeface="Garamond"/>
                <a:cs typeface="Garamond"/>
              </a:rPr>
              <a:t>responsib</a:t>
            </a:r>
            <a:r>
              <a:rPr dirty="0" sz="1600" spc="-20">
                <a:solidFill>
                  <a:srgbClr val="434343"/>
                </a:solidFill>
                <a:latin typeface="Garamond"/>
                <a:cs typeface="Garamond"/>
                <a:hlinkClick r:id="rId2"/>
              </a:rPr>
              <a:t>le</a:t>
            </a:r>
            <a:r>
              <a:rPr dirty="0" sz="1600" spc="-2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600">
                <a:solidFill>
                  <a:srgbClr val="434343"/>
                </a:solidFill>
                <a:latin typeface="Garamond"/>
                <a:cs typeface="Garamond"/>
              </a:rPr>
              <a:t>growth</a:t>
            </a:r>
            <a:r>
              <a:rPr dirty="0" sz="1600" spc="-4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600">
                <a:solidFill>
                  <a:srgbClr val="434343"/>
                </a:solidFill>
                <a:latin typeface="Garamond"/>
                <a:cs typeface="Garamond"/>
              </a:rPr>
              <a:t>through</a:t>
            </a:r>
            <a:r>
              <a:rPr dirty="0" sz="1600" spc="-4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600" spc="-25">
                <a:solidFill>
                  <a:srgbClr val="0097A7"/>
                </a:solidFill>
                <a:latin typeface="Garamond"/>
                <a:cs typeface="Garamond"/>
              </a:rPr>
              <a:t>conversation</a:t>
            </a:r>
            <a:r>
              <a:rPr dirty="0" sz="1600" spc="-25">
                <a:solidFill>
                  <a:srgbClr val="434343"/>
                </a:solidFill>
                <a:latin typeface="Garamond"/>
                <a:cs typeface="Garamond"/>
              </a:rPr>
              <a:t>,</a:t>
            </a:r>
            <a:r>
              <a:rPr dirty="0" sz="1600" spc="-4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600">
                <a:solidFill>
                  <a:srgbClr val="0097A7"/>
                </a:solidFill>
                <a:latin typeface="Garamond"/>
                <a:cs typeface="Garamond"/>
              </a:rPr>
              <a:t>connection</a:t>
            </a:r>
            <a:r>
              <a:rPr dirty="0" sz="1600">
                <a:solidFill>
                  <a:srgbClr val="434343"/>
                </a:solidFill>
                <a:latin typeface="Garamond"/>
                <a:cs typeface="Garamond"/>
                <a:hlinkClick r:id="rId2"/>
              </a:rPr>
              <a:t>,</a:t>
            </a:r>
            <a:r>
              <a:rPr dirty="0" sz="1600" spc="-35">
                <a:solidFill>
                  <a:srgbClr val="434343"/>
                </a:solidFill>
                <a:latin typeface="Garamond"/>
                <a:cs typeface="Garamond"/>
                <a:hlinkClick r:id="rId2"/>
              </a:rPr>
              <a:t> </a:t>
            </a:r>
            <a:r>
              <a:rPr dirty="0" sz="1600" spc="-25">
                <a:solidFill>
                  <a:srgbClr val="434343"/>
                </a:solidFill>
                <a:latin typeface="Garamond"/>
                <a:cs typeface="Garamond"/>
                <a:hlinkClick r:id="rId2"/>
              </a:rPr>
              <a:t>and</a:t>
            </a:r>
            <a:r>
              <a:rPr dirty="0" sz="1600" spc="-2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600" spc="-10">
                <a:solidFill>
                  <a:srgbClr val="0097A7"/>
                </a:solidFill>
                <a:latin typeface="Garamond"/>
                <a:cs typeface="Garamond"/>
              </a:rPr>
              <a:t>collaboration</a:t>
            </a:r>
            <a:r>
              <a:rPr dirty="0" sz="1600" spc="-40">
                <a:solidFill>
                  <a:srgbClr val="0097A7"/>
                </a:solidFill>
                <a:latin typeface="Garamond"/>
                <a:cs typeface="Garamond"/>
              </a:rPr>
              <a:t> </a:t>
            </a:r>
            <a:r>
              <a:rPr dirty="0" sz="1600">
                <a:solidFill>
                  <a:srgbClr val="434343"/>
                </a:solidFill>
                <a:latin typeface="Garamond"/>
                <a:cs typeface="Garamond"/>
              </a:rPr>
              <a:t>in</a:t>
            </a:r>
            <a:r>
              <a:rPr dirty="0" sz="1600" spc="-3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600">
                <a:solidFill>
                  <a:srgbClr val="434343"/>
                </a:solidFill>
                <a:latin typeface="Garamond"/>
                <a:cs typeface="Garamond"/>
              </a:rPr>
              <a:t>the</a:t>
            </a:r>
            <a:r>
              <a:rPr dirty="0" sz="1600" spc="-2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600" spc="-10">
                <a:solidFill>
                  <a:srgbClr val="434343"/>
                </a:solidFill>
                <a:latin typeface="Garamond"/>
                <a:cs typeface="Garamond"/>
              </a:rPr>
              <a:t>tri-state</a:t>
            </a:r>
            <a:r>
              <a:rPr dirty="0" sz="1600" spc="-3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600" spc="-10">
                <a:solidFill>
                  <a:srgbClr val="434343"/>
                </a:solidFill>
                <a:latin typeface="Garamond"/>
                <a:cs typeface="Garamond"/>
              </a:rPr>
              <a:t>Chattanooga</a:t>
            </a:r>
            <a:r>
              <a:rPr dirty="0" sz="1600" spc="50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600" spc="-10">
                <a:solidFill>
                  <a:srgbClr val="434343"/>
                </a:solidFill>
                <a:latin typeface="Garamond"/>
                <a:cs typeface="Garamond"/>
              </a:rPr>
              <a:t>region.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45"/>
              </a:spcBef>
            </a:pPr>
            <a:endParaRPr sz="1600">
              <a:latin typeface="Garamond"/>
              <a:cs typeface="Garamond"/>
            </a:endParaRPr>
          </a:p>
          <a:p>
            <a:pPr marL="12700" marR="196850">
              <a:lnSpc>
                <a:spcPct val="101600"/>
              </a:lnSpc>
            </a:pPr>
            <a:r>
              <a:rPr dirty="0" sz="1600" spc="-85">
                <a:solidFill>
                  <a:srgbClr val="434343"/>
                </a:solidFill>
                <a:latin typeface="Garamond"/>
                <a:cs typeface="Garamond"/>
              </a:rPr>
              <a:t>We</a:t>
            </a:r>
            <a:r>
              <a:rPr dirty="0" sz="1600" spc="-5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600" spc="-40">
                <a:solidFill>
                  <a:srgbClr val="434343"/>
                </a:solidFill>
                <a:latin typeface="Garamond"/>
                <a:cs typeface="Garamond"/>
              </a:rPr>
              <a:t>convene</a:t>
            </a:r>
            <a:r>
              <a:rPr dirty="0" sz="1600" spc="-5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600" spc="-25">
                <a:solidFill>
                  <a:srgbClr val="434343"/>
                </a:solidFill>
                <a:latin typeface="Garamond"/>
                <a:cs typeface="Garamond"/>
              </a:rPr>
              <a:t>stakeholders</a:t>
            </a:r>
            <a:r>
              <a:rPr dirty="0" sz="1600" spc="-5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600" spc="-40">
                <a:solidFill>
                  <a:srgbClr val="434343"/>
                </a:solidFill>
                <a:latin typeface="Garamond"/>
                <a:cs typeface="Garamond"/>
              </a:rPr>
              <a:t>across</a:t>
            </a:r>
            <a:r>
              <a:rPr dirty="0" sz="1600" spc="-5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600">
                <a:solidFill>
                  <a:srgbClr val="434343"/>
                </a:solidFill>
                <a:latin typeface="Garamond"/>
                <a:cs typeface="Garamond"/>
              </a:rPr>
              <a:t>the</a:t>
            </a:r>
            <a:r>
              <a:rPr dirty="0" sz="1600" spc="-5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600" spc="-10">
                <a:solidFill>
                  <a:srgbClr val="434343"/>
                </a:solidFill>
                <a:latin typeface="Garamond"/>
                <a:cs typeface="Garamond"/>
              </a:rPr>
              <a:t>region</a:t>
            </a:r>
            <a:r>
              <a:rPr dirty="0" sz="1600" spc="-5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600" spc="-25">
                <a:solidFill>
                  <a:srgbClr val="434343"/>
                </a:solidFill>
                <a:latin typeface="Garamond"/>
                <a:cs typeface="Garamond"/>
                <a:hlinkClick r:id="rId2"/>
              </a:rPr>
              <a:t>to</a:t>
            </a:r>
            <a:r>
              <a:rPr dirty="0" sz="1600" spc="-2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600" spc="-20">
                <a:solidFill>
                  <a:srgbClr val="434343"/>
                </a:solidFill>
                <a:latin typeface="Garamond"/>
                <a:cs typeface="Garamond"/>
              </a:rPr>
              <a:t>ensure</a:t>
            </a:r>
            <a:r>
              <a:rPr dirty="0" sz="1600" spc="-5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600">
                <a:solidFill>
                  <a:srgbClr val="434343"/>
                </a:solidFill>
                <a:latin typeface="Garamond"/>
                <a:cs typeface="Garamond"/>
              </a:rPr>
              <a:t>that</a:t>
            </a:r>
            <a:r>
              <a:rPr dirty="0" sz="1600" spc="-50">
                <a:solidFill>
                  <a:srgbClr val="434343"/>
                </a:solidFill>
                <a:latin typeface="Garamond"/>
                <a:cs typeface="Garamond"/>
              </a:rPr>
              <a:t> as</a:t>
            </a:r>
            <a:r>
              <a:rPr dirty="0" sz="1600" spc="-4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600" spc="-30">
                <a:solidFill>
                  <a:srgbClr val="434343"/>
                </a:solidFill>
                <a:latin typeface="Garamond"/>
                <a:cs typeface="Garamond"/>
              </a:rPr>
              <a:t>we</a:t>
            </a:r>
            <a:r>
              <a:rPr dirty="0" sz="1600" spc="-5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600" spc="-10">
                <a:solidFill>
                  <a:srgbClr val="434343"/>
                </a:solidFill>
                <a:latin typeface="Garamond"/>
                <a:cs typeface="Garamond"/>
              </a:rPr>
              <a:t>grow</a:t>
            </a:r>
            <a:r>
              <a:rPr dirty="0" sz="1600" spc="-5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600">
                <a:solidFill>
                  <a:srgbClr val="434343"/>
                </a:solidFill>
                <a:latin typeface="Garamond"/>
                <a:cs typeface="Garamond"/>
              </a:rPr>
              <a:t>in</a:t>
            </a:r>
            <a:r>
              <a:rPr dirty="0" sz="1600" spc="-4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600">
                <a:solidFill>
                  <a:srgbClr val="434343"/>
                </a:solidFill>
                <a:latin typeface="Garamond"/>
                <a:cs typeface="Garamond"/>
              </a:rPr>
              <a:t>industry,</a:t>
            </a:r>
            <a:r>
              <a:rPr dirty="0" sz="1600" spc="-5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600" spc="-10">
                <a:solidFill>
                  <a:srgbClr val="434343"/>
                </a:solidFill>
                <a:latin typeface="Garamond"/>
                <a:cs typeface="Garamond"/>
              </a:rPr>
              <a:t>prosperit</a:t>
            </a:r>
            <a:r>
              <a:rPr dirty="0" sz="1600" spc="-10">
                <a:solidFill>
                  <a:srgbClr val="434343"/>
                </a:solidFill>
                <a:latin typeface="Garamond"/>
                <a:cs typeface="Garamond"/>
                <a:hlinkClick r:id="rId2"/>
              </a:rPr>
              <a:t>y,</a:t>
            </a:r>
            <a:r>
              <a:rPr dirty="0" sz="1600" spc="-1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600">
                <a:solidFill>
                  <a:srgbClr val="434343"/>
                </a:solidFill>
                <a:latin typeface="Garamond"/>
                <a:cs typeface="Garamond"/>
              </a:rPr>
              <a:t>and</a:t>
            </a:r>
            <a:r>
              <a:rPr dirty="0" sz="1600" spc="-3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600">
                <a:solidFill>
                  <a:srgbClr val="434343"/>
                </a:solidFill>
                <a:latin typeface="Garamond"/>
                <a:cs typeface="Garamond"/>
              </a:rPr>
              <a:t>population,</a:t>
            </a:r>
            <a:r>
              <a:rPr dirty="0" sz="1600" spc="-3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600" spc="-30">
                <a:solidFill>
                  <a:srgbClr val="434343"/>
                </a:solidFill>
                <a:latin typeface="Garamond"/>
                <a:cs typeface="Garamond"/>
              </a:rPr>
              <a:t>we</a:t>
            </a:r>
            <a:r>
              <a:rPr dirty="0" sz="1600" spc="-3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600" spc="-25">
                <a:solidFill>
                  <a:srgbClr val="434343"/>
                </a:solidFill>
                <a:latin typeface="Garamond"/>
                <a:cs typeface="Garamond"/>
              </a:rPr>
              <a:t>also</a:t>
            </a:r>
            <a:r>
              <a:rPr dirty="0" sz="1600" spc="-3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600" spc="-45">
                <a:solidFill>
                  <a:srgbClr val="434343"/>
                </a:solidFill>
                <a:latin typeface="Garamond"/>
                <a:cs typeface="Garamond"/>
              </a:rPr>
              <a:t>preserve</a:t>
            </a:r>
            <a:r>
              <a:rPr dirty="0" sz="1600" spc="-3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600" spc="-10">
                <a:solidFill>
                  <a:srgbClr val="434343"/>
                </a:solidFill>
                <a:latin typeface="Garamond"/>
                <a:cs typeface="Garamond"/>
              </a:rPr>
              <a:t>community </a:t>
            </a:r>
            <a:r>
              <a:rPr dirty="0" sz="1600">
                <a:solidFill>
                  <a:srgbClr val="434343"/>
                </a:solidFill>
                <a:latin typeface="Garamond"/>
                <a:cs typeface="Garamond"/>
              </a:rPr>
              <a:t>and</a:t>
            </a:r>
            <a:r>
              <a:rPr dirty="0" sz="1600" spc="-5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600">
                <a:solidFill>
                  <a:srgbClr val="434343"/>
                </a:solidFill>
                <a:latin typeface="Garamond"/>
                <a:cs typeface="Garamond"/>
              </a:rPr>
              <a:t>natural</a:t>
            </a:r>
            <a:r>
              <a:rPr dirty="0" sz="1600" spc="-4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600" spc="-10">
                <a:solidFill>
                  <a:srgbClr val="434343"/>
                </a:solidFill>
                <a:latin typeface="Garamond"/>
                <a:cs typeface="Garamond"/>
              </a:rPr>
              <a:t>character</a:t>
            </a:r>
            <a:r>
              <a:rPr dirty="0" sz="1600" spc="-5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600" spc="-25">
                <a:solidFill>
                  <a:srgbClr val="434343"/>
                </a:solidFill>
                <a:latin typeface="Garamond"/>
                <a:cs typeface="Garamond"/>
              </a:rPr>
              <a:t>for</a:t>
            </a:r>
            <a:r>
              <a:rPr dirty="0" sz="1600" spc="-4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600" spc="-10">
                <a:solidFill>
                  <a:srgbClr val="434343"/>
                </a:solidFill>
                <a:latin typeface="Garamond"/>
                <a:cs typeface="Garamond"/>
              </a:rPr>
              <a:t>generations</a:t>
            </a:r>
            <a:r>
              <a:rPr dirty="0" sz="1600" spc="-5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600">
                <a:solidFill>
                  <a:srgbClr val="434343"/>
                </a:solidFill>
                <a:latin typeface="Garamond"/>
                <a:cs typeface="Garamond"/>
              </a:rPr>
              <a:t>to</a:t>
            </a:r>
            <a:r>
              <a:rPr dirty="0" sz="1600" spc="-4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600" spc="-10">
                <a:solidFill>
                  <a:srgbClr val="434343"/>
                </a:solidFill>
                <a:latin typeface="Garamond"/>
                <a:cs typeface="Garamond"/>
                <a:hlinkClick r:id="rId2"/>
              </a:rPr>
              <a:t>come.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0"/>
              </a:spcBef>
            </a:pPr>
            <a:endParaRPr sz="1600">
              <a:latin typeface="Garamond"/>
              <a:cs typeface="Garamond"/>
            </a:endParaRPr>
          </a:p>
          <a:p>
            <a:pPr marL="12700" marR="379095">
              <a:lnSpc>
                <a:spcPct val="101600"/>
              </a:lnSpc>
            </a:pPr>
            <a:r>
              <a:rPr dirty="0" sz="1600">
                <a:solidFill>
                  <a:srgbClr val="434343"/>
                </a:solidFill>
                <a:latin typeface="Garamond"/>
                <a:cs typeface="Garamond"/>
              </a:rPr>
              <a:t>Our</a:t>
            </a:r>
            <a:r>
              <a:rPr dirty="0" sz="1600" spc="-6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600">
                <a:solidFill>
                  <a:srgbClr val="434343"/>
                </a:solidFill>
                <a:latin typeface="Garamond"/>
                <a:cs typeface="Garamond"/>
              </a:rPr>
              <a:t>footprint</a:t>
            </a:r>
            <a:r>
              <a:rPr dirty="0" sz="1600" spc="-5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600">
                <a:solidFill>
                  <a:srgbClr val="434343"/>
                </a:solidFill>
                <a:latin typeface="Garamond"/>
                <a:cs typeface="Garamond"/>
              </a:rPr>
              <a:t>includes</a:t>
            </a:r>
            <a:r>
              <a:rPr dirty="0" sz="1600" spc="-6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600">
                <a:solidFill>
                  <a:srgbClr val="0097A7"/>
                </a:solidFill>
                <a:latin typeface="Garamond"/>
                <a:cs typeface="Garamond"/>
              </a:rPr>
              <a:t>16</a:t>
            </a:r>
            <a:r>
              <a:rPr dirty="0" sz="1600" spc="-60">
                <a:solidFill>
                  <a:srgbClr val="0097A7"/>
                </a:solidFill>
                <a:latin typeface="Garamond"/>
                <a:cs typeface="Garamond"/>
              </a:rPr>
              <a:t> </a:t>
            </a:r>
            <a:r>
              <a:rPr dirty="0" sz="1600" spc="-10">
                <a:solidFill>
                  <a:srgbClr val="0097A7"/>
                </a:solidFill>
                <a:latin typeface="Garamond"/>
                <a:cs typeface="Garamond"/>
              </a:rPr>
              <a:t>counties</a:t>
            </a:r>
            <a:r>
              <a:rPr dirty="0" sz="1600" spc="-60">
                <a:solidFill>
                  <a:srgbClr val="0097A7"/>
                </a:solidFill>
                <a:latin typeface="Garamond"/>
                <a:cs typeface="Garamond"/>
              </a:rPr>
              <a:t> </a:t>
            </a:r>
            <a:r>
              <a:rPr dirty="0" sz="1600" spc="-10">
                <a:solidFill>
                  <a:srgbClr val="434343"/>
                </a:solidFill>
                <a:latin typeface="Garamond"/>
                <a:cs typeface="Garamond"/>
              </a:rPr>
              <a:t>across </a:t>
            </a:r>
            <a:r>
              <a:rPr dirty="0" sz="1600" spc="-10">
                <a:solidFill>
                  <a:srgbClr val="0097A7"/>
                </a:solidFill>
                <a:latin typeface="Garamond"/>
                <a:cs typeface="Garamond"/>
              </a:rPr>
              <a:t>northeast</a:t>
            </a:r>
            <a:r>
              <a:rPr dirty="0" sz="1600" spc="-50">
                <a:solidFill>
                  <a:srgbClr val="0097A7"/>
                </a:solidFill>
                <a:latin typeface="Garamond"/>
                <a:cs typeface="Garamond"/>
              </a:rPr>
              <a:t> </a:t>
            </a:r>
            <a:r>
              <a:rPr dirty="0" sz="1600" spc="-10">
                <a:solidFill>
                  <a:srgbClr val="0097A7"/>
                </a:solidFill>
                <a:latin typeface="Garamond"/>
                <a:cs typeface="Garamond"/>
              </a:rPr>
              <a:t>Alabama</a:t>
            </a:r>
            <a:r>
              <a:rPr dirty="0" sz="1600" spc="-10">
                <a:solidFill>
                  <a:srgbClr val="434343"/>
                </a:solidFill>
                <a:latin typeface="Garamond"/>
                <a:cs typeface="Garamond"/>
              </a:rPr>
              <a:t>,</a:t>
            </a:r>
            <a:r>
              <a:rPr dirty="0" sz="1600" spc="-5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600" spc="-10">
                <a:solidFill>
                  <a:srgbClr val="0097A7"/>
                </a:solidFill>
                <a:latin typeface="Garamond"/>
                <a:cs typeface="Garamond"/>
              </a:rPr>
              <a:t>northwest</a:t>
            </a:r>
            <a:r>
              <a:rPr dirty="0" sz="1600" spc="-45">
                <a:solidFill>
                  <a:srgbClr val="0097A7"/>
                </a:solidFill>
                <a:latin typeface="Garamond"/>
                <a:cs typeface="Garamond"/>
              </a:rPr>
              <a:t> </a:t>
            </a:r>
            <a:r>
              <a:rPr dirty="0" sz="1600" spc="-25">
                <a:solidFill>
                  <a:srgbClr val="0097A7"/>
                </a:solidFill>
                <a:latin typeface="Garamond"/>
                <a:cs typeface="Garamond"/>
              </a:rPr>
              <a:t>Georgia</a:t>
            </a:r>
            <a:r>
              <a:rPr dirty="0" sz="1600" spc="-25">
                <a:solidFill>
                  <a:srgbClr val="434343"/>
                </a:solidFill>
                <a:latin typeface="Garamond"/>
                <a:cs typeface="Garamond"/>
              </a:rPr>
              <a:t>,</a:t>
            </a:r>
            <a:r>
              <a:rPr dirty="0" sz="1600" spc="-4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600" spc="-25">
                <a:solidFill>
                  <a:srgbClr val="434343"/>
                </a:solidFill>
                <a:latin typeface="Garamond"/>
                <a:cs typeface="Garamond"/>
                <a:hlinkClick r:id="rId2"/>
              </a:rPr>
              <a:t>and</a:t>
            </a:r>
            <a:r>
              <a:rPr dirty="0" sz="1600" spc="-2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1600" spc="-20">
                <a:solidFill>
                  <a:srgbClr val="0097A7"/>
                </a:solidFill>
                <a:latin typeface="Garamond"/>
                <a:cs typeface="Garamond"/>
              </a:rPr>
              <a:t>southeast </a:t>
            </a:r>
            <a:r>
              <a:rPr dirty="0" sz="1600" spc="-10">
                <a:solidFill>
                  <a:srgbClr val="0097A7"/>
                </a:solidFill>
                <a:latin typeface="Garamond"/>
                <a:cs typeface="Garamond"/>
              </a:rPr>
              <a:t>Tennessee</a:t>
            </a:r>
            <a:r>
              <a:rPr dirty="0" sz="1600" spc="-10">
                <a:solidFill>
                  <a:srgbClr val="434343"/>
                </a:solidFill>
                <a:latin typeface="Garamond"/>
                <a:cs typeface="Garamond"/>
              </a:rPr>
              <a:t>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90">
                <a:solidFill>
                  <a:srgbClr val="008FA8"/>
                </a:solidFill>
              </a:rPr>
              <a:t>Mission</a:t>
            </a:r>
          </a:p>
        </p:txBody>
      </p:sp>
      <p:grpSp>
        <p:nvGrpSpPr>
          <p:cNvPr id="5" name="object 5" descr=""/>
          <p:cNvGrpSpPr/>
          <p:nvPr/>
        </p:nvGrpSpPr>
        <p:grpSpPr>
          <a:xfrm>
            <a:off x="3522436" y="117550"/>
            <a:ext cx="5621655" cy="5026025"/>
            <a:chOff x="3522436" y="117550"/>
            <a:chExt cx="5621655" cy="5026025"/>
          </a:xfrm>
        </p:grpSpPr>
        <p:pic>
          <p:nvPicPr>
            <p:cNvPr id="6" name="object 6" descr="">
              <a:hlinkClick r:id="rId2"/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22436" y="117550"/>
              <a:ext cx="5621562" cy="449615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66500" y="4628300"/>
              <a:ext cx="611300" cy="515199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23650" y="4666400"/>
              <a:ext cx="497000" cy="477099"/>
            </a:xfrm>
            <a:prstGeom prst="rect">
              <a:avLst/>
            </a:prstGeom>
          </p:spPr>
        </p:pic>
      </p:grpSp>
      <p:sp>
        <p:nvSpPr>
          <p:cNvPr id="9" name="object 9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10"/>
              <a:t>Thrive</a:t>
            </a:r>
            <a:r>
              <a:rPr dirty="0" spc="130"/>
              <a:t> </a:t>
            </a:r>
            <a:r>
              <a:rPr dirty="0" spc="10"/>
              <a:t>Regional</a:t>
            </a:r>
            <a:r>
              <a:rPr dirty="0" spc="135"/>
              <a:t> </a:t>
            </a:r>
            <a:r>
              <a:rPr dirty="0" spc="-10"/>
              <a:t>Partnership</a:t>
            </a: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0"/>
              <a:t>Inspiring</a:t>
            </a:r>
            <a:r>
              <a:rPr dirty="0" spc="75"/>
              <a:t> </a:t>
            </a:r>
            <a:r>
              <a:rPr dirty="0" spc="20"/>
              <a:t>Responsible</a:t>
            </a:r>
            <a:r>
              <a:rPr dirty="0" spc="80"/>
              <a:t> </a:t>
            </a:r>
            <a:r>
              <a:rPr dirty="0" spc="-10"/>
              <a:t>Growth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09567" y="1197164"/>
            <a:ext cx="2874645" cy="2959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29565" marR="472440" indent="-317500">
              <a:lnSpc>
                <a:spcPct val="100000"/>
              </a:lnSpc>
              <a:spcBef>
                <a:spcPts val="100"/>
              </a:spcBef>
              <a:buClr>
                <a:srgbClr val="0097A7"/>
              </a:buClr>
              <a:buChar char="•"/>
              <a:tabLst>
                <a:tab pos="329565" algn="l"/>
              </a:tabLst>
            </a:pPr>
            <a:r>
              <a:rPr dirty="0" sz="2000" spc="-10">
                <a:solidFill>
                  <a:srgbClr val="434343"/>
                </a:solidFill>
                <a:latin typeface="Garamond"/>
                <a:cs typeface="Garamond"/>
              </a:rPr>
              <a:t>Collaborative</a:t>
            </a:r>
            <a:r>
              <a:rPr dirty="0" sz="2000" spc="-9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000" spc="-10">
                <a:solidFill>
                  <a:srgbClr val="434343"/>
                </a:solidFill>
                <a:latin typeface="Garamond"/>
                <a:cs typeface="Garamond"/>
              </a:rPr>
              <a:t>freight </a:t>
            </a:r>
            <a:r>
              <a:rPr dirty="0" sz="2000">
                <a:solidFill>
                  <a:srgbClr val="434343"/>
                </a:solidFill>
                <a:latin typeface="Garamond"/>
                <a:cs typeface="Garamond"/>
              </a:rPr>
              <a:t>mobility</a:t>
            </a:r>
            <a:r>
              <a:rPr dirty="0" sz="2000" spc="2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000" spc="-20">
                <a:solidFill>
                  <a:srgbClr val="434343"/>
                </a:solidFill>
                <a:latin typeface="Garamond"/>
                <a:cs typeface="Garamond"/>
              </a:rPr>
              <a:t>benchmarks</a:t>
            </a:r>
            <a:endParaRPr sz="2000">
              <a:latin typeface="Garamond"/>
              <a:cs typeface="Garamond"/>
            </a:endParaRPr>
          </a:p>
          <a:p>
            <a:pPr marL="329565" indent="-316865">
              <a:lnSpc>
                <a:spcPct val="100000"/>
              </a:lnSpc>
              <a:spcBef>
                <a:spcPts val="975"/>
              </a:spcBef>
              <a:buClr>
                <a:srgbClr val="0097A7"/>
              </a:buClr>
              <a:buChar char="•"/>
              <a:tabLst>
                <a:tab pos="329565" algn="l"/>
              </a:tabLst>
            </a:pPr>
            <a:r>
              <a:rPr dirty="0" sz="2000" spc="-10">
                <a:solidFill>
                  <a:srgbClr val="434343"/>
                </a:solidFill>
                <a:latin typeface="Garamond"/>
                <a:cs typeface="Garamond"/>
              </a:rPr>
              <a:t>Data</a:t>
            </a:r>
            <a:r>
              <a:rPr dirty="0" sz="2000" spc="-10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000" spc="-10">
                <a:solidFill>
                  <a:srgbClr val="434343"/>
                </a:solidFill>
                <a:latin typeface="Garamond"/>
                <a:cs typeface="Garamond"/>
              </a:rPr>
              <a:t>updates</a:t>
            </a:r>
            <a:endParaRPr sz="2000">
              <a:latin typeface="Garamond"/>
              <a:cs typeface="Garamond"/>
            </a:endParaRPr>
          </a:p>
          <a:p>
            <a:pPr marL="329565" indent="-316865">
              <a:lnSpc>
                <a:spcPct val="100000"/>
              </a:lnSpc>
              <a:spcBef>
                <a:spcPts val="975"/>
              </a:spcBef>
              <a:buClr>
                <a:srgbClr val="0097A7"/>
              </a:buClr>
              <a:buChar char="•"/>
              <a:tabLst>
                <a:tab pos="329565" algn="l"/>
              </a:tabLst>
            </a:pPr>
            <a:r>
              <a:rPr dirty="0" sz="2000">
                <a:solidFill>
                  <a:srgbClr val="434343"/>
                </a:solidFill>
                <a:latin typeface="Garamond"/>
                <a:cs typeface="Garamond"/>
              </a:rPr>
              <a:t>Identify</a:t>
            </a:r>
            <a:r>
              <a:rPr dirty="0" sz="2000" spc="-10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000" spc="-30">
                <a:solidFill>
                  <a:srgbClr val="434343"/>
                </a:solidFill>
                <a:latin typeface="Garamond"/>
                <a:cs typeface="Garamond"/>
              </a:rPr>
              <a:t>focus</a:t>
            </a:r>
            <a:r>
              <a:rPr dirty="0" sz="2000" spc="-9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000" spc="-10">
                <a:solidFill>
                  <a:srgbClr val="434343"/>
                </a:solidFill>
                <a:latin typeface="Garamond"/>
                <a:cs typeface="Garamond"/>
              </a:rPr>
              <a:t>themes</a:t>
            </a:r>
            <a:endParaRPr sz="2000">
              <a:latin typeface="Garamond"/>
              <a:cs typeface="Garamond"/>
            </a:endParaRPr>
          </a:p>
          <a:p>
            <a:pPr marL="329565" indent="-316865">
              <a:lnSpc>
                <a:spcPct val="100000"/>
              </a:lnSpc>
              <a:spcBef>
                <a:spcPts val="975"/>
              </a:spcBef>
              <a:buClr>
                <a:srgbClr val="0097A7"/>
              </a:buClr>
              <a:buChar char="•"/>
              <a:tabLst>
                <a:tab pos="329565" algn="l"/>
              </a:tabLst>
            </a:pPr>
            <a:r>
              <a:rPr dirty="0" sz="2000">
                <a:solidFill>
                  <a:srgbClr val="434343"/>
                </a:solidFill>
                <a:latin typeface="Garamond"/>
                <a:cs typeface="Garamond"/>
              </a:rPr>
              <a:t>Build</a:t>
            </a:r>
            <a:r>
              <a:rPr dirty="0" sz="2000" spc="-5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000">
                <a:solidFill>
                  <a:srgbClr val="434343"/>
                </a:solidFill>
                <a:latin typeface="Garamond"/>
                <a:cs typeface="Garamond"/>
              </a:rPr>
              <a:t>additional</a:t>
            </a:r>
            <a:r>
              <a:rPr dirty="0" sz="2000" spc="-4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000" spc="-55">
                <a:solidFill>
                  <a:srgbClr val="434343"/>
                </a:solidFill>
                <a:latin typeface="Garamond"/>
                <a:cs typeface="Garamond"/>
              </a:rPr>
              <a:t>GIS</a:t>
            </a:r>
            <a:r>
              <a:rPr dirty="0" sz="2000" spc="-4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000" spc="-20">
                <a:solidFill>
                  <a:srgbClr val="434343"/>
                </a:solidFill>
                <a:latin typeface="Garamond"/>
                <a:cs typeface="Garamond"/>
              </a:rPr>
              <a:t>tools</a:t>
            </a:r>
            <a:endParaRPr sz="2000">
              <a:latin typeface="Garamond"/>
              <a:cs typeface="Garamond"/>
            </a:endParaRPr>
          </a:p>
          <a:p>
            <a:pPr algn="just" marL="328295" marR="402590" indent="-316230">
              <a:lnSpc>
                <a:spcPct val="100000"/>
              </a:lnSpc>
              <a:spcBef>
                <a:spcPts val="975"/>
              </a:spcBef>
              <a:buClr>
                <a:srgbClr val="0097A7"/>
              </a:buClr>
              <a:buChar char="•"/>
              <a:tabLst>
                <a:tab pos="329565" algn="l"/>
              </a:tabLst>
            </a:pPr>
            <a:r>
              <a:rPr dirty="0" sz="2000" spc="-25">
                <a:solidFill>
                  <a:srgbClr val="434343"/>
                </a:solidFill>
                <a:latin typeface="Garamond"/>
                <a:cs typeface="Garamond"/>
              </a:rPr>
              <a:t>Assist</a:t>
            </a:r>
            <a:r>
              <a:rPr dirty="0" sz="2000" spc="-7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000" spc="-10">
                <a:solidFill>
                  <a:srgbClr val="434343"/>
                </a:solidFill>
                <a:latin typeface="Garamond"/>
                <a:cs typeface="Garamond"/>
              </a:rPr>
              <a:t>communities</a:t>
            </a:r>
            <a:r>
              <a:rPr dirty="0" sz="2000" spc="-7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000" spc="-25">
                <a:solidFill>
                  <a:srgbClr val="434343"/>
                </a:solidFill>
                <a:latin typeface="Garamond"/>
                <a:cs typeface="Garamond"/>
              </a:rPr>
              <a:t>in </a:t>
            </a:r>
            <a:r>
              <a:rPr dirty="0" sz="2000" spc="-25">
                <a:solidFill>
                  <a:srgbClr val="434343"/>
                </a:solidFill>
                <a:latin typeface="Garamond"/>
                <a:cs typeface="Garamond"/>
              </a:rPr>
              <a:t>	</a:t>
            </a:r>
            <a:r>
              <a:rPr dirty="0" sz="2000">
                <a:solidFill>
                  <a:srgbClr val="434343"/>
                </a:solidFill>
                <a:latin typeface="Garamond"/>
                <a:cs typeface="Garamond"/>
              </a:rPr>
              <a:t>identifying</a:t>
            </a:r>
            <a:r>
              <a:rPr dirty="0" sz="2000" spc="-45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000" spc="-30">
                <a:solidFill>
                  <a:srgbClr val="434343"/>
                </a:solidFill>
                <a:latin typeface="Garamond"/>
                <a:cs typeface="Garamond"/>
              </a:rPr>
              <a:t>projects</a:t>
            </a:r>
            <a:r>
              <a:rPr dirty="0" sz="2000" spc="-4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dirty="0" sz="2000" spc="-25">
                <a:solidFill>
                  <a:srgbClr val="434343"/>
                </a:solidFill>
                <a:latin typeface="Garamond"/>
                <a:cs typeface="Garamond"/>
              </a:rPr>
              <a:t>of </a:t>
            </a:r>
            <a:r>
              <a:rPr dirty="0" sz="2000" spc="-25">
                <a:solidFill>
                  <a:srgbClr val="434343"/>
                </a:solidFill>
                <a:latin typeface="Garamond"/>
                <a:cs typeface="Garamond"/>
              </a:rPr>
              <a:t>	</a:t>
            </a:r>
            <a:r>
              <a:rPr dirty="0" sz="2000" spc="-10">
                <a:solidFill>
                  <a:srgbClr val="434343"/>
                </a:solidFill>
                <a:latin typeface="Garamond"/>
                <a:cs typeface="Garamond"/>
              </a:rPr>
              <a:t>significance</a:t>
            </a:r>
            <a:endParaRPr sz="2000">
              <a:latin typeface="Garamond"/>
              <a:cs typeface="Garamond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33100" y="391604"/>
            <a:ext cx="273113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80">
                <a:solidFill>
                  <a:srgbClr val="008FA8"/>
                </a:solidFill>
              </a:rPr>
              <a:t>What’s</a:t>
            </a:r>
            <a:r>
              <a:rPr dirty="0" spc="105">
                <a:solidFill>
                  <a:srgbClr val="008FA8"/>
                </a:solidFill>
              </a:rPr>
              <a:t> </a:t>
            </a:r>
            <a:r>
              <a:rPr dirty="0" spc="95">
                <a:solidFill>
                  <a:srgbClr val="008FA8"/>
                </a:solidFill>
              </a:rPr>
              <a:t>Next?</a:t>
            </a: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20648" y="359900"/>
            <a:ext cx="4012737" cy="4113049"/>
          </a:xfrm>
          <a:prstGeom prst="rect">
            <a:avLst/>
          </a:prstGeom>
        </p:spPr>
      </p:pic>
      <p:grpSp>
        <p:nvGrpSpPr>
          <p:cNvPr id="5" name="object 5" descr=""/>
          <p:cNvGrpSpPr/>
          <p:nvPr/>
        </p:nvGrpSpPr>
        <p:grpSpPr>
          <a:xfrm>
            <a:off x="149" y="4628300"/>
            <a:ext cx="9144000" cy="515620"/>
            <a:chOff x="149" y="4628300"/>
            <a:chExt cx="9144000" cy="515620"/>
          </a:xfrm>
        </p:grpSpPr>
        <p:sp>
          <p:nvSpPr>
            <p:cNvPr id="6" name="object 6" descr=""/>
            <p:cNvSpPr/>
            <p:nvPr/>
          </p:nvSpPr>
          <p:spPr>
            <a:xfrm>
              <a:off x="149" y="4686300"/>
              <a:ext cx="9144000" cy="457200"/>
            </a:xfrm>
            <a:custGeom>
              <a:avLst/>
              <a:gdLst/>
              <a:ahLst/>
              <a:cxnLst/>
              <a:rect l="l" t="t" r="r" b="b"/>
              <a:pathLst>
                <a:path w="9144000" h="457200">
                  <a:moveTo>
                    <a:pt x="9143999" y="457199"/>
                  </a:moveTo>
                  <a:lnTo>
                    <a:pt x="0" y="457199"/>
                  </a:lnTo>
                  <a:lnTo>
                    <a:pt x="0" y="0"/>
                  </a:lnTo>
                  <a:lnTo>
                    <a:pt x="9143999" y="0"/>
                  </a:lnTo>
                  <a:lnTo>
                    <a:pt x="9143999" y="457199"/>
                  </a:lnTo>
                  <a:close/>
                </a:path>
              </a:pathLst>
            </a:custGeom>
            <a:solidFill>
              <a:srgbClr val="000000">
                <a:alpha val="334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66500" y="4628300"/>
              <a:ext cx="611300" cy="515199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23650" y="4666400"/>
              <a:ext cx="497000" cy="477099"/>
            </a:xfrm>
            <a:prstGeom prst="rect">
              <a:avLst/>
            </a:prstGeom>
          </p:spPr>
        </p:pic>
      </p:grpSp>
      <p:sp>
        <p:nvSpPr>
          <p:cNvPr id="9" name="object 9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10"/>
              <a:t>Thrive</a:t>
            </a:r>
            <a:r>
              <a:rPr dirty="0" spc="130"/>
              <a:t> </a:t>
            </a:r>
            <a:r>
              <a:rPr dirty="0" spc="10"/>
              <a:t>Regional</a:t>
            </a:r>
            <a:r>
              <a:rPr dirty="0" spc="135"/>
              <a:t> </a:t>
            </a:r>
            <a:r>
              <a:rPr dirty="0" spc="-10"/>
              <a:t>Partnership</a:t>
            </a: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0"/>
              <a:t>Inspiring</a:t>
            </a:r>
            <a:r>
              <a:rPr dirty="0" spc="75"/>
              <a:t> </a:t>
            </a:r>
            <a:r>
              <a:rPr dirty="0" spc="20"/>
              <a:t>Responsible</a:t>
            </a:r>
            <a:r>
              <a:rPr dirty="0" spc="80"/>
              <a:t> </a:t>
            </a:r>
            <a:r>
              <a:rPr dirty="0" spc="-10"/>
              <a:t>Growth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3540125" y="752475"/>
            <a:ext cx="4999355" cy="1168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50" i="1">
                <a:latin typeface="Calibri"/>
                <a:cs typeface="Calibri"/>
              </a:rPr>
              <a:t>“Thrive</a:t>
            </a:r>
            <a:r>
              <a:rPr dirty="0" sz="1250" spc="90" i="1">
                <a:latin typeface="Calibri"/>
                <a:cs typeface="Calibri"/>
              </a:rPr>
              <a:t> </a:t>
            </a:r>
            <a:r>
              <a:rPr dirty="0" sz="1250" spc="70" i="1">
                <a:latin typeface="Calibri"/>
                <a:cs typeface="Calibri"/>
              </a:rPr>
              <a:t>has</a:t>
            </a:r>
            <a:r>
              <a:rPr dirty="0" sz="1250" spc="90" i="1">
                <a:latin typeface="Calibri"/>
                <a:cs typeface="Calibri"/>
              </a:rPr>
              <a:t> </a:t>
            </a:r>
            <a:r>
              <a:rPr dirty="0" sz="1250" spc="50" i="1">
                <a:latin typeface="Calibri"/>
                <a:cs typeface="Calibri"/>
              </a:rPr>
              <a:t>taken</a:t>
            </a:r>
            <a:r>
              <a:rPr dirty="0" sz="1250" spc="90" i="1">
                <a:latin typeface="Calibri"/>
                <a:cs typeface="Calibri"/>
              </a:rPr>
              <a:t> </a:t>
            </a:r>
            <a:r>
              <a:rPr dirty="0" sz="1250" i="1">
                <a:latin typeface="Calibri"/>
                <a:cs typeface="Calibri"/>
              </a:rPr>
              <a:t>data</a:t>
            </a:r>
            <a:r>
              <a:rPr dirty="0" sz="1250" spc="95" i="1">
                <a:latin typeface="Calibri"/>
                <a:cs typeface="Calibri"/>
              </a:rPr>
              <a:t> </a:t>
            </a:r>
            <a:r>
              <a:rPr dirty="0" sz="1250" spc="70" i="1">
                <a:latin typeface="Calibri"/>
                <a:cs typeface="Calibri"/>
              </a:rPr>
              <a:t>and</a:t>
            </a:r>
            <a:r>
              <a:rPr dirty="0" sz="1250" spc="90" i="1">
                <a:latin typeface="Calibri"/>
                <a:cs typeface="Calibri"/>
              </a:rPr>
              <a:t> </a:t>
            </a:r>
            <a:r>
              <a:rPr dirty="0" sz="1250" i="1">
                <a:latin typeface="Calibri"/>
                <a:cs typeface="Calibri"/>
              </a:rPr>
              <a:t>not</a:t>
            </a:r>
            <a:r>
              <a:rPr dirty="0" sz="1250" spc="90" i="1">
                <a:latin typeface="Calibri"/>
                <a:cs typeface="Calibri"/>
              </a:rPr>
              <a:t> </a:t>
            </a:r>
            <a:r>
              <a:rPr dirty="0" sz="1250" i="1">
                <a:latin typeface="Calibri"/>
                <a:cs typeface="Calibri"/>
              </a:rPr>
              <a:t>only</a:t>
            </a:r>
            <a:r>
              <a:rPr dirty="0" sz="1250" spc="90" i="1">
                <a:latin typeface="Calibri"/>
                <a:cs typeface="Calibri"/>
              </a:rPr>
              <a:t> </a:t>
            </a:r>
            <a:r>
              <a:rPr dirty="0" sz="1250" spc="70" i="1">
                <a:latin typeface="Calibri"/>
                <a:cs typeface="Calibri"/>
              </a:rPr>
              <a:t>made</a:t>
            </a:r>
            <a:r>
              <a:rPr dirty="0" sz="1250" spc="95" i="1">
                <a:latin typeface="Calibri"/>
                <a:cs typeface="Calibri"/>
              </a:rPr>
              <a:t> </a:t>
            </a:r>
            <a:r>
              <a:rPr dirty="0" sz="1250" i="1">
                <a:latin typeface="Calibri"/>
                <a:cs typeface="Calibri"/>
              </a:rPr>
              <a:t>it</a:t>
            </a:r>
            <a:r>
              <a:rPr dirty="0" sz="1250" spc="90" i="1">
                <a:latin typeface="Calibri"/>
                <a:cs typeface="Calibri"/>
              </a:rPr>
              <a:t> </a:t>
            </a:r>
            <a:r>
              <a:rPr dirty="0" sz="1250" spc="50" i="1">
                <a:latin typeface="Calibri"/>
                <a:cs typeface="Calibri"/>
              </a:rPr>
              <a:t>available</a:t>
            </a:r>
            <a:r>
              <a:rPr dirty="0" sz="1250" spc="90" i="1">
                <a:latin typeface="Calibri"/>
                <a:cs typeface="Calibri"/>
              </a:rPr>
              <a:t> </a:t>
            </a:r>
            <a:r>
              <a:rPr dirty="0" sz="1250" i="1">
                <a:latin typeface="Calibri"/>
                <a:cs typeface="Calibri"/>
              </a:rPr>
              <a:t>to</a:t>
            </a:r>
            <a:r>
              <a:rPr dirty="0" sz="1250" spc="90" i="1">
                <a:latin typeface="Calibri"/>
                <a:cs typeface="Calibri"/>
              </a:rPr>
              <a:t> </a:t>
            </a:r>
            <a:r>
              <a:rPr dirty="0" sz="1250" spc="50" i="1">
                <a:latin typeface="Calibri"/>
                <a:cs typeface="Calibri"/>
              </a:rPr>
              <a:t>planners</a:t>
            </a:r>
            <a:r>
              <a:rPr dirty="0" sz="1250" spc="95" i="1">
                <a:latin typeface="Calibri"/>
                <a:cs typeface="Calibri"/>
              </a:rPr>
              <a:t> </a:t>
            </a:r>
            <a:r>
              <a:rPr dirty="0" sz="1250" spc="-20" i="1">
                <a:latin typeface="Calibri"/>
                <a:cs typeface="Calibri"/>
              </a:rPr>
              <a:t>like</a:t>
            </a:r>
            <a:r>
              <a:rPr dirty="0" sz="1250" spc="-20" i="1">
                <a:latin typeface="Calibri"/>
                <a:cs typeface="Calibri"/>
              </a:rPr>
              <a:t> </a:t>
            </a:r>
            <a:r>
              <a:rPr dirty="0" sz="1250" i="1">
                <a:latin typeface="Calibri"/>
                <a:cs typeface="Calibri"/>
              </a:rPr>
              <a:t>myself,</a:t>
            </a:r>
            <a:r>
              <a:rPr dirty="0" sz="1250" spc="140" i="1">
                <a:latin typeface="Calibri"/>
                <a:cs typeface="Calibri"/>
              </a:rPr>
              <a:t> </a:t>
            </a:r>
            <a:r>
              <a:rPr dirty="0" sz="1250" i="1">
                <a:latin typeface="Calibri"/>
                <a:cs typeface="Calibri"/>
              </a:rPr>
              <a:t>but</a:t>
            </a:r>
            <a:r>
              <a:rPr dirty="0" sz="1250" spc="145" i="1">
                <a:latin typeface="Calibri"/>
                <a:cs typeface="Calibri"/>
              </a:rPr>
              <a:t> </a:t>
            </a:r>
            <a:r>
              <a:rPr dirty="0" sz="1250" i="1">
                <a:latin typeface="Calibri"/>
                <a:cs typeface="Calibri"/>
              </a:rPr>
              <a:t>they've</a:t>
            </a:r>
            <a:r>
              <a:rPr dirty="0" sz="1250" spc="145" i="1">
                <a:latin typeface="Calibri"/>
                <a:cs typeface="Calibri"/>
              </a:rPr>
              <a:t> </a:t>
            </a:r>
            <a:r>
              <a:rPr dirty="0" sz="1250" spc="70" i="1">
                <a:latin typeface="Calibri"/>
                <a:cs typeface="Calibri"/>
              </a:rPr>
              <a:t>made</a:t>
            </a:r>
            <a:r>
              <a:rPr dirty="0" sz="1250" spc="145" i="1">
                <a:latin typeface="Calibri"/>
                <a:cs typeface="Calibri"/>
              </a:rPr>
              <a:t> </a:t>
            </a:r>
            <a:r>
              <a:rPr dirty="0" sz="1250" i="1">
                <a:latin typeface="Calibri"/>
                <a:cs typeface="Calibri"/>
              </a:rPr>
              <a:t>this</a:t>
            </a:r>
            <a:r>
              <a:rPr dirty="0" sz="1250" spc="145" i="1">
                <a:latin typeface="Calibri"/>
                <a:cs typeface="Calibri"/>
              </a:rPr>
              <a:t> </a:t>
            </a:r>
            <a:r>
              <a:rPr dirty="0" sz="1250" i="1">
                <a:latin typeface="Calibri"/>
                <a:cs typeface="Calibri"/>
              </a:rPr>
              <a:t>data</a:t>
            </a:r>
            <a:r>
              <a:rPr dirty="0" sz="1250" spc="145" i="1">
                <a:latin typeface="Calibri"/>
                <a:cs typeface="Calibri"/>
              </a:rPr>
              <a:t> </a:t>
            </a:r>
            <a:r>
              <a:rPr dirty="0" sz="1250" spc="50" i="1">
                <a:latin typeface="Calibri"/>
                <a:cs typeface="Calibri"/>
              </a:rPr>
              <a:t>available</a:t>
            </a:r>
            <a:r>
              <a:rPr dirty="0" sz="1250" spc="145" i="1">
                <a:latin typeface="Calibri"/>
                <a:cs typeface="Calibri"/>
              </a:rPr>
              <a:t> </a:t>
            </a:r>
            <a:r>
              <a:rPr dirty="0" sz="1250" i="1">
                <a:latin typeface="Calibri"/>
                <a:cs typeface="Calibri"/>
              </a:rPr>
              <a:t>to</a:t>
            </a:r>
            <a:r>
              <a:rPr dirty="0" sz="1250" spc="145" i="1">
                <a:latin typeface="Calibri"/>
                <a:cs typeface="Calibri"/>
              </a:rPr>
              <a:t> </a:t>
            </a:r>
            <a:r>
              <a:rPr dirty="0" sz="1250" spc="65" i="1">
                <a:latin typeface="Calibri"/>
                <a:cs typeface="Calibri"/>
              </a:rPr>
              <a:t>business</a:t>
            </a:r>
            <a:r>
              <a:rPr dirty="0" sz="1250" spc="140" i="1">
                <a:latin typeface="Calibri"/>
                <a:cs typeface="Calibri"/>
              </a:rPr>
              <a:t> </a:t>
            </a:r>
            <a:r>
              <a:rPr dirty="0" sz="1250" i="1">
                <a:latin typeface="Calibri"/>
                <a:cs typeface="Calibri"/>
              </a:rPr>
              <a:t>owners,</a:t>
            </a:r>
            <a:r>
              <a:rPr dirty="0" sz="1250" spc="145" i="1">
                <a:latin typeface="Calibri"/>
                <a:cs typeface="Calibri"/>
              </a:rPr>
              <a:t> </a:t>
            </a:r>
            <a:r>
              <a:rPr dirty="0" sz="1250" spc="50" i="1">
                <a:latin typeface="Calibri"/>
                <a:cs typeface="Calibri"/>
              </a:rPr>
              <a:t>school </a:t>
            </a:r>
            <a:r>
              <a:rPr dirty="0" sz="1250" spc="10" i="1">
                <a:latin typeface="Calibri"/>
                <a:cs typeface="Calibri"/>
              </a:rPr>
              <a:t>systems,</a:t>
            </a:r>
            <a:r>
              <a:rPr dirty="0" sz="1250" spc="75" i="1">
                <a:latin typeface="Calibri"/>
                <a:cs typeface="Calibri"/>
              </a:rPr>
              <a:t> </a:t>
            </a:r>
            <a:r>
              <a:rPr dirty="0" sz="1250" spc="10" i="1">
                <a:latin typeface="Calibri"/>
                <a:cs typeface="Calibri"/>
              </a:rPr>
              <a:t>to</a:t>
            </a:r>
            <a:r>
              <a:rPr dirty="0" sz="1250" spc="75" i="1">
                <a:latin typeface="Calibri"/>
                <a:cs typeface="Calibri"/>
              </a:rPr>
              <a:t> </a:t>
            </a:r>
            <a:r>
              <a:rPr dirty="0" sz="1250" spc="50" i="1">
                <a:latin typeface="Calibri"/>
                <a:cs typeface="Calibri"/>
              </a:rPr>
              <a:t>where</a:t>
            </a:r>
            <a:r>
              <a:rPr dirty="0" sz="1250" spc="75" i="1">
                <a:latin typeface="Calibri"/>
                <a:cs typeface="Calibri"/>
              </a:rPr>
              <a:t> </a:t>
            </a:r>
            <a:r>
              <a:rPr dirty="0" sz="1250" spc="70" i="1">
                <a:latin typeface="Calibri"/>
                <a:cs typeface="Calibri"/>
              </a:rPr>
              <a:t>even</a:t>
            </a:r>
            <a:r>
              <a:rPr dirty="0" sz="1250" spc="75" i="1">
                <a:latin typeface="Calibri"/>
                <a:cs typeface="Calibri"/>
              </a:rPr>
              <a:t> </a:t>
            </a:r>
            <a:r>
              <a:rPr dirty="0" sz="1250" spc="10" i="1">
                <a:latin typeface="Calibri"/>
                <a:cs typeface="Calibri"/>
              </a:rPr>
              <a:t>if</a:t>
            </a:r>
            <a:r>
              <a:rPr dirty="0" sz="1250" spc="75" i="1">
                <a:latin typeface="Calibri"/>
                <a:cs typeface="Calibri"/>
              </a:rPr>
              <a:t> </a:t>
            </a:r>
            <a:r>
              <a:rPr dirty="0" sz="1250" spc="10" i="1">
                <a:latin typeface="Calibri"/>
                <a:cs typeface="Calibri"/>
              </a:rPr>
              <a:t>you're</a:t>
            </a:r>
            <a:r>
              <a:rPr dirty="0" sz="1250" spc="75" i="1">
                <a:latin typeface="Calibri"/>
                <a:cs typeface="Calibri"/>
              </a:rPr>
              <a:t> </a:t>
            </a:r>
            <a:r>
              <a:rPr dirty="0" sz="1250" spc="10" i="1">
                <a:latin typeface="Calibri"/>
                <a:cs typeface="Calibri"/>
              </a:rPr>
              <a:t>not</a:t>
            </a:r>
            <a:r>
              <a:rPr dirty="0" sz="1250" spc="75" i="1">
                <a:latin typeface="Calibri"/>
                <a:cs typeface="Calibri"/>
              </a:rPr>
              <a:t> </a:t>
            </a:r>
            <a:r>
              <a:rPr dirty="0" sz="1250" spc="10" i="1">
                <a:latin typeface="Calibri"/>
                <a:cs typeface="Calibri"/>
              </a:rPr>
              <a:t>in</a:t>
            </a:r>
            <a:r>
              <a:rPr dirty="0" sz="1250" spc="75" i="1">
                <a:latin typeface="Calibri"/>
                <a:cs typeface="Calibri"/>
              </a:rPr>
              <a:t> </a:t>
            </a:r>
            <a:r>
              <a:rPr dirty="0" sz="1250" spc="10" i="1">
                <a:latin typeface="Calibri"/>
                <a:cs typeface="Calibri"/>
              </a:rPr>
              <a:t>the</a:t>
            </a:r>
            <a:r>
              <a:rPr dirty="0" sz="1250" spc="75" i="1">
                <a:latin typeface="Calibri"/>
                <a:cs typeface="Calibri"/>
              </a:rPr>
              <a:t> </a:t>
            </a:r>
            <a:r>
              <a:rPr dirty="0" sz="1250" spc="10" i="1">
                <a:latin typeface="Calibri"/>
                <a:cs typeface="Calibri"/>
              </a:rPr>
              <a:t>ﬁeld,</a:t>
            </a:r>
            <a:r>
              <a:rPr dirty="0" sz="1250" spc="75" i="1">
                <a:latin typeface="Calibri"/>
                <a:cs typeface="Calibri"/>
              </a:rPr>
              <a:t> </a:t>
            </a:r>
            <a:r>
              <a:rPr dirty="0" sz="1250" spc="55" i="1">
                <a:latin typeface="Calibri"/>
                <a:cs typeface="Calibri"/>
              </a:rPr>
              <a:t>you</a:t>
            </a:r>
            <a:r>
              <a:rPr dirty="0" sz="1250" spc="75" i="1">
                <a:latin typeface="Calibri"/>
                <a:cs typeface="Calibri"/>
              </a:rPr>
              <a:t> </a:t>
            </a:r>
            <a:r>
              <a:rPr dirty="0" sz="1250" spc="70" i="1">
                <a:latin typeface="Calibri"/>
                <a:cs typeface="Calibri"/>
              </a:rPr>
              <a:t>can</a:t>
            </a:r>
            <a:r>
              <a:rPr dirty="0" sz="1250" spc="75" i="1">
                <a:latin typeface="Calibri"/>
                <a:cs typeface="Calibri"/>
              </a:rPr>
              <a:t> </a:t>
            </a:r>
            <a:r>
              <a:rPr dirty="0" sz="1250" spc="10" i="1">
                <a:latin typeface="Calibri"/>
                <a:cs typeface="Calibri"/>
              </a:rPr>
              <a:t>still</a:t>
            </a:r>
            <a:r>
              <a:rPr dirty="0" sz="1250" spc="75" i="1">
                <a:latin typeface="Calibri"/>
                <a:cs typeface="Calibri"/>
              </a:rPr>
              <a:t> go </a:t>
            </a:r>
            <a:r>
              <a:rPr dirty="0" sz="1250" spc="35" i="1">
                <a:latin typeface="Calibri"/>
                <a:cs typeface="Calibri"/>
              </a:rPr>
              <a:t>on</a:t>
            </a:r>
            <a:r>
              <a:rPr dirty="0" sz="1250" spc="500" i="1">
                <a:latin typeface="Calibri"/>
                <a:cs typeface="Calibri"/>
              </a:rPr>
              <a:t> </a:t>
            </a:r>
            <a:r>
              <a:rPr dirty="0" sz="1250" i="1">
                <a:latin typeface="Calibri"/>
                <a:cs typeface="Calibri"/>
              </a:rPr>
              <a:t>there</a:t>
            </a:r>
            <a:r>
              <a:rPr dirty="0" sz="1250" spc="105" i="1">
                <a:latin typeface="Calibri"/>
                <a:cs typeface="Calibri"/>
              </a:rPr>
              <a:t> </a:t>
            </a:r>
            <a:r>
              <a:rPr dirty="0" sz="1250" spc="70" i="1">
                <a:latin typeface="Calibri"/>
                <a:cs typeface="Calibri"/>
              </a:rPr>
              <a:t>and</a:t>
            </a:r>
            <a:r>
              <a:rPr dirty="0" sz="1250" spc="110" i="1">
                <a:latin typeface="Calibri"/>
                <a:cs typeface="Calibri"/>
              </a:rPr>
              <a:t> </a:t>
            </a:r>
            <a:r>
              <a:rPr dirty="0" sz="1250" spc="80" i="1">
                <a:latin typeface="Calibri"/>
                <a:cs typeface="Calibri"/>
              </a:rPr>
              <a:t>use</a:t>
            </a:r>
            <a:r>
              <a:rPr dirty="0" sz="1250" spc="110" i="1">
                <a:latin typeface="Calibri"/>
                <a:cs typeface="Calibri"/>
              </a:rPr>
              <a:t> </a:t>
            </a:r>
            <a:r>
              <a:rPr dirty="0" sz="1250" i="1">
                <a:latin typeface="Calibri"/>
                <a:cs typeface="Calibri"/>
              </a:rPr>
              <a:t>the</a:t>
            </a:r>
            <a:r>
              <a:rPr dirty="0" sz="1250" spc="105" i="1">
                <a:latin typeface="Calibri"/>
                <a:cs typeface="Calibri"/>
              </a:rPr>
              <a:t> </a:t>
            </a:r>
            <a:r>
              <a:rPr dirty="0" sz="1250" i="1">
                <a:latin typeface="Calibri"/>
                <a:cs typeface="Calibri"/>
              </a:rPr>
              <a:t>tool”</a:t>
            </a:r>
            <a:r>
              <a:rPr dirty="0" sz="1250" spc="110" i="1">
                <a:latin typeface="Calibri"/>
                <a:cs typeface="Calibri"/>
              </a:rPr>
              <a:t> </a:t>
            </a:r>
            <a:r>
              <a:rPr dirty="0" sz="1250" spc="70" i="1">
                <a:latin typeface="Calibri"/>
                <a:cs typeface="Calibri"/>
              </a:rPr>
              <a:t>and</a:t>
            </a:r>
            <a:r>
              <a:rPr dirty="0" sz="1250" spc="110" i="1">
                <a:latin typeface="Calibri"/>
                <a:cs typeface="Calibri"/>
              </a:rPr>
              <a:t> </a:t>
            </a:r>
            <a:r>
              <a:rPr dirty="0" sz="1250" spc="50" i="1">
                <a:latin typeface="Calibri"/>
                <a:cs typeface="Calibri"/>
              </a:rPr>
              <a:t>“see</a:t>
            </a:r>
            <a:r>
              <a:rPr dirty="0" sz="1250" spc="110" i="1">
                <a:latin typeface="Calibri"/>
                <a:cs typeface="Calibri"/>
              </a:rPr>
              <a:t> </a:t>
            </a:r>
            <a:r>
              <a:rPr dirty="0" sz="1250" i="1">
                <a:latin typeface="Calibri"/>
                <a:cs typeface="Calibri"/>
              </a:rPr>
              <a:t>ﬁrsthand</a:t>
            </a:r>
            <a:r>
              <a:rPr dirty="0" sz="1250" spc="105" i="1">
                <a:latin typeface="Calibri"/>
                <a:cs typeface="Calibri"/>
              </a:rPr>
              <a:t> </a:t>
            </a:r>
            <a:r>
              <a:rPr dirty="0" sz="1250" spc="50" i="1">
                <a:latin typeface="Calibri"/>
                <a:cs typeface="Calibri"/>
              </a:rPr>
              <a:t>how</a:t>
            </a:r>
            <a:r>
              <a:rPr dirty="0" sz="1250" spc="110" i="1">
                <a:latin typeface="Calibri"/>
                <a:cs typeface="Calibri"/>
              </a:rPr>
              <a:t> </a:t>
            </a:r>
            <a:r>
              <a:rPr dirty="0" sz="1250" i="1">
                <a:latin typeface="Calibri"/>
                <a:cs typeface="Calibri"/>
              </a:rPr>
              <a:t>it</a:t>
            </a:r>
            <a:r>
              <a:rPr dirty="0" sz="1250" spc="110" i="1">
                <a:latin typeface="Calibri"/>
                <a:cs typeface="Calibri"/>
              </a:rPr>
              <a:t> </a:t>
            </a:r>
            <a:r>
              <a:rPr dirty="0" sz="1250" i="1">
                <a:latin typeface="Calibri"/>
                <a:cs typeface="Calibri"/>
              </a:rPr>
              <a:t>beneﬁts</a:t>
            </a:r>
            <a:r>
              <a:rPr dirty="0" sz="1250" spc="110" i="1">
                <a:latin typeface="Calibri"/>
                <a:cs typeface="Calibri"/>
              </a:rPr>
              <a:t> </a:t>
            </a:r>
            <a:r>
              <a:rPr dirty="0" sz="1250" spc="55" i="1">
                <a:latin typeface="Calibri"/>
                <a:cs typeface="Calibri"/>
              </a:rPr>
              <a:t>you</a:t>
            </a:r>
            <a:r>
              <a:rPr dirty="0" sz="1250" spc="105" i="1">
                <a:latin typeface="Calibri"/>
                <a:cs typeface="Calibri"/>
              </a:rPr>
              <a:t> </a:t>
            </a:r>
            <a:r>
              <a:rPr dirty="0" sz="1250" spc="-20" i="1">
                <a:latin typeface="Calibri"/>
                <a:cs typeface="Calibri"/>
              </a:rPr>
              <a:t>from </a:t>
            </a:r>
            <a:r>
              <a:rPr dirty="0" sz="1250" spc="10" i="1">
                <a:latin typeface="Calibri"/>
                <a:cs typeface="Calibri"/>
              </a:rPr>
              <a:t>multiple</a:t>
            </a:r>
            <a:r>
              <a:rPr dirty="0" sz="1250" spc="110" i="1">
                <a:latin typeface="Calibri"/>
                <a:cs typeface="Calibri"/>
              </a:rPr>
              <a:t> </a:t>
            </a:r>
            <a:r>
              <a:rPr dirty="0" sz="1250" spc="10" i="1">
                <a:latin typeface="Calibri"/>
                <a:cs typeface="Calibri"/>
              </a:rPr>
              <a:t>diﬀerent</a:t>
            </a:r>
            <a:r>
              <a:rPr dirty="0" sz="1250" spc="110" i="1">
                <a:latin typeface="Calibri"/>
                <a:cs typeface="Calibri"/>
              </a:rPr>
              <a:t> </a:t>
            </a:r>
            <a:r>
              <a:rPr dirty="0" sz="1250" spc="10" i="1">
                <a:latin typeface="Calibri"/>
                <a:cs typeface="Calibri"/>
              </a:rPr>
              <a:t>aspects.”</a:t>
            </a:r>
            <a:r>
              <a:rPr dirty="0" sz="1250" spc="100" i="1">
                <a:latin typeface="Calibri"/>
                <a:cs typeface="Calibri"/>
              </a:rPr>
              <a:t> </a:t>
            </a:r>
            <a:r>
              <a:rPr dirty="0" sz="1250" spc="50" b="1">
                <a:solidFill>
                  <a:srgbClr val="0097A7"/>
                </a:solidFill>
                <a:latin typeface="Calibri"/>
                <a:cs typeface="Calibri"/>
              </a:rPr>
              <a:t>-</a:t>
            </a:r>
            <a:r>
              <a:rPr dirty="0" sz="1250" spc="75" b="1">
                <a:solidFill>
                  <a:srgbClr val="0097A7"/>
                </a:solidFill>
                <a:latin typeface="Calibri"/>
                <a:cs typeface="Calibri"/>
              </a:rPr>
              <a:t>Jacob</a:t>
            </a:r>
            <a:r>
              <a:rPr dirty="0" sz="1250" spc="110" b="1">
                <a:solidFill>
                  <a:srgbClr val="0097A7"/>
                </a:solidFill>
                <a:latin typeface="Calibri"/>
                <a:cs typeface="Calibri"/>
              </a:rPr>
              <a:t> </a:t>
            </a:r>
            <a:r>
              <a:rPr dirty="0" sz="1250" spc="50" b="1">
                <a:solidFill>
                  <a:srgbClr val="0097A7"/>
                </a:solidFill>
                <a:latin typeface="Calibri"/>
                <a:cs typeface="Calibri"/>
              </a:rPr>
              <a:t>Bearden,</a:t>
            </a:r>
            <a:r>
              <a:rPr dirty="0" sz="1250" spc="110" b="1">
                <a:solidFill>
                  <a:srgbClr val="0097A7"/>
                </a:solidFill>
                <a:latin typeface="Calibri"/>
                <a:cs typeface="Calibri"/>
              </a:rPr>
              <a:t> </a:t>
            </a:r>
            <a:r>
              <a:rPr dirty="0" sz="1250" spc="55" b="1">
                <a:solidFill>
                  <a:srgbClr val="0097A7"/>
                </a:solidFill>
                <a:latin typeface="Calibri"/>
                <a:cs typeface="Calibri"/>
              </a:rPr>
              <a:t>Planning</a:t>
            </a:r>
            <a:r>
              <a:rPr dirty="0" sz="1250" spc="114" b="1">
                <a:solidFill>
                  <a:srgbClr val="0097A7"/>
                </a:solidFill>
                <a:latin typeface="Calibri"/>
                <a:cs typeface="Calibri"/>
              </a:rPr>
              <a:t> </a:t>
            </a:r>
            <a:r>
              <a:rPr dirty="0" sz="1250" spc="50" b="1">
                <a:solidFill>
                  <a:srgbClr val="0097A7"/>
                </a:solidFill>
                <a:latin typeface="Calibri"/>
                <a:cs typeface="Calibri"/>
              </a:rPr>
              <a:t>and</a:t>
            </a:r>
            <a:r>
              <a:rPr dirty="0" sz="1250" spc="110" b="1">
                <a:solidFill>
                  <a:srgbClr val="0097A7"/>
                </a:solidFill>
                <a:latin typeface="Calibri"/>
                <a:cs typeface="Calibri"/>
              </a:rPr>
              <a:t> </a:t>
            </a:r>
            <a:r>
              <a:rPr dirty="0" sz="1250" spc="60" b="1">
                <a:solidFill>
                  <a:srgbClr val="0097A7"/>
                </a:solidFill>
                <a:latin typeface="Calibri"/>
                <a:cs typeface="Calibri"/>
              </a:rPr>
              <a:t>Zoning </a:t>
            </a:r>
            <a:r>
              <a:rPr dirty="0" sz="1250" spc="20" b="1">
                <a:solidFill>
                  <a:srgbClr val="0097A7"/>
                </a:solidFill>
                <a:latin typeface="Calibri"/>
                <a:cs typeface="Calibri"/>
              </a:rPr>
              <a:t>Coordinator</a:t>
            </a:r>
            <a:r>
              <a:rPr dirty="0" sz="1250" spc="130" b="1">
                <a:solidFill>
                  <a:srgbClr val="0097A7"/>
                </a:solidFill>
                <a:latin typeface="Calibri"/>
                <a:cs typeface="Calibri"/>
              </a:rPr>
              <a:t> </a:t>
            </a:r>
            <a:r>
              <a:rPr dirty="0" sz="1250" spc="20" b="1">
                <a:solidFill>
                  <a:srgbClr val="0097A7"/>
                </a:solidFill>
                <a:latin typeface="Calibri"/>
                <a:cs typeface="Calibri"/>
              </a:rPr>
              <a:t>with</a:t>
            </a:r>
            <a:r>
              <a:rPr dirty="0" sz="1250" spc="130" b="1">
                <a:solidFill>
                  <a:srgbClr val="0097A7"/>
                </a:solidFill>
                <a:latin typeface="Calibri"/>
                <a:cs typeface="Calibri"/>
              </a:rPr>
              <a:t> </a:t>
            </a:r>
            <a:r>
              <a:rPr dirty="0" sz="1250" spc="20" b="1">
                <a:solidFill>
                  <a:srgbClr val="0097A7"/>
                </a:solidFill>
                <a:latin typeface="Calibri"/>
                <a:cs typeface="Calibri"/>
              </a:rPr>
              <a:t>the</a:t>
            </a:r>
            <a:r>
              <a:rPr dirty="0" sz="1250" spc="130" b="1">
                <a:solidFill>
                  <a:srgbClr val="0097A7"/>
                </a:solidFill>
                <a:latin typeface="Calibri"/>
                <a:cs typeface="Calibri"/>
              </a:rPr>
              <a:t> </a:t>
            </a:r>
            <a:r>
              <a:rPr dirty="0" sz="1250" spc="20" b="1">
                <a:solidFill>
                  <a:srgbClr val="0097A7"/>
                </a:solidFill>
                <a:latin typeface="Calibri"/>
                <a:cs typeface="Calibri"/>
              </a:rPr>
              <a:t>Greater</a:t>
            </a:r>
            <a:r>
              <a:rPr dirty="0" sz="1250" spc="130" b="1">
                <a:solidFill>
                  <a:srgbClr val="0097A7"/>
                </a:solidFill>
                <a:latin typeface="Calibri"/>
                <a:cs typeface="Calibri"/>
              </a:rPr>
              <a:t> </a:t>
            </a:r>
            <a:r>
              <a:rPr dirty="0" sz="1250" spc="20" b="1">
                <a:solidFill>
                  <a:srgbClr val="0097A7"/>
                </a:solidFill>
                <a:latin typeface="Calibri"/>
                <a:cs typeface="Calibri"/>
              </a:rPr>
              <a:t>Dalton</a:t>
            </a:r>
            <a:r>
              <a:rPr dirty="0" sz="1250" spc="135" b="1">
                <a:solidFill>
                  <a:srgbClr val="0097A7"/>
                </a:solidFill>
                <a:latin typeface="Calibri"/>
                <a:cs typeface="Calibri"/>
              </a:rPr>
              <a:t> </a:t>
            </a:r>
            <a:r>
              <a:rPr dirty="0" sz="1250" spc="35" b="1">
                <a:solidFill>
                  <a:srgbClr val="0097A7"/>
                </a:solidFill>
                <a:latin typeface="Calibri"/>
                <a:cs typeface="Calibri"/>
              </a:rPr>
              <a:t>MPO</a:t>
            </a:r>
            <a:endParaRPr sz="125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9875" y="685800"/>
            <a:ext cx="2983724" cy="2983723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3540125" y="2868861"/>
            <a:ext cx="5005705" cy="528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100" spc="60">
                <a:latin typeface="Calibri"/>
                <a:cs typeface="Calibri"/>
              </a:rPr>
              <a:t>By </a:t>
            </a:r>
            <a:r>
              <a:rPr dirty="0" sz="1100" spc="30">
                <a:latin typeface="Calibri"/>
                <a:cs typeface="Calibri"/>
              </a:rPr>
              <a:t>collaborating</a:t>
            </a:r>
            <a:r>
              <a:rPr dirty="0" sz="1100" spc="65">
                <a:latin typeface="Calibri"/>
                <a:cs typeface="Calibri"/>
              </a:rPr>
              <a:t> </a:t>
            </a:r>
            <a:r>
              <a:rPr dirty="0" sz="1100" spc="20">
                <a:latin typeface="Calibri"/>
                <a:cs typeface="Calibri"/>
              </a:rPr>
              <a:t>with</a:t>
            </a:r>
            <a:r>
              <a:rPr dirty="0" sz="1100" spc="60">
                <a:latin typeface="Calibri"/>
                <a:cs typeface="Calibri"/>
              </a:rPr>
              <a:t> </a:t>
            </a:r>
            <a:r>
              <a:rPr dirty="0" sz="1100" spc="50">
                <a:latin typeface="Calibri"/>
                <a:cs typeface="Calibri"/>
              </a:rPr>
              <a:t>Georgia</a:t>
            </a:r>
            <a:r>
              <a:rPr dirty="0" sz="1100" spc="65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Tech</a:t>
            </a:r>
            <a:r>
              <a:rPr dirty="0" sz="1100" spc="60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and</a:t>
            </a:r>
            <a:r>
              <a:rPr dirty="0" sz="1100" spc="65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Cleveland</a:t>
            </a:r>
            <a:r>
              <a:rPr dirty="0" sz="1100" spc="65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State,</a:t>
            </a:r>
            <a:r>
              <a:rPr dirty="0" sz="1100" spc="60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our</a:t>
            </a:r>
            <a:r>
              <a:rPr dirty="0" sz="1100" spc="65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groundbreaking </a:t>
            </a:r>
            <a:r>
              <a:rPr dirty="0" sz="1100" spc="-20">
                <a:latin typeface="Calibri"/>
                <a:cs typeface="Calibri"/>
              </a:rPr>
              <a:t>data </a:t>
            </a:r>
            <a:r>
              <a:rPr dirty="0" sz="1100">
                <a:latin typeface="Calibri"/>
                <a:cs typeface="Calibri"/>
              </a:rPr>
              <a:t>reporting</a:t>
            </a:r>
            <a:r>
              <a:rPr dirty="0" sz="1100" spc="16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will</a:t>
            </a:r>
            <a:r>
              <a:rPr dirty="0" sz="1100" spc="16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oﬀer</a:t>
            </a:r>
            <a:r>
              <a:rPr dirty="0" sz="1100" spc="16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users</a:t>
            </a:r>
            <a:r>
              <a:rPr dirty="0" sz="1100" spc="16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the</a:t>
            </a:r>
            <a:r>
              <a:rPr dirty="0" sz="1100" spc="16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opportunity</a:t>
            </a:r>
            <a:r>
              <a:rPr dirty="0" sz="1100" spc="16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to</a:t>
            </a:r>
            <a:r>
              <a:rPr dirty="0" sz="1100" spc="140">
                <a:latin typeface="Calibri"/>
                <a:cs typeface="Calibri"/>
              </a:rPr>
              <a:t> </a:t>
            </a:r>
            <a:r>
              <a:rPr dirty="0" sz="1100" b="1">
                <a:solidFill>
                  <a:srgbClr val="0097A7"/>
                </a:solidFill>
                <a:latin typeface="Calibri"/>
                <a:cs typeface="Calibri"/>
              </a:rPr>
              <a:t>discover,</a:t>
            </a:r>
            <a:r>
              <a:rPr dirty="0" sz="1100" spc="155" b="1">
                <a:solidFill>
                  <a:srgbClr val="0097A7"/>
                </a:solidFill>
                <a:latin typeface="Calibri"/>
                <a:cs typeface="Calibri"/>
              </a:rPr>
              <a:t> </a:t>
            </a:r>
            <a:r>
              <a:rPr dirty="0" sz="1100" b="1">
                <a:solidFill>
                  <a:srgbClr val="0097A7"/>
                </a:solidFill>
                <a:latin typeface="Calibri"/>
                <a:cs typeface="Calibri"/>
              </a:rPr>
              <a:t>interpret,</a:t>
            </a:r>
            <a:r>
              <a:rPr dirty="0" sz="1100" spc="150" b="1">
                <a:solidFill>
                  <a:srgbClr val="0097A7"/>
                </a:solidFill>
                <a:latin typeface="Calibri"/>
                <a:cs typeface="Calibri"/>
              </a:rPr>
              <a:t> </a:t>
            </a:r>
            <a:r>
              <a:rPr dirty="0" sz="1100" spc="50" b="1">
                <a:solidFill>
                  <a:srgbClr val="0097A7"/>
                </a:solidFill>
                <a:latin typeface="Calibri"/>
                <a:cs typeface="Calibri"/>
              </a:rPr>
              <a:t>and</a:t>
            </a:r>
            <a:r>
              <a:rPr dirty="0" sz="1100" spc="155" b="1">
                <a:solidFill>
                  <a:srgbClr val="0097A7"/>
                </a:solidFill>
                <a:latin typeface="Calibri"/>
                <a:cs typeface="Calibri"/>
              </a:rPr>
              <a:t> </a:t>
            </a:r>
            <a:r>
              <a:rPr dirty="0" sz="1100" spc="-10" b="1">
                <a:solidFill>
                  <a:srgbClr val="0097A7"/>
                </a:solidFill>
                <a:latin typeface="Calibri"/>
                <a:cs typeface="Calibri"/>
              </a:rPr>
              <a:t>improve </a:t>
            </a:r>
            <a:r>
              <a:rPr dirty="0" sz="1100" spc="10">
                <a:latin typeface="Calibri"/>
                <a:cs typeface="Calibri"/>
              </a:rPr>
              <a:t>elements</a:t>
            </a:r>
            <a:r>
              <a:rPr dirty="0" sz="1100" spc="105">
                <a:latin typeface="Calibri"/>
                <a:cs typeface="Calibri"/>
              </a:rPr>
              <a:t> </a:t>
            </a:r>
            <a:r>
              <a:rPr dirty="0" sz="1100" spc="10">
                <a:latin typeface="Calibri"/>
                <a:cs typeface="Calibri"/>
              </a:rPr>
              <a:t>related</a:t>
            </a:r>
            <a:r>
              <a:rPr dirty="0" sz="1100" spc="110">
                <a:latin typeface="Calibri"/>
                <a:cs typeface="Calibri"/>
              </a:rPr>
              <a:t> </a:t>
            </a:r>
            <a:r>
              <a:rPr dirty="0" sz="1100" spc="10">
                <a:latin typeface="Calibri"/>
                <a:cs typeface="Calibri"/>
              </a:rPr>
              <a:t>to</a:t>
            </a:r>
            <a:r>
              <a:rPr dirty="0" sz="1100" spc="110">
                <a:latin typeface="Calibri"/>
                <a:cs typeface="Calibri"/>
              </a:rPr>
              <a:t> </a:t>
            </a:r>
            <a:r>
              <a:rPr dirty="0" sz="1100" spc="10">
                <a:latin typeface="Calibri"/>
                <a:cs typeface="Calibri"/>
              </a:rPr>
              <a:t>freight</a:t>
            </a:r>
            <a:r>
              <a:rPr dirty="0" sz="1100" spc="105">
                <a:latin typeface="Calibri"/>
                <a:cs typeface="Calibri"/>
              </a:rPr>
              <a:t> </a:t>
            </a:r>
            <a:r>
              <a:rPr dirty="0" sz="1100" spc="10">
                <a:latin typeface="Calibri"/>
                <a:cs typeface="Calibri"/>
              </a:rPr>
              <a:t>mobility</a:t>
            </a:r>
            <a:r>
              <a:rPr dirty="0" sz="1100" spc="110">
                <a:latin typeface="Calibri"/>
                <a:cs typeface="Calibri"/>
              </a:rPr>
              <a:t> </a:t>
            </a:r>
            <a:r>
              <a:rPr dirty="0" sz="1100" spc="55">
                <a:latin typeface="Calibri"/>
                <a:cs typeface="Calibri"/>
              </a:rPr>
              <a:t>across</a:t>
            </a:r>
            <a:r>
              <a:rPr dirty="0" sz="1100" spc="110">
                <a:latin typeface="Calibri"/>
                <a:cs typeface="Calibri"/>
              </a:rPr>
              <a:t> </a:t>
            </a:r>
            <a:r>
              <a:rPr dirty="0" sz="1100" spc="10">
                <a:latin typeface="Calibri"/>
                <a:cs typeface="Calibri"/>
              </a:rPr>
              <a:t>our</a:t>
            </a:r>
            <a:r>
              <a:rPr dirty="0" sz="1100" spc="105">
                <a:latin typeface="Calibri"/>
                <a:cs typeface="Calibri"/>
              </a:rPr>
              <a:t> </a:t>
            </a:r>
            <a:r>
              <a:rPr dirty="0" sz="1100" spc="10">
                <a:latin typeface="Calibri"/>
                <a:cs typeface="Calibri"/>
              </a:rPr>
              <a:t>region</a:t>
            </a:r>
            <a:r>
              <a:rPr dirty="0" sz="1100" spc="110">
                <a:latin typeface="Calibri"/>
                <a:cs typeface="Calibri"/>
              </a:rPr>
              <a:t> </a:t>
            </a:r>
            <a:r>
              <a:rPr dirty="0" sz="1100" spc="10">
                <a:latin typeface="Calibri"/>
                <a:cs typeface="Calibri"/>
              </a:rPr>
              <a:t>and</a:t>
            </a:r>
            <a:r>
              <a:rPr dirty="0" sz="1100" spc="110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beyond.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15027" y="2142512"/>
            <a:ext cx="2042997" cy="565870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74219" y="2207621"/>
            <a:ext cx="2364265" cy="500037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3025" y="271398"/>
            <a:ext cx="4340225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120"/>
              <a:t>The</a:t>
            </a:r>
            <a:r>
              <a:rPr dirty="0" sz="2200" spc="75"/>
              <a:t> Thrive </a:t>
            </a:r>
            <a:r>
              <a:rPr dirty="0" sz="2200" spc="95"/>
              <a:t>Regional</a:t>
            </a:r>
            <a:r>
              <a:rPr dirty="0" sz="2200" spc="75"/>
              <a:t> </a:t>
            </a:r>
            <a:r>
              <a:rPr dirty="0" sz="2200" spc="40"/>
              <a:t>Infrastructure</a:t>
            </a:r>
            <a:endParaRPr sz="2200"/>
          </a:p>
        </p:txBody>
      </p:sp>
      <p:sp>
        <p:nvSpPr>
          <p:cNvPr id="8" name="object 8" descr=""/>
          <p:cNvSpPr txBox="1"/>
          <p:nvPr/>
        </p:nvSpPr>
        <p:spPr>
          <a:xfrm>
            <a:off x="73025" y="606678"/>
            <a:ext cx="772795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40" b="1">
                <a:solidFill>
                  <a:srgbClr val="0097A7"/>
                </a:solidFill>
                <a:latin typeface="Calibri"/>
                <a:cs typeface="Calibri"/>
              </a:rPr>
              <a:t>Portal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72900" y="3863154"/>
            <a:ext cx="598805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10">
                <a:latin typeface="Calibri"/>
                <a:cs typeface="Calibri"/>
              </a:rPr>
              <a:t>Through</a:t>
            </a:r>
            <a:r>
              <a:rPr dirty="0" sz="1200" spc="175">
                <a:latin typeface="Calibri"/>
                <a:cs typeface="Calibri"/>
              </a:rPr>
              <a:t> </a:t>
            </a:r>
            <a:r>
              <a:rPr dirty="0" sz="1200" spc="65">
                <a:latin typeface="Calibri"/>
                <a:cs typeface="Calibri"/>
              </a:rPr>
              <a:t>ARC’s</a:t>
            </a:r>
            <a:r>
              <a:rPr dirty="0" sz="1200" spc="175">
                <a:latin typeface="Calibri"/>
                <a:cs typeface="Calibri"/>
              </a:rPr>
              <a:t> </a:t>
            </a:r>
            <a:r>
              <a:rPr dirty="0" sz="1200" spc="10">
                <a:latin typeface="Calibri"/>
                <a:cs typeface="Calibri"/>
              </a:rPr>
              <a:t>investment</a:t>
            </a:r>
            <a:r>
              <a:rPr dirty="0" sz="1200" spc="175">
                <a:latin typeface="Calibri"/>
                <a:cs typeface="Calibri"/>
              </a:rPr>
              <a:t> </a:t>
            </a:r>
            <a:r>
              <a:rPr dirty="0" sz="1200" spc="10">
                <a:latin typeface="Calibri"/>
                <a:cs typeface="Calibri"/>
              </a:rPr>
              <a:t>in</a:t>
            </a:r>
            <a:r>
              <a:rPr dirty="0" sz="1200" spc="175">
                <a:latin typeface="Calibri"/>
                <a:cs typeface="Calibri"/>
              </a:rPr>
              <a:t> </a:t>
            </a:r>
            <a:r>
              <a:rPr dirty="0" sz="1200" spc="10">
                <a:latin typeface="Calibri"/>
                <a:cs typeface="Calibri"/>
              </a:rPr>
              <a:t>Thrive’s</a:t>
            </a:r>
            <a:r>
              <a:rPr dirty="0" sz="1200" spc="175">
                <a:latin typeface="Calibri"/>
                <a:cs typeface="Calibri"/>
              </a:rPr>
              <a:t> </a:t>
            </a:r>
            <a:r>
              <a:rPr dirty="0" sz="1200" spc="10">
                <a:latin typeface="Calibri"/>
                <a:cs typeface="Calibri"/>
              </a:rPr>
              <a:t>organizational</a:t>
            </a:r>
            <a:r>
              <a:rPr dirty="0" sz="1200" spc="175">
                <a:latin typeface="Calibri"/>
                <a:cs typeface="Calibri"/>
              </a:rPr>
              <a:t> </a:t>
            </a:r>
            <a:r>
              <a:rPr dirty="0" sz="1200" spc="10">
                <a:latin typeface="Calibri"/>
                <a:cs typeface="Calibri"/>
              </a:rPr>
              <a:t>structure</a:t>
            </a:r>
            <a:r>
              <a:rPr dirty="0" sz="1200" spc="175">
                <a:latin typeface="Calibri"/>
                <a:cs typeface="Calibri"/>
              </a:rPr>
              <a:t> </a:t>
            </a:r>
            <a:r>
              <a:rPr dirty="0" sz="1200" spc="10">
                <a:latin typeface="Calibri"/>
                <a:cs typeface="Calibri"/>
              </a:rPr>
              <a:t>and</a:t>
            </a:r>
            <a:r>
              <a:rPr dirty="0" sz="1200" spc="175">
                <a:latin typeface="Calibri"/>
                <a:cs typeface="Calibri"/>
              </a:rPr>
              <a:t> </a:t>
            </a:r>
            <a:r>
              <a:rPr dirty="0" sz="1200" spc="10">
                <a:latin typeface="Calibri"/>
                <a:cs typeface="Calibri"/>
              </a:rPr>
              <a:t>needs,</a:t>
            </a:r>
            <a:r>
              <a:rPr dirty="0" sz="1200" spc="175">
                <a:latin typeface="Calibri"/>
                <a:cs typeface="Calibri"/>
              </a:rPr>
              <a:t> </a:t>
            </a:r>
            <a:r>
              <a:rPr dirty="0" sz="1200" spc="-25">
                <a:latin typeface="Calibri"/>
                <a:cs typeface="Calibri"/>
              </a:rPr>
              <a:t>our </a:t>
            </a:r>
            <a:r>
              <a:rPr dirty="0" sz="1200" spc="10">
                <a:latin typeface="Calibri"/>
                <a:cs typeface="Calibri"/>
              </a:rPr>
              <a:t>Transportation</a:t>
            </a:r>
            <a:r>
              <a:rPr dirty="0" sz="1200" spc="135">
                <a:latin typeface="Calibri"/>
                <a:cs typeface="Calibri"/>
              </a:rPr>
              <a:t> </a:t>
            </a:r>
            <a:r>
              <a:rPr dirty="0" sz="1200" spc="10">
                <a:latin typeface="Calibri"/>
                <a:cs typeface="Calibri"/>
              </a:rPr>
              <a:t>and</a:t>
            </a:r>
            <a:r>
              <a:rPr dirty="0" sz="1200" spc="135">
                <a:latin typeface="Calibri"/>
                <a:cs typeface="Calibri"/>
              </a:rPr>
              <a:t> </a:t>
            </a:r>
            <a:r>
              <a:rPr dirty="0" sz="1200" spc="10">
                <a:latin typeface="Calibri"/>
                <a:cs typeface="Calibri"/>
              </a:rPr>
              <a:t>Infrastructure</a:t>
            </a:r>
            <a:r>
              <a:rPr dirty="0" sz="1200" spc="135">
                <a:latin typeface="Calibri"/>
                <a:cs typeface="Calibri"/>
              </a:rPr>
              <a:t> </a:t>
            </a:r>
            <a:r>
              <a:rPr dirty="0" sz="1200" spc="10">
                <a:latin typeface="Calibri"/>
                <a:cs typeface="Calibri"/>
              </a:rPr>
              <a:t>programming</a:t>
            </a:r>
            <a:r>
              <a:rPr dirty="0" sz="1200" spc="135">
                <a:latin typeface="Calibri"/>
                <a:cs typeface="Calibri"/>
              </a:rPr>
              <a:t> </a:t>
            </a:r>
            <a:r>
              <a:rPr dirty="0" sz="1200" spc="10">
                <a:latin typeface="Calibri"/>
                <a:cs typeface="Calibri"/>
              </a:rPr>
              <a:t>will</a:t>
            </a:r>
            <a:r>
              <a:rPr dirty="0" sz="1200" spc="135">
                <a:latin typeface="Calibri"/>
                <a:cs typeface="Calibri"/>
              </a:rPr>
              <a:t> </a:t>
            </a:r>
            <a:r>
              <a:rPr dirty="0" sz="1200" spc="65">
                <a:latin typeface="Calibri"/>
                <a:cs typeface="Calibri"/>
              </a:rPr>
              <a:t>be</a:t>
            </a:r>
            <a:r>
              <a:rPr dirty="0" sz="1200" spc="135">
                <a:latin typeface="Calibri"/>
                <a:cs typeface="Calibri"/>
              </a:rPr>
              <a:t> </a:t>
            </a:r>
            <a:r>
              <a:rPr dirty="0" sz="1200" spc="10">
                <a:latin typeface="Calibri"/>
                <a:cs typeface="Calibri"/>
              </a:rPr>
              <a:t>able</a:t>
            </a:r>
            <a:r>
              <a:rPr dirty="0" sz="1200" spc="135">
                <a:latin typeface="Calibri"/>
                <a:cs typeface="Calibri"/>
              </a:rPr>
              <a:t> </a:t>
            </a:r>
            <a:r>
              <a:rPr dirty="0" sz="1200" spc="10">
                <a:latin typeface="Calibri"/>
                <a:cs typeface="Calibri"/>
              </a:rPr>
              <a:t>to</a:t>
            </a:r>
            <a:r>
              <a:rPr dirty="0" sz="1200" spc="135">
                <a:latin typeface="Calibri"/>
                <a:cs typeface="Calibri"/>
              </a:rPr>
              <a:t> </a:t>
            </a:r>
            <a:r>
              <a:rPr dirty="0" sz="1200" spc="10">
                <a:latin typeface="Calibri"/>
                <a:cs typeface="Calibri"/>
              </a:rPr>
              <a:t>provide</a:t>
            </a:r>
            <a:r>
              <a:rPr dirty="0" sz="1200" spc="135">
                <a:latin typeface="Calibri"/>
                <a:cs typeface="Calibri"/>
              </a:rPr>
              <a:t> </a:t>
            </a:r>
            <a:r>
              <a:rPr dirty="0" sz="1200" spc="10" b="1">
                <a:solidFill>
                  <a:srgbClr val="0097A7"/>
                </a:solidFill>
                <a:latin typeface="Calibri"/>
                <a:cs typeface="Calibri"/>
              </a:rPr>
              <a:t>quality</a:t>
            </a:r>
            <a:r>
              <a:rPr dirty="0" sz="1200" spc="135" b="1">
                <a:solidFill>
                  <a:srgbClr val="0097A7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97A7"/>
                </a:solidFill>
                <a:latin typeface="Calibri"/>
                <a:cs typeface="Calibri"/>
              </a:rPr>
              <a:t>information </a:t>
            </a:r>
            <a:r>
              <a:rPr dirty="0" sz="1200" spc="20">
                <a:latin typeface="Calibri"/>
                <a:cs typeface="Calibri"/>
              </a:rPr>
              <a:t>to</a:t>
            </a:r>
            <a:r>
              <a:rPr dirty="0" sz="1200" spc="100">
                <a:latin typeface="Calibri"/>
                <a:cs typeface="Calibri"/>
              </a:rPr>
              <a:t> </a:t>
            </a:r>
            <a:r>
              <a:rPr dirty="0" sz="1200" spc="20">
                <a:latin typeface="Calibri"/>
                <a:cs typeface="Calibri"/>
              </a:rPr>
              <a:t>decision</a:t>
            </a:r>
            <a:r>
              <a:rPr dirty="0" sz="1200" spc="105">
                <a:latin typeface="Calibri"/>
                <a:cs typeface="Calibri"/>
              </a:rPr>
              <a:t> </a:t>
            </a:r>
            <a:r>
              <a:rPr dirty="0" sz="1200" spc="20">
                <a:latin typeface="Calibri"/>
                <a:cs typeface="Calibri"/>
              </a:rPr>
              <a:t>makers,</a:t>
            </a:r>
            <a:r>
              <a:rPr dirty="0" sz="1200" spc="105">
                <a:latin typeface="Calibri"/>
                <a:cs typeface="Calibri"/>
              </a:rPr>
              <a:t> </a:t>
            </a:r>
            <a:r>
              <a:rPr dirty="0" sz="1200" spc="20">
                <a:latin typeface="Calibri"/>
                <a:cs typeface="Calibri"/>
              </a:rPr>
              <a:t>planning</a:t>
            </a:r>
            <a:r>
              <a:rPr dirty="0" sz="1200" spc="105">
                <a:latin typeface="Calibri"/>
                <a:cs typeface="Calibri"/>
              </a:rPr>
              <a:t> </a:t>
            </a:r>
            <a:r>
              <a:rPr dirty="0" sz="1200" spc="20">
                <a:latin typeface="Calibri"/>
                <a:cs typeface="Calibri"/>
              </a:rPr>
              <a:t>organizations,</a:t>
            </a:r>
            <a:r>
              <a:rPr dirty="0" sz="1200" spc="105">
                <a:latin typeface="Calibri"/>
                <a:cs typeface="Calibri"/>
              </a:rPr>
              <a:t> </a:t>
            </a:r>
            <a:r>
              <a:rPr dirty="0" sz="1200" spc="20">
                <a:latin typeface="Calibri"/>
                <a:cs typeface="Calibri"/>
              </a:rPr>
              <a:t>and</a:t>
            </a:r>
            <a:r>
              <a:rPr dirty="0" sz="1200" spc="105"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0097A7"/>
                </a:solidFill>
                <a:latin typeface="Calibri"/>
                <a:cs typeface="Calibri"/>
              </a:rPr>
              <a:t>even</a:t>
            </a:r>
            <a:r>
              <a:rPr dirty="0" sz="1200" spc="100" b="1">
                <a:solidFill>
                  <a:srgbClr val="0097A7"/>
                </a:solidFill>
                <a:latin typeface="Calibri"/>
                <a:cs typeface="Calibri"/>
              </a:rPr>
              <a:t> </a:t>
            </a:r>
            <a:r>
              <a:rPr dirty="0" sz="1200" spc="20" b="1">
                <a:solidFill>
                  <a:srgbClr val="0097A7"/>
                </a:solidFill>
                <a:latin typeface="Calibri"/>
                <a:cs typeface="Calibri"/>
              </a:rPr>
              <a:t>private</a:t>
            </a:r>
            <a:r>
              <a:rPr dirty="0" sz="1200" spc="105" b="1">
                <a:solidFill>
                  <a:srgbClr val="0097A7"/>
                </a:solidFill>
                <a:latin typeface="Calibri"/>
                <a:cs typeface="Calibri"/>
              </a:rPr>
              <a:t> </a:t>
            </a:r>
            <a:r>
              <a:rPr dirty="0" sz="1200" spc="50" b="1">
                <a:solidFill>
                  <a:srgbClr val="0097A7"/>
                </a:solidFill>
                <a:latin typeface="Calibri"/>
                <a:cs typeface="Calibri"/>
              </a:rPr>
              <a:t>companies</a:t>
            </a:r>
            <a:r>
              <a:rPr dirty="0" sz="1200" spc="105" b="1">
                <a:solidFill>
                  <a:srgbClr val="0097A7"/>
                </a:solidFill>
                <a:latin typeface="Calibri"/>
                <a:cs typeface="Calibri"/>
              </a:rPr>
              <a:t> </a:t>
            </a:r>
            <a:r>
              <a:rPr dirty="0" sz="1200" spc="20">
                <a:latin typeface="Calibri"/>
                <a:cs typeface="Calibri"/>
              </a:rPr>
              <a:t>that</a:t>
            </a:r>
            <a:r>
              <a:rPr dirty="0" sz="1200" spc="105">
                <a:latin typeface="Calibri"/>
                <a:cs typeface="Calibri"/>
              </a:rPr>
              <a:t> </a:t>
            </a:r>
            <a:r>
              <a:rPr dirty="0" sz="1200" spc="55">
                <a:latin typeface="Calibri"/>
                <a:cs typeface="Calibri"/>
              </a:rPr>
              <a:t>can</a:t>
            </a:r>
            <a:r>
              <a:rPr dirty="0" sz="1200" spc="105">
                <a:latin typeface="Calibri"/>
                <a:cs typeface="Calibri"/>
              </a:rPr>
              <a:t> </a:t>
            </a:r>
            <a:r>
              <a:rPr dirty="0" sz="1200" spc="-20">
                <a:latin typeface="Calibri"/>
                <a:cs typeface="Calibri"/>
              </a:rPr>
              <a:t>help </a:t>
            </a:r>
            <a:r>
              <a:rPr dirty="0" sz="1200" spc="50" b="1">
                <a:solidFill>
                  <a:srgbClr val="0097A7"/>
                </a:solidFill>
                <a:latin typeface="Calibri"/>
                <a:cs typeface="Calibri"/>
              </a:rPr>
              <a:t>increase</a:t>
            </a:r>
            <a:r>
              <a:rPr dirty="0" sz="1200" spc="155" b="1">
                <a:solidFill>
                  <a:srgbClr val="0097A7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0097A7"/>
                </a:solidFill>
                <a:latin typeface="Calibri"/>
                <a:cs typeface="Calibri"/>
              </a:rPr>
              <a:t>freight</a:t>
            </a:r>
            <a:r>
              <a:rPr dirty="0" sz="1200" spc="160" b="1">
                <a:solidFill>
                  <a:srgbClr val="0097A7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0097A7"/>
                </a:solidFill>
                <a:latin typeface="Calibri"/>
                <a:cs typeface="Calibri"/>
              </a:rPr>
              <a:t>eﬃciency</a:t>
            </a:r>
            <a:r>
              <a:rPr dirty="0" sz="1200" spc="-10">
                <a:latin typeface="Calibri"/>
                <a:cs typeface="Calibri"/>
              </a:rPr>
              <a:t>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21875" y="3853651"/>
            <a:ext cx="1990650" cy="738899"/>
          </a:xfrm>
          <a:prstGeom prst="rect">
            <a:avLst/>
          </a:prstGeom>
        </p:spPr>
      </p:pic>
      <p:grpSp>
        <p:nvGrpSpPr>
          <p:cNvPr id="11" name="object 11" descr=""/>
          <p:cNvGrpSpPr/>
          <p:nvPr/>
        </p:nvGrpSpPr>
        <p:grpSpPr>
          <a:xfrm>
            <a:off x="149" y="4628300"/>
            <a:ext cx="9144000" cy="515620"/>
            <a:chOff x="149" y="4628300"/>
            <a:chExt cx="9144000" cy="515620"/>
          </a:xfrm>
        </p:grpSpPr>
        <p:sp>
          <p:nvSpPr>
            <p:cNvPr id="12" name="object 12" descr=""/>
            <p:cNvSpPr/>
            <p:nvPr/>
          </p:nvSpPr>
          <p:spPr>
            <a:xfrm>
              <a:off x="149" y="4686300"/>
              <a:ext cx="9144000" cy="457200"/>
            </a:xfrm>
            <a:custGeom>
              <a:avLst/>
              <a:gdLst/>
              <a:ahLst/>
              <a:cxnLst/>
              <a:rect l="l" t="t" r="r" b="b"/>
              <a:pathLst>
                <a:path w="9144000" h="457200">
                  <a:moveTo>
                    <a:pt x="9143999" y="457199"/>
                  </a:moveTo>
                  <a:lnTo>
                    <a:pt x="0" y="457199"/>
                  </a:lnTo>
                  <a:lnTo>
                    <a:pt x="0" y="0"/>
                  </a:lnTo>
                  <a:lnTo>
                    <a:pt x="9143999" y="0"/>
                  </a:lnTo>
                  <a:lnTo>
                    <a:pt x="9143999" y="457199"/>
                  </a:lnTo>
                  <a:close/>
                </a:path>
              </a:pathLst>
            </a:custGeom>
            <a:solidFill>
              <a:srgbClr val="000000">
                <a:alpha val="334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66500" y="4628300"/>
              <a:ext cx="611300" cy="515199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23650" y="4666400"/>
              <a:ext cx="497000" cy="477099"/>
            </a:xfrm>
            <a:prstGeom prst="rect">
              <a:avLst/>
            </a:prstGeom>
          </p:spPr>
        </p:pic>
      </p:grpSp>
      <p:sp>
        <p:nvSpPr>
          <p:cNvPr id="15" name="object 15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10"/>
              <a:t>Thrive</a:t>
            </a:r>
            <a:r>
              <a:rPr dirty="0" spc="130"/>
              <a:t> </a:t>
            </a:r>
            <a:r>
              <a:rPr dirty="0" spc="10"/>
              <a:t>Regional</a:t>
            </a:r>
            <a:r>
              <a:rPr dirty="0" spc="135"/>
              <a:t> </a:t>
            </a:r>
            <a:r>
              <a:rPr dirty="0" spc="-10"/>
              <a:t>Partnership</a:t>
            </a:r>
          </a:p>
        </p:txBody>
      </p:sp>
      <p:sp>
        <p:nvSpPr>
          <p:cNvPr id="16" name="object 16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0"/>
              <a:t>Inspiring</a:t>
            </a:r>
            <a:r>
              <a:rPr dirty="0" spc="75"/>
              <a:t> </a:t>
            </a:r>
            <a:r>
              <a:rPr dirty="0" spc="20"/>
              <a:t>Responsible</a:t>
            </a:r>
            <a:r>
              <a:rPr dirty="0" spc="80"/>
              <a:t> </a:t>
            </a:r>
            <a:r>
              <a:rPr dirty="0" spc="-10"/>
              <a:t>Growth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67500" y="1725838"/>
            <a:ext cx="3023235" cy="149606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324485">
              <a:lnSpc>
                <a:spcPts val="1650"/>
              </a:lnSpc>
              <a:spcBef>
                <a:spcPts val="180"/>
              </a:spcBef>
            </a:pPr>
            <a:r>
              <a:rPr dirty="0" sz="1400" b="1">
                <a:solidFill>
                  <a:srgbClr val="F05133"/>
                </a:solidFill>
                <a:latin typeface="Calibri"/>
                <a:cs typeface="Calibri"/>
              </a:rPr>
              <a:t>Cleveland</a:t>
            </a:r>
            <a:r>
              <a:rPr dirty="0" sz="1400" spc="105" b="1">
                <a:solidFill>
                  <a:srgbClr val="F05133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F05133"/>
                </a:solidFill>
                <a:latin typeface="Calibri"/>
                <a:cs typeface="Calibri"/>
              </a:rPr>
              <a:t>State</a:t>
            </a:r>
            <a:r>
              <a:rPr dirty="0" sz="1400" spc="105" b="1">
                <a:solidFill>
                  <a:srgbClr val="F05133"/>
                </a:solidFill>
                <a:latin typeface="Calibri"/>
                <a:cs typeface="Calibri"/>
              </a:rPr>
              <a:t> </a:t>
            </a:r>
            <a:r>
              <a:rPr dirty="0" sz="1400" spc="50" b="1">
                <a:solidFill>
                  <a:srgbClr val="F05133"/>
                </a:solidFill>
                <a:latin typeface="Calibri"/>
                <a:cs typeface="Calibri"/>
              </a:rPr>
              <a:t>Logistics</a:t>
            </a:r>
            <a:r>
              <a:rPr dirty="0" sz="1400" spc="105" b="1">
                <a:solidFill>
                  <a:srgbClr val="F05133"/>
                </a:solidFill>
                <a:latin typeface="Calibri"/>
                <a:cs typeface="Calibri"/>
              </a:rPr>
              <a:t> </a:t>
            </a:r>
            <a:r>
              <a:rPr dirty="0" sz="1400" spc="-65" b="1">
                <a:solidFill>
                  <a:srgbClr val="F05133"/>
                </a:solidFill>
                <a:latin typeface="Calibri"/>
                <a:cs typeface="Calibri"/>
              </a:rPr>
              <a:t>&amp;</a:t>
            </a:r>
            <a:r>
              <a:rPr dirty="0" sz="1400" spc="110" b="1">
                <a:solidFill>
                  <a:srgbClr val="F05133"/>
                </a:solidFill>
                <a:latin typeface="Calibri"/>
                <a:cs typeface="Calibri"/>
              </a:rPr>
              <a:t> </a:t>
            </a:r>
            <a:r>
              <a:rPr dirty="0" sz="1400" spc="45" b="1">
                <a:solidFill>
                  <a:srgbClr val="F05133"/>
                </a:solidFill>
                <a:latin typeface="Calibri"/>
                <a:cs typeface="Calibri"/>
              </a:rPr>
              <a:t>Supply </a:t>
            </a:r>
            <a:r>
              <a:rPr dirty="0" sz="1400" spc="50" b="1">
                <a:solidFill>
                  <a:srgbClr val="F05133"/>
                </a:solidFill>
                <a:latin typeface="Calibri"/>
                <a:cs typeface="Calibri"/>
              </a:rPr>
              <a:t>Chain</a:t>
            </a:r>
            <a:r>
              <a:rPr dirty="0" sz="1400" spc="65" b="1">
                <a:solidFill>
                  <a:srgbClr val="F05133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F05133"/>
                </a:solidFill>
                <a:latin typeface="Calibri"/>
                <a:cs typeface="Calibri"/>
              </a:rPr>
              <a:t>Management</a:t>
            </a:r>
            <a:r>
              <a:rPr dirty="0" sz="1400" spc="70" b="1">
                <a:solidFill>
                  <a:srgbClr val="F05133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F05133"/>
                </a:solidFill>
                <a:latin typeface="Calibri"/>
                <a:cs typeface="Calibri"/>
              </a:rPr>
              <a:t>Program</a:t>
            </a:r>
            <a:endParaRPr sz="1400">
              <a:latin typeface="Calibri"/>
              <a:cs typeface="Calibri"/>
            </a:endParaRPr>
          </a:p>
          <a:p>
            <a:pPr marL="469265" indent="-335915">
              <a:lnSpc>
                <a:spcPts val="1585"/>
              </a:lnSpc>
              <a:buFont typeface="Arial"/>
              <a:buChar char="●"/>
              <a:tabLst>
                <a:tab pos="469265" algn="l"/>
              </a:tabLst>
            </a:pPr>
            <a:r>
              <a:rPr dirty="0" sz="1400" spc="-10">
                <a:solidFill>
                  <a:srgbClr val="595959"/>
                </a:solidFill>
                <a:latin typeface="Garamond"/>
                <a:cs typeface="Garamond"/>
              </a:rPr>
              <a:t>Program</a:t>
            </a:r>
            <a:r>
              <a:rPr dirty="0" sz="1400" spc="-65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1400">
                <a:solidFill>
                  <a:srgbClr val="595959"/>
                </a:solidFill>
                <a:latin typeface="Garamond"/>
                <a:cs typeface="Garamond"/>
              </a:rPr>
              <a:t>launched</a:t>
            </a:r>
            <a:r>
              <a:rPr dirty="0" sz="1400" spc="-65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1400" spc="-30">
                <a:solidFill>
                  <a:srgbClr val="595959"/>
                </a:solidFill>
                <a:latin typeface="Garamond"/>
                <a:cs typeface="Garamond"/>
              </a:rPr>
              <a:t>Fall</a:t>
            </a:r>
            <a:r>
              <a:rPr dirty="0" sz="1400" spc="-65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1400" spc="-20">
                <a:solidFill>
                  <a:srgbClr val="595959"/>
                </a:solidFill>
                <a:latin typeface="Garamond"/>
                <a:cs typeface="Garamond"/>
              </a:rPr>
              <a:t>2022</a:t>
            </a:r>
            <a:endParaRPr sz="1400">
              <a:latin typeface="Garamond"/>
              <a:cs typeface="Garamond"/>
            </a:endParaRPr>
          </a:p>
          <a:p>
            <a:pPr marL="469900" marR="385445" indent="-336550">
              <a:lnSpc>
                <a:spcPts val="1650"/>
              </a:lnSpc>
              <a:spcBef>
                <a:spcPts val="65"/>
              </a:spcBef>
              <a:buFont typeface="Arial"/>
              <a:buChar char="●"/>
              <a:tabLst>
                <a:tab pos="469900" algn="l"/>
              </a:tabLst>
            </a:pPr>
            <a:r>
              <a:rPr dirty="0" sz="1400" spc="-20">
                <a:solidFill>
                  <a:srgbClr val="595959"/>
                </a:solidFill>
                <a:latin typeface="Garamond"/>
                <a:cs typeface="Garamond"/>
              </a:rPr>
              <a:t>Accelerated,</a:t>
            </a:r>
            <a:r>
              <a:rPr dirty="0" sz="1400" spc="-45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1400" spc="-20">
                <a:solidFill>
                  <a:srgbClr val="595959"/>
                </a:solidFill>
                <a:latin typeface="Garamond"/>
                <a:cs typeface="Garamond"/>
              </a:rPr>
              <a:t>cohort</a:t>
            </a:r>
            <a:r>
              <a:rPr dirty="0" sz="1400" spc="-40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1400" spc="-10">
                <a:solidFill>
                  <a:srgbClr val="595959"/>
                </a:solidFill>
                <a:latin typeface="Garamond"/>
                <a:cs typeface="Garamond"/>
              </a:rPr>
              <a:t>format</a:t>
            </a:r>
            <a:r>
              <a:rPr dirty="0" sz="1400" spc="-40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1400" spc="-20">
                <a:solidFill>
                  <a:srgbClr val="595959"/>
                </a:solidFill>
                <a:latin typeface="Garamond"/>
                <a:cs typeface="Garamond"/>
              </a:rPr>
              <a:t>with </a:t>
            </a:r>
            <a:r>
              <a:rPr dirty="0" sz="1400" spc="-10">
                <a:solidFill>
                  <a:srgbClr val="595959"/>
                </a:solidFill>
                <a:latin typeface="Garamond"/>
                <a:cs typeface="Garamond"/>
              </a:rPr>
              <a:t>in-</a:t>
            </a:r>
            <a:r>
              <a:rPr dirty="0" sz="1400" spc="-20">
                <a:solidFill>
                  <a:srgbClr val="595959"/>
                </a:solidFill>
                <a:latin typeface="Garamond"/>
                <a:cs typeface="Garamond"/>
              </a:rPr>
              <a:t>person</a:t>
            </a:r>
            <a:r>
              <a:rPr dirty="0" sz="1400" spc="-60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1400" spc="-10">
                <a:solidFill>
                  <a:srgbClr val="595959"/>
                </a:solidFill>
                <a:latin typeface="Garamond"/>
                <a:cs typeface="Garamond"/>
              </a:rPr>
              <a:t>or</a:t>
            </a:r>
            <a:r>
              <a:rPr dirty="0" sz="1400" spc="-55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1400">
                <a:solidFill>
                  <a:srgbClr val="595959"/>
                </a:solidFill>
                <a:latin typeface="Garamond"/>
                <a:cs typeface="Garamond"/>
              </a:rPr>
              <a:t>online</a:t>
            </a:r>
            <a:r>
              <a:rPr dirty="0" sz="1400" spc="-55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1400" spc="-10">
                <a:solidFill>
                  <a:srgbClr val="595959"/>
                </a:solidFill>
                <a:latin typeface="Garamond"/>
                <a:cs typeface="Garamond"/>
              </a:rPr>
              <a:t>options</a:t>
            </a:r>
            <a:endParaRPr sz="1400">
              <a:latin typeface="Garamond"/>
              <a:cs typeface="Garamond"/>
            </a:endParaRPr>
          </a:p>
          <a:p>
            <a:pPr marL="469900" marR="5080" indent="-336550">
              <a:lnSpc>
                <a:spcPts val="1650"/>
              </a:lnSpc>
              <a:buFont typeface="Arial"/>
              <a:buChar char="●"/>
              <a:tabLst>
                <a:tab pos="469900" algn="l"/>
              </a:tabLst>
            </a:pPr>
            <a:r>
              <a:rPr dirty="0" sz="1400" spc="-10">
                <a:solidFill>
                  <a:srgbClr val="595959"/>
                </a:solidFill>
                <a:latin typeface="Garamond"/>
                <a:cs typeface="Garamond"/>
              </a:rPr>
              <a:t>Courses</a:t>
            </a:r>
            <a:r>
              <a:rPr dirty="0" sz="1400" spc="-55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1400" spc="-25">
                <a:solidFill>
                  <a:srgbClr val="595959"/>
                </a:solidFill>
                <a:latin typeface="Garamond"/>
                <a:cs typeface="Garamond"/>
              </a:rPr>
              <a:t>created</a:t>
            </a:r>
            <a:r>
              <a:rPr dirty="0" sz="1400" spc="-50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1400">
                <a:solidFill>
                  <a:srgbClr val="595959"/>
                </a:solidFill>
                <a:latin typeface="Garamond"/>
                <a:cs typeface="Garamond"/>
              </a:rPr>
              <a:t>using</a:t>
            </a:r>
            <a:r>
              <a:rPr dirty="0" sz="1400" spc="-55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1400">
                <a:solidFill>
                  <a:srgbClr val="595959"/>
                </a:solidFill>
                <a:latin typeface="Garamond"/>
                <a:cs typeface="Garamond"/>
              </a:rPr>
              <a:t>funds</a:t>
            </a:r>
            <a:r>
              <a:rPr dirty="0" sz="1400" spc="-50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1400" spc="-10">
                <a:solidFill>
                  <a:srgbClr val="595959"/>
                </a:solidFill>
                <a:latin typeface="Garamond"/>
                <a:cs typeface="Garamond"/>
              </a:rPr>
              <a:t>provided from</a:t>
            </a:r>
            <a:r>
              <a:rPr dirty="0" sz="1400" spc="-30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1400" spc="-20">
                <a:solidFill>
                  <a:srgbClr val="595959"/>
                </a:solidFill>
                <a:latin typeface="Garamond"/>
                <a:cs typeface="Garamond"/>
              </a:rPr>
              <a:t>Thrive’s</a:t>
            </a:r>
            <a:r>
              <a:rPr dirty="0" sz="1400" spc="-30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1400" spc="-10">
                <a:solidFill>
                  <a:srgbClr val="595959"/>
                </a:solidFill>
                <a:latin typeface="Garamond"/>
                <a:cs typeface="Garamond"/>
              </a:rPr>
              <a:t>Program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826369" y="3549088"/>
            <a:ext cx="7456170" cy="8674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1664"/>
              </a:lnSpc>
              <a:spcBef>
                <a:spcPts val="100"/>
              </a:spcBef>
            </a:pPr>
            <a:r>
              <a:rPr dirty="0" sz="1400" spc="10" b="1">
                <a:solidFill>
                  <a:srgbClr val="595959"/>
                </a:solidFill>
                <a:latin typeface="Calibri"/>
                <a:cs typeface="Calibri"/>
              </a:rPr>
              <a:t>“A</a:t>
            </a:r>
            <a:r>
              <a:rPr dirty="0" sz="1400" spc="20" b="1">
                <a:solidFill>
                  <a:srgbClr val="595959"/>
                </a:solidFill>
                <a:latin typeface="Calibri"/>
                <a:cs typeface="Calibri"/>
              </a:rPr>
              <a:t> terrific </a:t>
            </a:r>
            <a:r>
              <a:rPr dirty="0" sz="1400" spc="50" b="1">
                <a:solidFill>
                  <a:srgbClr val="595959"/>
                </a:solidFill>
                <a:latin typeface="Calibri"/>
                <a:cs typeface="Calibri"/>
              </a:rPr>
              <a:t>curriculum</a:t>
            </a:r>
            <a:r>
              <a:rPr dirty="0" sz="1400" spc="20" b="1">
                <a:solidFill>
                  <a:srgbClr val="595959"/>
                </a:solidFill>
                <a:latin typeface="Calibri"/>
                <a:cs typeface="Calibri"/>
              </a:rPr>
              <a:t> - I </a:t>
            </a:r>
            <a:r>
              <a:rPr dirty="0" sz="1400" spc="50" b="1">
                <a:solidFill>
                  <a:srgbClr val="595959"/>
                </a:solidFill>
                <a:latin typeface="Calibri"/>
                <a:cs typeface="Calibri"/>
              </a:rPr>
              <a:t>think</a:t>
            </a:r>
            <a:r>
              <a:rPr dirty="0" sz="1400" spc="20" b="1">
                <a:solidFill>
                  <a:srgbClr val="595959"/>
                </a:solidFill>
                <a:latin typeface="Calibri"/>
                <a:cs typeface="Calibri"/>
              </a:rPr>
              <a:t> this is the best blending I have ever seen, for what </a:t>
            </a:r>
            <a:r>
              <a:rPr dirty="0" sz="1400" spc="45" b="1">
                <a:solidFill>
                  <a:srgbClr val="595959"/>
                </a:solidFill>
                <a:latin typeface="Calibri"/>
                <a:cs typeface="Calibri"/>
              </a:rPr>
              <a:t>industry</a:t>
            </a:r>
            <a:r>
              <a:rPr dirty="0" sz="1400" spc="20" b="1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95959"/>
                </a:solidFill>
                <a:latin typeface="Calibri"/>
                <a:cs typeface="Calibri"/>
              </a:rPr>
              <a:t>needs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ts val="1664"/>
              </a:lnSpc>
            </a:pPr>
            <a:r>
              <a:rPr dirty="0" sz="1400" spc="20" b="1">
                <a:solidFill>
                  <a:srgbClr val="595959"/>
                </a:solidFill>
                <a:latin typeface="Calibri"/>
                <a:cs typeface="Calibri"/>
              </a:rPr>
              <a:t>-</a:t>
            </a:r>
            <a:r>
              <a:rPr dirty="0" sz="1400" spc="80" b="1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dirty="0" sz="1400" spc="20" b="1">
                <a:solidFill>
                  <a:srgbClr val="595959"/>
                </a:solidFill>
                <a:latin typeface="Calibri"/>
                <a:cs typeface="Calibri"/>
              </a:rPr>
              <a:t>analytics/math</a:t>
            </a:r>
            <a:r>
              <a:rPr dirty="0" sz="1400" spc="85" b="1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dirty="0" sz="1400" spc="20" b="1">
                <a:solidFill>
                  <a:srgbClr val="595959"/>
                </a:solidFill>
                <a:latin typeface="Calibri"/>
                <a:cs typeface="Calibri"/>
              </a:rPr>
              <a:t>background/core</a:t>
            </a:r>
            <a:r>
              <a:rPr dirty="0" sz="1400" spc="80" b="1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dirty="0" sz="1400" spc="20" b="1">
                <a:solidFill>
                  <a:srgbClr val="595959"/>
                </a:solidFill>
                <a:latin typeface="Calibri"/>
                <a:cs typeface="Calibri"/>
              </a:rPr>
              <a:t>skills/experiential/</a:t>
            </a:r>
            <a:r>
              <a:rPr dirty="0" sz="1400" spc="85" b="1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dirty="0" sz="1400" spc="90" b="1">
                <a:solidFill>
                  <a:srgbClr val="595959"/>
                </a:solidFill>
                <a:latin typeface="Calibri"/>
                <a:cs typeface="Calibri"/>
              </a:rPr>
              <a:t>SC</a:t>
            </a:r>
            <a:r>
              <a:rPr dirty="0" sz="1400" spc="80" b="1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dirty="0" sz="1400" spc="20" b="1">
                <a:solidFill>
                  <a:srgbClr val="595959"/>
                </a:solidFill>
                <a:latin typeface="Calibri"/>
                <a:cs typeface="Calibri"/>
              </a:rPr>
              <a:t>domains,</a:t>
            </a:r>
            <a:r>
              <a:rPr dirty="0" sz="1400" spc="85" b="1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595959"/>
                </a:solidFill>
                <a:latin typeface="Calibri"/>
                <a:cs typeface="Calibri"/>
              </a:rPr>
              <a:t>etc.”</a:t>
            </a:r>
            <a:endParaRPr sz="1400">
              <a:latin typeface="Calibri"/>
              <a:cs typeface="Calibri"/>
            </a:endParaRPr>
          </a:p>
          <a:p>
            <a:pPr algn="ctr" marL="170180">
              <a:lnSpc>
                <a:spcPct val="100000"/>
              </a:lnSpc>
              <a:spcBef>
                <a:spcPts val="1620"/>
              </a:spcBef>
              <a:tabLst>
                <a:tab pos="455295" algn="l"/>
              </a:tabLst>
            </a:pPr>
            <a:r>
              <a:rPr dirty="0" sz="1400" spc="-50" b="1" i="1">
                <a:solidFill>
                  <a:srgbClr val="595959"/>
                </a:solidFill>
                <a:latin typeface="Calibri"/>
                <a:cs typeface="Calibri"/>
              </a:rPr>
              <a:t>-</a:t>
            </a:r>
            <a:r>
              <a:rPr dirty="0" sz="1400" b="1" i="1">
                <a:solidFill>
                  <a:srgbClr val="595959"/>
                </a:solidFill>
                <a:latin typeface="Calibri"/>
                <a:cs typeface="Calibri"/>
              </a:rPr>
              <a:t>	Georgia</a:t>
            </a:r>
            <a:r>
              <a:rPr dirty="0" sz="1400" spc="95" b="1" i="1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595959"/>
                </a:solidFill>
                <a:latin typeface="Calibri"/>
                <a:cs typeface="Calibri"/>
              </a:rPr>
              <a:t>Tech</a:t>
            </a:r>
            <a:r>
              <a:rPr dirty="0" sz="1400" spc="95" b="1" i="1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595959"/>
                </a:solidFill>
                <a:latin typeface="Calibri"/>
                <a:cs typeface="Calibri"/>
              </a:rPr>
              <a:t>Professor</a:t>
            </a:r>
            <a:r>
              <a:rPr dirty="0" sz="1400" spc="95" b="1" i="1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595959"/>
                </a:solidFill>
                <a:latin typeface="Calibri"/>
                <a:cs typeface="Calibri"/>
              </a:rPr>
              <a:t>of</a:t>
            </a:r>
            <a:r>
              <a:rPr dirty="0" sz="1400" spc="95" b="1" i="1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595959"/>
                </a:solidFill>
                <a:latin typeface="Calibri"/>
                <a:cs typeface="Calibri"/>
              </a:rPr>
              <a:t>Practice</a:t>
            </a:r>
            <a:r>
              <a:rPr dirty="0" sz="1400" spc="95" b="1" i="1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595959"/>
                </a:solidFill>
                <a:latin typeface="Calibri"/>
                <a:cs typeface="Calibri"/>
              </a:rPr>
              <a:t>in</a:t>
            </a:r>
            <a:r>
              <a:rPr dirty="0" sz="1400" spc="95" b="1" i="1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595959"/>
                </a:solidFill>
                <a:latin typeface="Calibri"/>
                <a:cs typeface="Calibri"/>
              </a:rPr>
              <a:t>Supply</a:t>
            </a:r>
            <a:r>
              <a:rPr dirty="0" sz="1400" spc="95" b="1" i="1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595959"/>
                </a:solidFill>
                <a:latin typeface="Calibri"/>
                <a:cs typeface="Calibri"/>
              </a:rPr>
              <a:t>Chain</a:t>
            </a:r>
            <a:r>
              <a:rPr dirty="0" sz="1400" spc="95" b="1" i="1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dirty="0" sz="1400" spc="-10" b="1" i="1">
                <a:solidFill>
                  <a:srgbClr val="595959"/>
                </a:solidFill>
                <a:latin typeface="Calibri"/>
                <a:cs typeface="Calibri"/>
              </a:rPr>
              <a:t>Management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6014005" y="1791953"/>
            <a:ext cx="2465705" cy="12865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664"/>
              </a:lnSpc>
              <a:spcBef>
                <a:spcPts val="100"/>
              </a:spcBef>
            </a:pPr>
            <a:r>
              <a:rPr dirty="0" sz="1400" b="1">
                <a:solidFill>
                  <a:srgbClr val="F05133"/>
                </a:solidFill>
                <a:latin typeface="Calibri"/>
                <a:cs typeface="Calibri"/>
              </a:rPr>
              <a:t>Capstone</a:t>
            </a:r>
            <a:r>
              <a:rPr dirty="0" sz="1400" spc="459" b="1">
                <a:solidFill>
                  <a:srgbClr val="F05133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F05133"/>
                </a:solidFill>
                <a:latin typeface="Calibri"/>
                <a:cs typeface="Calibri"/>
              </a:rPr>
              <a:t>Course</a:t>
            </a:r>
            <a:r>
              <a:rPr dirty="0" sz="1400" spc="70" b="1">
                <a:solidFill>
                  <a:srgbClr val="F05133"/>
                </a:solidFill>
                <a:latin typeface="Calibri"/>
                <a:cs typeface="Calibri"/>
              </a:rPr>
              <a:t> </a:t>
            </a:r>
            <a:r>
              <a:rPr dirty="0" sz="1400" spc="-65" b="1">
                <a:solidFill>
                  <a:srgbClr val="F05133"/>
                </a:solidFill>
                <a:latin typeface="Calibri"/>
                <a:cs typeface="Calibri"/>
              </a:rPr>
              <a:t>&amp;</a:t>
            </a:r>
            <a:r>
              <a:rPr dirty="0" sz="1400" spc="70" b="1">
                <a:solidFill>
                  <a:srgbClr val="F05133"/>
                </a:solidFill>
                <a:latin typeface="Calibri"/>
                <a:cs typeface="Calibri"/>
              </a:rPr>
              <a:t> TRIP</a:t>
            </a:r>
            <a:r>
              <a:rPr dirty="0" sz="1400" spc="75" b="1">
                <a:solidFill>
                  <a:srgbClr val="F05133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F05133"/>
                </a:solidFill>
                <a:latin typeface="Calibri"/>
                <a:cs typeface="Calibri"/>
              </a:rPr>
              <a:t>Portal</a:t>
            </a:r>
            <a:endParaRPr sz="1400">
              <a:latin typeface="Calibri"/>
              <a:cs typeface="Calibri"/>
            </a:endParaRPr>
          </a:p>
          <a:p>
            <a:pPr marL="401320" marR="302260" indent="-336550">
              <a:lnSpc>
                <a:spcPts val="1650"/>
              </a:lnSpc>
              <a:spcBef>
                <a:spcPts val="65"/>
              </a:spcBef>
              <a:buFont typeface="Arial"/>
              <a:buChar char="●"/>
              <a:tabLst>
                <a:tab pos="401320" algn="l"/>
              </a:tabLst>
            </a:pPr>
            <a:r>
              <a:rPr dirty="0" sz="1400">
                <a:solidFill>
                  <a:srgbClr val="595959"/>
                </a:solidFill>
                <a:latin typeface="Garamond"/>
                <a:cs typeface="Garamond"/>
              </a:rPr>
              <a:t>Capstone</a:t>
            </a:r>
            <a:r>
              <a:rPr dirty="0" sz="1400" spc="-55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1400" spc="-30">
                <a:solidFill>
                  <a:srgbClr val="595959"/>
                </a:solidFill>
                <a:latin typeface="Garamond"/>
                <a:cs typeface="Garamond"/>
              </a:rPr>
              <a:t>course</a:t>
            </a:r>
            <a:r>
              <a:rPr dirty="0" sz="1400" spc="-50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1400" spc="-10">
                <a:solidFill>
                  <a:srgbClr val="595959"/>
                </a:solidFill>
                <a:latin typeface="Garamond"/>
                <a:cs typeface="Garamond"/>
              </a:rPr>
              <a:t>launches </a:t>
            </a:r>
            <a:r>
              <a:rPr dirty="0" sz="1400">
                <a:solidFill>
                  <a:srgbClr val="595959"/>
                </a:solidFill>
                <a:latin typeface="Garamond"/>
                <a:cs typeface="Garamond"/>
              </a:rPr>
              <a:t>Spring</a:t>
            </a:r>
            <a:r>
              <a:rPr dirty="0" sz="1400" spc="-70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1400" spc="-20">
                <a:solidFill>
                  <a:srgbClr val="595959"/>
                </a:solidFill>
                <a:latin typeface="Garamond"/>
                <a:cs typeface="Garamond"/>
              </a:rPr>
              <a:t>of</a:t>
            </a:r>
            <a:r>
              <a:rPr dirty="0" sz="1400" spc="-65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1400" spc="-20">
                <a:solidFill>
                  <a:srgbClr val="595959"/>
                </a:solidFill>
                <a:latin typeface="Garamond"/>
                <a:cs typeface="Garamond"/>
              </a:rPr>
              <a:t>2024</a:t>
            </a:r>
            <a:endParaRPr sz="1400">
              <a:latin typeface="Garamond"/>
              <a:cs typeface="Garamond"/>
            </a:endParaRPr>
          </a:p>
          <a:p>
            <a:pPr marL="401320" marR="5080" indent="-336550">
              <a:lnSpc>
                <a:spcPts val="1650"/>
              </a:lnSpc>
              <a:buFont typeface="Arial"/>
              <a:buChar char="●"/>
              <a:tabLst>
                <a:tab pos="401320" algn="l"/>
              </a:tabLst>
            </a:pPr>
            <a:r>
              <a:rPr dirty="0" sz="1400">
                <a:solidFill>
                  <a:srgbClr val="595959"/>
                </a:solidFill>
                <a:latin typeface="Garamond"/>
                <a:cs typeface="Garamond"/>
              </a:rPr>
              <a:t>TRIP</a:t>
            </a:r>
            <a:r>
              <a:rPr dirty="0" sz="1400" spc="-20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1400">
                <a:solidFill>
                  <a:srgbClr val="595959"/>
                </a:solidFill>
                <a:latin typeface="Garamond"/>
                <a:cs typeface="Garamond"/>
              </a:rPr>
              <a:t>portal</a:t>
            </a:r>
            <a:r>
              <a:rPr dirty="0" sz="1400" spc="-20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1400">
                <a:solidFill>
                  <a:srgbClr val="595959"/>
                </a:solidFill>
                <a:latin typeface="Garamond"/>
                <a:cs typeface="Garamond"/>
              </a:rPr>
              <a:t>will</a:t>
            </a:r>
            <a:r>
              <a:rPr dirty="0" sz="1400" spc="-15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1400" spc="-20">
                <a:solidFill>
                  <a:srgbClr val="595959"/>
                </a:solidFill>
                <a:latin typeface="Garamond"/>
                <a:cs typeface="Garamond"/>
              </a:rPr>
              <a:t>be </a:t>
            </a:r>
            <a:r>
              <a:rPr dirty="0" sz="1400" spc="-10">
                <a:solidFill>
                  <a:srgbClr val="595959"/>
                </a:solidFill>
                <a:latin typeface="Garamond"/>
                <a:cs typeface="Garamond"/>
              </a:rPr>
              <a:t>integrated </a:t>
            </a:r>
            <a:r>
              <a:rPr dirty="0" sz="1400">
                <a:solidFill>
                  <a:srgbClr val="595959"/>
                </a:solidFill>
                <a:latin typeface="Garamond"/>
                <a:cs typeface="Garamond"/>
              </a:rPr>
              <a:t>into</a:t>
            </a:r>
            <a:r>
              <a:rPr dirty="0" sz="1400" spc="-45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1400" spc="-30">
                <a:solidFill>
                  <a:srgbClr val="595959"/>
                </a:solidFill>
                <a:latin typeface="Garamond"/>
                <a:cs typeface="Garamond"/>
              </a:rPr>
              <a:t>course</a:t>
            </a:r>
            <a:r>
              <a:rPr dirty="0" sz="1400" spc="-40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1400" spc="-25">
                <a:solidFill>
                  <a:srgbClr val="595959"/>
                </a:solidFill>
                <a:latin typeface="Garamond"/>
                <a:cs typeface="Garamond"/>
              </a:rPr>
              <a:t>for</a:t>
            </a:r>
            <a:r>
              <a:rPr dirty="0" sz="1400" spc="-40">
                <a:solidFill>
                  <a:srgbClr val="595959"/>
                </a:solidFill>
                <a:latin typeface="Garamond"/>
                <a:cs typeface="Garamond"/>
              </a:rPr>
              <a:t> </a:t>
            </a:r>
            <a:r>
              <a:rPr dirty="0" sz="1400" spc="-10">
                <a:solidFill>
                  <a:srgbClr val="595959"/>
                </a:solidFill>
                <a:latin typeface="Garamond"/>
                <a:cs typeface="Garamond"/>
              </a:rPr>
              <a:t>student projects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4280395" y="2205115"/>
            <a:ext cx="58356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10" b="1">
                <a:solidFill>
                  <a:srgbClr val="D9D9D9"/>
                </a:solidFill>
                <a:latin typeface="Calibri"/>
                <a:cs typeface="Calibri"/>
              </a:rPr>
              <a:t>ICON</a:t>
            </a:r>
            <a:r>
              <a:rPr dirty="0" sz="600" spc="90" b="1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dirty="0" sz="600" spc="10" b="1">
                <a:solidFill>
                  <a:srgbClr val="D9D9D9"/>
                </a:solidFill>
                <a:latin typeface="Calibri"/>
                <a:cs typeface="Calibri"/>
              </a:rPr>
              <a:t>or</a:t>
            </a:r>
            <a:r>
              <a:rPr dirty="0" sz="600" spc="90" b="1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dirty="0" sz="600" spc="-10" b="1">
                <a:solidFill>
                  <a:srgbClr val="D9D9D9"/>
                </a:solidFill>
                <a:latin typeface="Calibri"/>
                <a:cs typeface="Calibri"/>
              </a:rPr>
              <a:t>PHOTO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34425" y="258300"/>
            <a:ext cx="6611620" cy="987425"/>
          </a:xfrm>
          <a:prstGeom prst="rect"/>
        </p:spPr>
        <p:txBody>
          <a:bodyPr wrap="square" lIns="0" tIns="113664" rIns="0" bIns="0" rtlCol="0" vert="horz">
            <a:spAutoFit/>
          </a:bodyPr>
          <a:lstStyle/>
          <a:p>
            <a:pPr marL="12700" marR="5080">
              <a:lnSpc>
                <a:spcPts val="3379"/>
              </a:lnSpc>
              <a:spcBef>
                <a:spcPts val="894"/>
              </a:spcBef>
            </a:pPr>
            <a:r>
              <a:rPr dirty="0" sz="3500" spc="114">
                <a:solidFill>
                  <a:srgbClr val="008FA8"/>
                </a:solidFill>
              </a:rPr>
              <a:t>Partnership</a:t>
            </a:r>
            <a:r>
              <a:rPr dirty="0" sz="3500" spc="185">
                <a:solidFill>
                  <a:srgbClr val="008FA8"/>
                </a:solidFill>
              </a:rPr>
              <a:t> </a:t>
            </a:r>
            <a:r>
              <a:rPr dirty="0" sz="3500">
                <a:solidFill>
                  <a:srgbClr val="008FA8"/>
                </a:solidFill>
              </a:rPr>
              <a:t>with</a:t>
            </a:r>
            <a:r>
              <a:rPr dirty="0" sz="3500" spc="190">
                <a:solidFill>
                  <a:srgbClr val="008FA8"/>
                </a:solidFill>
              </a:rPr>
              <a:t> </a:t>
            </a:r>
            <a:r>
              <a:rPr dirty="0" sz="3500" spc="170">
                <a:solidFill>
                  <a:srgbClr val="008FA8"/>
                </a:solidFill>
              </a:rPr>
              <a:t>Cleveland</a:t>
            </a:r>
            <a:r>
              <a:rPr dirty="0" sz="3500" spc="190">
                <a:solidFill>
                  <a:srgbClr val="008FA8"/>
                </a:solidFill>
              </a:rPr>
              <a:t> </a:t>
            </a:r>
            <a:r>
              <a:rPr dirty="0" sz="3500" spc="114">
                <a:solidFill>
                  <a:srgbClr val="008FA8"/>
                </a:solidFill>
              </a:rPr>
              <a:t>State </a:t>
            </a:r>
            <a:r>
              <a:rPr dirty="0" sz="3500" spc="150">
                <a:solidFill>
                  <a:srgbClr val="008FA8"/>
                </a:solidFill>
              </a:rPr>
              <a:t>Community</a:t>
            </a:r>
            <a:r>
              <a:rPr dirty="0" sz="3500" spc="100">
                <a:solidFill>
                  <a:srgbClr val="008FA8"/>
                </a:solidFill>
              </a:rPr>
              <a:t> </a:t>
            </a:r>
            <a:r>
              <a:rPr dirty="0" sz="3500" spc="185">
                <a:solidFill>
                  <a:srgbClr val="008FA8"/>
                </a:solidFill>
              </a:rPr>
              <a:t>College</a:t>
            </a:r>
            <a:endParaRPr sz="3500"/>
          </a:p>
        </p:txBody>
      </p:sp>
      <p:grpSp>
        <p:nvGrpSpPr>
          <p:cNvPr id="7" name="object 7" descr=""/>
          <p:cNvGrpSpPr/>
          <p:nvPr/>
        </p:nvGrpSpPr>
        <p:grpSpPr>
          <a:xfrm>
            <a:off x="149" y="4628300"/>
            <a:ext cx="9144000" cy="515620"/>
            <a:chOff x="149" y="4628300"/>
            <a:chExt cx="9144000" cy="515620"/>
          </a:xfrm>
        </p:grpSpPr>
        <p:sp>
          <p:nvSpPr>
            <p:cNvPr id="8" name="object 8" descr=""/>
            <p:cNvSpPr/>
            <p:nvPr/>
          </p:nvSpPr>
          <p:spPr>
            <a:xfrm>
              <a:off x="149" y="4686300"/>
              <a:ext cx="9144000" cy="457200"/>
            </a:xfrm>
            <a:custGeom>
              <a:avLst/>
              <a:gdLst/>
              <a:ahLst/>
              <a:cxnLst/>
              <a:rect l="l" t="t" r="r" b="b"/>
              <a:pathLst>
                <a:path w="9144000" h="457200">
                  <a:moveTo>
                    <a:pt x="9143999" y="457199"/>
                  </a:moveTo>
                  <a:lnTo>
                    <a:pt x="0" y="457199"/>
                  </a:lnTo>
                  <a:lnTo>
                    <a:pt x="0" y="0"/>
                  </a:lnTo>
                  <a:lnTo>
                    <a:pt x="9143999" y="0"/>
                  </a:lnTo>
                  <a:lnTo>
                    <a:pt x="9143999" y="457199"/>
                  </a:lnTo>
                  <a:close/>
                </a:path>
              </a:pathLst>
            </a:custGeom>
            <a:solidFill>
              <a:srgbClr val="000000">
                <a:alpha val="334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66500" y="4628300"/>
              <a:ext cx="611300" cy="515199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3650" y="4666400"/>
              <a:ext cx="497000" cy="477099"/>
            </a:xfrm>
            <a:prstGeom prst="rect">
              <a:avLst/>
            </a:prstGeom>
          </p:spPr>
        </p:pic>
      </p:grpSp>
      <p:pic>
        <p:nvPicPr>
          <p:cNvPr id="11" name="object 11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79731" y="1416000"/>
            <a:ext cx="1607344" cy="1607343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9815" y="435544"/>
            <a:ext cx="760225" cy="788038"/>
          </a:xfrm>
          <a:prstGeom prst="rect">
            <a:avLst/>
          </a:prstGeom>
        </p:spPr>
      </p:pic>
      <p:sp>
        <p:nvSpPr>
          <p:cNvPr id="13" name="object 13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10"/>
              <a:t>Thrive</a:t>
            </a:r>
            <a:r>
              <a:rPr dirty="0" spc="130"/>
              <a:t> </a:t>
            </a:r>
            <a:r>
              <a:rPr dirty="0" spc="10"/>
              <a:t>Regional</a:t>
            </a:r>
            <a:r>
              <a:rPr dirty="0" spc="135"/>
              <a:t> </a:t>
            </a:r>
            <a:r>
              <a:rPr dirty="0" spc="-10"/>
              <a:t>Partnership</a:t>
            </a:r>
          </a:p>
        </p:txBody>
      </p:sp>
      <p:sp>
        <p:nvSpPr>
          <p:cNvPr id="14" name="object 1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0"/>
              <a:t>Inspiring</a:t>
            </a:r>
            <a:r>
              <a:rPr dirty="0" spc="75"/>
              <a:t> </a:t>
            </a:r>
            <a:r>
              <a:rPr dirty="0" spc="20"/>
              <a:t>Responsible</a:t>
            </a:r>
            <a:r>
              <a:rPr dirty="0" spc="80"/>
              <a:t> </a:t>
            </a:r>
            <a:r>
              <a:rPr dirty="0" spc="-10"/>
              <a:t>Growth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008FA8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68617" y="520188"/>
            <a:ext cx="4875382" cy="462331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4500" y="1156875"/>
            <a:ext cx="4244975" cy="1600200"/>
          </a:xfrm>
          <a:prstGeom prst="rect"/>
        </p:spPr>
        <p:txBody>
          <a:bodyPr wrap="square" lIns="0" tIns="1905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dirty="0" sz="5800" spc="295">
                <a:solidFill>
                  <a:srgbClr val="FFFFFF"/>
                </a:solidFill>
              </a:rPr>
              <a:t>Thank</a:t>
            </a:r>
            <a:r>
              <a:rPr dirty="0" sz="5800" spc="170">
                <a:solidFill>
                  <a:srgbClr val="FFFFFF"/>
                </a:solidFill>
              </a:rPr>
              <a:t> </a:t>
            </a:r>
            <a:r>
              <a:rPr dirty="0" sz="5800" spc="30">
                <a:solidFill>
                  <a:srgbClr val="FFFFFF"/>
                </a:solidFill>
              </a:rPr>
              <a:t>you!</a:t>
            </a:r>
            <a:endParaRPr sz="5800"/>
          </a:p>
          <a:p>
            <a:pPr marL="88900">
              <a:lnSpc>
                <a:spcPct val="100000"/>
              </a:lnSpc>
              <a:spcBef>
                <a:spcPts val="675"/>
              </a:spcBef>
            </a:pPr>
            <a:r>
              <a:rPr dirty="0" sz="2800" spc="-10" b="0">
                <a:solidFill>
                  <a:srgbClr val="FFFFFF"/>
                </a:solidFill>
                <a:latin typeface="Garamond"/>
                <a:cs typeface="Garamond"/>
              </a:rPr>
              <a:t>Learn</a:t>
            </a:r>
            <a:r>
              <a:rPr dirty="0" sz="2800" spc="-125" b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dirty="0" sz="2800" spc="-35" b="0">
                <a:solidFill>
                  <a:srgbClr val="FFFFFF"/>
                </a:solidFill>
                <a:latin typeface="Garamond"/>
                <a:cs typeface="Garamond"/>
              </a:rPr>
              <a:t>more</a:t>
            </a:r>
            <a:r>
              <a:rPr dirty="0" sz="2800" spc="-120" b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dirty="0" sz="2800" b="0">
                <a:solidFill>
                  <a:srgbClr val="FFFFFF"/>
                </a:solidFill>
                <a:latin typeface="Garamond"/>
                <a:cs typeface="Garamond"/>
              </a:rPr>
              <a:t>at</a:t>
            </a:r>
            <a:r>
              <a:rPr dirty="0" sz="2800" spc="-130" b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dirty="0" sz="2800" spc="-10" b="0">
                <a:solidFill>
                  <a:srgbClr val="FFC425"/>
                </a:solidFill>
                <a:latin typeface="Garamond"/>
                <a:cs typeface="Garamond"/>
              </a:rPr>
              <a:t>thriveregion.org</a:t>
            </a:r>
            <a:endParaRPr sz="2800">
              <a:latin typeface="Garamond"/>
              <a:cs typeface="Garamond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9675" y="3338923"/>
            <a:ext cx="4312326" cy="14392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49" y="4628300"/>
            <a:ext cx="9144000" cy="515620"/>
            <a:chOff x="149" y="4628300"/>
            <a:chExt cx="9144000" cy="515620"/>
          </a:xfrm>
        </p:grpSpPr>
        <p:sp>
          <p:nvSpPr>
            <p:cNvPr id="3" name="object 3" descr=""/>
            <p:cNvSpPr/>
            <p:nvPr/>
          </p:nvSpPr>
          <p:spPr>
            <a:xfrm>
              <a:off x="149" y="4686300"/>
              <a:ext cx="9144000" cy="457200"/>
            </a:xfrm>
            <a:custGeom>
              <a:avLst/>
              <a:gdLst/>
              <a:ahLst/>
              <a:cxnLst/>
              <a:rect l="l" t="t" r="r" b="b"/>
              <a:pathLst>
                <a:path w="9144000" h="457200">
                  <a:moveTo>
                    <a:pt x="9143999" y="457199"/>
                  </a:moveTo>
                  <a:lnTo>
                    <a:pt x="0" y="457199"/>
                  </a:lnTo>
                  <a:lnTo>
                    <a:pt x="0" y="0"/>
                  </a:lnTo>
                  <a:lnTo>
                    <a:pt x="9143999" y="0"/>
                  </a:lnTo>
                  <a:lnTo>
                    <a:pt x="9143999" y="457199"/>
                  </a:lnTo>
                  <a:close/>
                </a:path>
              </a:pathLst>
            </a:custGeom>
            <a:solidFill>
              <a:srgbClr val="000000">
                <a:alpha val="334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66500" y="4628300"/>
              <a:ext cx="611300" cy="51519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3650" y="4666400"/>
              <a:ext cx="497000" cy="477099"/>
            </a:xfrm>
            <a:prstGeom prst="rect">
              <a:avLst/>
            </a:prstGeom>
          </p:spPr>
        </p:pic>
      </p:grpSp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9168" y="503045"/>
            <a:ext cx="6944857" cy="4042151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295175" y="176696"/>
            <a:ext cx="501142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155" i="1">
                <a:solidFill>
                  <a:srgbClr val="F05133"/>
                </a:solidFill>
                <a:latin typeface="Garamond"/>
                <a:cs typeface="Garamond"/>
              </a:rPr>
              <a:t>…to</a:t>
            </a:r>
            <a:r>
              <a:rPr dirty="0" sz="1600" spc="-65" i="1">
                <a:solidFill>
                  <a:srgbClr val="F05133"/>
                </a:solidFill>
                <a:latin typeface="Garamond"/>
                <a:cs typeface="Garamond"/>
              </a:rPr>
              <a:t> </a:t>
            </a:r>
            <a:r>
              <a:rPr dirty="0" sz="1600" spc="80" i="1">
                <a:solidFill>
                  <a:srgbClr val="F05133"/>
                </a:solidFill>
                <a:latin typeface="Garamond"/>
                <a:cs typeface="Garamond"/>
              </a:rPr>
              <a:t>ensure</a:t>
            </a:r>
            <a:r>
              <a:rPr dirty="0" sz="1600" spc="-60" i="1">
                <a:solidFill>
                  <a:srgbClr val="F05133"/>
                </a:solidFill>
                <a:latin typeface="Garamond"/>
                <a:cs typeface="Garamond"/>
              </a:rPr>
              <a:t> </a:t>
            </a:r>
            <a:r>
              <a:rPr dirty="0" sz="1600" spc="80" i="1">
                <a:solidFill>
                  <a:srgbClr val="F05133"/>
                </a:solidFill>
                <a:latin typeface="Garamond"/>
                <a:cs typeface="Garamond"/>
              </a:rPr>
              <a:t>that</a:t>
            </a:r>
            <a:r>
              <a:rPr dirty="0" sz="1600" spc="-65" i="1">
                <a:solidFill>
                  <a:srgbClr val="F05133"/>
                </a:solidFill>
                <a:latin typeface="Garamond"/>
                <a:cs typeface="Garamond"/>
              </a:rPr>
              <a:t> </a:t>
            </a:r>
            <a:r>
              <a:rPr dirty="0" sz="1600" spc="55" i="1">
                <a:solidFill>
                  <a:srgbClr val="F05133"/>
                </a:solidFill>
                <a:latin typeface="Garamond"/>
                <a:cs typeface="Garamond"/>
              </a:rPr>
              <a:t>as</a:t>
            </a:r>
            <a:r>
              <a:rPr dirty="0" sz="1600" spc="-60" i="1">
                <a:solidFill>
                  <a:srgbClr val="F05133"/>
                </a:solidFill>
                <a:latin typeface="Garamond"/>
                <a:cs typeface="Garamond"/>
              </a:rPr>
              <a:t> </a:t>
            </a:r>
            <a:r>
              <a:rPr dirty="0" sz="1600" spc="110" i="1">
                <a:solidFill>
                  <a:srgbClr val="F05133"/>
                </a:solidFill>
                <a:latin typeface="Garamond"/>
                <a:cs typeface="Garamond"/>
              </a:rPr>
              <a:t>we</a:t>
            </a:r>
            <a:r>
              <a:rPr dirty="0" sz="1600" spc="-60" i="1">
                <a:solidFill>
                  <a:srgbClr val="F05133"/>
                </a:solidFill>
                <a:latin typeface="Garamond"/>
                <a:cs typeface="Garamond"/>
              </a:rPr>
              <a:t> </a:t>
            </a:r>
            <a:r>
              <a:rPr dirty="0" sz="1600" spc="110" i="1">
                <a:solidFill>
                  <a:srgbClr val="F05133"/>
                </a:solidFill>
                <a:latin typeface="Garamond"/>
                <a:cs typeface="Garamond"/>
              </a:rPr>
              <a:t>grow</a:t>
            </a:r>
            <a:r>
              <a:rPr dirty="0" sz="1600" spc="-65" i="1">
                <a:solidFill>
                  <a:srgbClr val="F05133"/>
                </a:solidFill>
                <a:latin typeface="Garamond"/>
                <a:cs typeface="Garamond"/>
              </a:rPr>
              <a:t> </a:t>
            </a:r>
            <a:r>
              <a:rPr dirty="0" sz="1600" spc="114" i="1">
                <a:solidFill>
                  <a:srgbClr val="F05133"/>
                </a:solidFill>
                <a:latin typeface="Garamond"/>
                <a:cs typeface="Garamond"/>
              </a:rPr>
              <a:t>in</a:t>
            </a:r>
            <a:r>
              <a:rPr dirty="0" sz="1600" spc="-60" i="1">
                <a:solidFill>
                  <a:srgbClr val="F05133"/>
                </a:solidFill>
                <a:latin typeface="Garamond"/>
                <a:cs typeface="Garamond"/>
              </a:rPr>
              <a:t> </a:t>
            </a:r>
            <a:r>
              <a:rPr dirty="0" sz="1600" spc="85" i="1">
                <a:solidFill>
                  <a:srgbClr val="F05133"/>
                </a:solidFill>
                <a:latin typeface="Garamond"/>
                <a:cs typeface="Garamond"/>
              </a:rPr>
              <a:t>industry,</a:t>
            </a:r>
            <a:r>
              <a:rPr dirty="0" sz="1600" spc="-60" i="1">
                <a:solidFill>
                  <a:srgbClr val="F05133"/>
                </a:solidFill>
                <a:latin typeface="Garamond"/>
                <a:cs typeface="Garamond"/>
              </a:rPr>
              <a:t> </a:t>
            </a:r>
            <a:r>
              <a:rPr dirty="0" sz="1600" spc="60" i="1">
                <a:solidFill>
                  <a:srgbClr val="F05133"/>
                </a:solidFill>
                <a:latin typeface="Garamond"/>
                <a:cs typeface="Garamond"/>
              </a:rPr>
              <a:t>prosperity,</a:t>
            </a:r>
            <a:r>
              <a:rPr dirty="0" sz="1600" spc="-65" i="1">
                <a:solidFill>
                  <a:srgbClr val="F05133"/>
                </a:solidFill>
                <a:latin typeface="Garamond"/>
                <a:cs typeface="Garamond"/>
              </a:rPr>
              <a:t> </a:t>
            </a:r>
            <a:r>
              <a:rPr dirty="0" sz="1600" spc="135" i="1">
                <a:solidFill>
                  <a:srgbClr val="F05133"/>
                </a:solidFill>
                <a:latin typeface="Garamond"/>
                <a:cs typeface="Garamond"/>
              </a:rPr>
              <a:t>and</a:t>
            </a:r>
            <a:r>
              <a:rPr dirty="0" sz="1600" spc="-60" i="1">
                <a:solidFill>
                  <a:srgbClr val="F05133"/>
                </a:solidFill>
                <a:latin typeface="Garamond"/>
                <a:cs typeface="Garamond"/>
              </a:rPr>
              <a:t> </a:t>
            </a:r>
            <a:r>
              <a:rPr dirty="0" sz="1600" spc="60" i="1">
                <a:solidFill>
                  <a:srgbClr val="F05133"/>
                </a:solidFill>
                <a:latin typeface="Garamond"/>
                <a:cs typeface="Garamond"/>
              </a:rPr>
              <a:t>population,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10"/>
              <a:t>Thrive</a:t>
            </a:r>
            <a:r>
              <a:rPr dirty="0" spc="130"/>
              <a:t> </a:t>
            </a:r>
            <a:r>
              <a:rPr dirty="0" spc="10"/>
              <a:t>Regional</a:t>
            </a:r>
            <a:r>
              <a:rPr dirty="0" spc="135"/>
              <a:t> </a:t>
            </a:r>
            <a:r>
              <a:rPr dirty="0" spc="-10"/>
              <a:t>Partnership</a:t>
            </a:r>
          </a:p>
        </p:txBody>
      </p:sp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0"/>
              <a:t>Inspiring</a:t>
            </a:r>
            <a:r>
              <a:rPr dirty="0" spc="75"/>
              <a:t> </a:t>
            </a:r>
            <a:r>
              <a:rPr dirty="0" spc="20"/>
              <a:t>Responsible</a:t>
            </a:r>
            <a:r>
              <a:rPr dirty="0" spc="80"/>
              <a:t> </a:t>
            </a:r>
            <a:r>
              <a:rPr dirty="0" spc="-10"/>
              <a:t>Growth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49" y="4628290"/>
            <a:ext cx="9144000" cy="515620"/>
            <a:chOff x="149" y="4628290"/>
            <a:chExt cx="9144000" cy="515620"/>
          </a:xfrm>
        </p:grpSpPr>
        <p:sp>
          <p:nvSpPr>
            <p:cNvPr id="3" name="object 3" descr=""/>
            <p:cNvSpPr/>
            <p:nvPr/>
          </p:nvSpPr>
          <p:spPr>
            <a:xfrm>
              <a:off x="149" y="4686280"/>
              <a:ext cx="9144000" cy="457200"/>
            </a:xfrm>
            <a:custGeom>
              <a:avLst/>
              <a:gdLst/>
              <a:ahLst/>
              <a:cxnLst/>
              <a:rect l="l" t="t" r="r" b="b"/>
              <a:pathLst>
                <a:path w="9144000" h="457200">
                  <a:moveTo>
                    <a:pt x="9143963" y="457198"/>
                  </a:moveTo>
                  <a:lnTo>
                    <a:pt x="0" y="457198"/>
                  </a:lnTo>
                  <a:lnTo>
                    <a:pt x="0" y="0"/>
                  </a:lnTo>
                  <a:lnTo>
                    <a:pt x="9143963" y="0"/>
                  </a:lnTo>
                  <a:lnTo>
                    <a:pt x="9143963" y="457198"/>
                  </a:lnTo>
                  <a:close/>
                </a:path>
              </a:pathLst>
            </a:custGeom>
            <a:solidFill>
              <a:srgbClr val="000000">
                <a:alpha val="334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66491" y="4628290"/>
              <a:ext cx="611299" cy="51519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3632" y="4666381"/>
              <a:ext cx="496998" cy="47710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93074" y="281937"/>
            <a:ext cx="5716905" cy="2692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110" b="0" i="1">
                <a:solidFill>
                  <a:srgbClr val="EF5133"/>
                </a:solidFill>
                <a:latin typeface="Garamond"/>
                <a:cs typeface="Garamond"/>
              </a:rPr>
              <a:t>…we</a:t>
            </a:r>
            <a:r>
              <a:rPr dirty="0" sz="1600" spc="-70" b="0" i="1">
                <a:solidFill>
                  <a:srgbClr val="EF5133"/>
                </a:solidFill>
                <a:latin typeface="Garamond"/>
                <a:cs typeface="Garamond"/>
              </a:rPr>
              <a:t> </a:t>
            </a:r>
            <a:r>
              <a:rPr dirty="0" sz="1600" spc="50" b="0" i="1">
                <a:solidFill>
                  <a:srgbClr val="EF5133"/>
                </a:solidFill>
                <a:latin typeface="Garamond"/>
                <a:cs typeface="Garamond"/>
              </a:rPr>
              <a:t>also</a:t>
            </a:r>
            <a:r>
              <a:rPr dirty="0" sz="1600" spc="-65" b="0" i="1">
                <a:solidFill>
                  <a:srgbClr val="EF5133"/>
                </a:solidFill>
                <a:latin typeface="Garamond"/>
                <a:cs typeface="Garamond"/>
              </a:rPr>
              <a:t> </a:t>
            </a:r>
            <a:r>
              <a:rPr dirty="0" sz="1600" spc="75" b="0" i="1">
                <a:solidFill>
                  <a:srgbClr val="EF5133"/>
                </a:solidFill>
                <a:latin typeface="Garamond"/>
                <a:cs typeface="Garamond"/>
              </a:rPr>
              <a:t>preserve</a:t>
            </a:r>
            <a:r>
              <a:rPr dirty="0" sz="1600" spc="-70" b="0" i="1">
                <a:solidFill>
                  <a:srgbClr val="EF5133"/>
                </a:solidFill>
                <a:latin typeface="Garamond"/>
                <a:cs typeface="Garamond"/>
              </a:rPr>
              <a:t> </a:t>
            </a:r>
            <a:r>
              <a:rPr dirty="0" sz="1600" spc="120" b="0" i="1">
                <a:solidFill>
                  <a:srgbClr val="EF5133"/>
                </a:solidFill>
                <a:latin typeface="Garamond"/>
                <a:cs typeface="Garamond"/>
              </a:rPr>
              <a:t>community</a:t>
            </a:r>
            <a:r>
              <a:rPr dirty="0" sz="1600" spc="-65" b="0" i="1">
                <a:solidFill>
                  <a:srgbClr val="EF5133"/>
                </a:solidFill>
                <a:latin typeface="Garamond"/>
                <a:cs typeface="Garamond"/>
              </a:rPr>
              <a:t> </a:t>
            </a:r>
            <a:r>
              <a:rPr dirty="0" sz="1600" spc="135" b="0" i="1">
                <a:solidFill>
                  <a:srgbClr val="EF5133"/>
                </a:solidFill>
                <a:latin typeface="Garamond"/>
                <a:cs typeface="Garamond"/>
              </a:rPr>
              <a:t>and</a:t>
            </a:r>
            <a:r>
              <a:rPr dirty="0" sz="1600" spc="-70" b="0" i="1">
                <a:solidFill>
                  <a:srgbClr val="EF5133"/>
                </a:solidFill>
                <a:latin typeface="Garamond"/>
                <a:cs typeface="Garamond"/>
              </a:rPr>
              <a:t> </a:t>
            </a:r>
            <a:r>
              <a:rPr dirty="0" sz="1600" spc="100" b="0" i="1">
                <a:solidFill>
                  <a:srgbClr val="EF5133"/>
                </a:solidFill>
                <a:latin typeface="Garamond"/>
                <a:cs typeface="Garamond"/>
              </a:rPr>
              <a:t>natural</a:t>
            </a:r>
            <a:r>
              <a:rPr dirty="0" sz="1600" spc="-65" b="0" i="1">
                <a:solidFill>
                  <a:srgbClr val="EF5133"/>
                </a:solidFill>
                <a:latin typeface="Garamond"/>
                <a:cs typeface="Garamond"/>
              </a:rPr>
              <a:t> </a:t>
            </a:r>
            <a:r>
              <a:rPr dirty="0" sz="1600" spc="80" b="0" i="1">
                <a:solidFill>
                  <a:srgbClr val="EF5133"/>
                </a:solidFill>
                <a:latin typeface="Garamond"/>
                <a:cs typeface="Garamond"/>
              </a:rPr>
              <a:t>character</a:t>
            </a:r>
            <a:r>
              <a:rPr dirty="0" sz="1600" spc="-65" b="0" i="1">
                <a:solidFill>
                  <a:srgbClr val="EF5133"/>
                </a:solidFill>
                <a:latin typeface="Garamond"/>
                <a:cs typeface="Garamond"/>
              </a:rPr>
              <a:t> </a:t>
            </a:r>
            <a:r>
              <a:rPr dirty="0" sz="1600" spc="105" b="0" i="1">
                <a:solidFill>
                  <a:srgbClr val="EF5133"/>
                </a:solidFill>
                <a:latin typeface="Garamond"/>
                <a:cs typeface="Garamond"/>
              </a:rPr>
              <a:t>for</a:t>
            </a:r>
            <a:r>
              <a:rPr dirty="0" sz="1600" spc="-70" b="0" i="1">
                <a:solidFill>
                  <a:srgbClr val="EF5133"/>
                </a:solidFill>
                <a:latin typeface="Garamond"/>
                <a:cs typeface="Garamond"/>
              </a:rPr>
              <a:t> </a:t>
            </a:r>
            <a:r>
              <a:rPr dirty="0" sz="1600" spc="85" b="0" i="1">
                <a:solidFill>
                  <a:srgbClr val="EF5133"/>
                </a:solidFill>
                <a:latin typeface="Garamond"/>
                <a:cs typeface="Garamond"/>
              </a:rPr>
              <a:t>generations</a:t>
            </a:r>
            <a:r>
              <a:rPr dirty="0" sz="1600" spc="-65" b="0" i="1">
                <a:solidFill>
                  <a:srgbClr val="EF5133"/>
                </a:solidFill>
                <a:latin typeface="Garamond"/>
                <a:cs typeface="Garamond"/>
              </a:rPr>
              <a:t> </a:t>
            </a:r>
            <a:r>
              <a:rPr dirty="0" sz="1600" spc="50" b="0" i="1">
                <a:solidFill>
                  <a:srgbClr val="EF5133"/>
                </a:solidFill>
                <a:latin typeface="Garamond"/>
                <a:cs typeface="Garamond"/>
              </a:rPr>
              <a:t>to</a:t>
            </a:r>
            <a:r>
              <a:rPr dirty="0" sz="1600" spc="-70" b="0" i="1">
                <a:solidFill>
                  <a:srgbClr val="EF5133"/>
                </a:solidFill>
                <a:latin typeface="Garamond"/>
                <a:cs typeface="Garamond"/>
              </a:rPr>
              <a:t> </a:t>
            </a:r>
            <a:r>
              <a:rPr dirty="0" sz="1600" spc="70" b="0" i="1">
                <a:solidFill>
                  <a:srgbClr val="EF5133"/>
                </a:solidFill>
                <a:latin typeface="Garamond"/>
                <a:cs typeface="Garamond"/>
              </a:rPr>
              <a:t>come.</a:t>
            </a:r>
            <a:endParaRPr sz="1600">
              <a:latin typeface="Garamond"/>
              <a:cs typeface="Garamond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399" y="1018652"/>
            <a:ext cx="4241357" cy="2831016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82056" y="1018652"/>
            <a:ext cx="4241360" cy="2831199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256249" y="3919650"/>
            <a:ext cx="260540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latin typeface="Arial"/>
                <a:cs typeface="Arial"/>
              </a:rPr>
              <a:t>Chattanooga</a:t>
            </a:r>
            <a:r>
              <a:rPr dirty="0" sz="600" spc="-5">
                <a:latin typeface="Arial"/>
                <a:cs typeface="Arial"/>
              </a:rPr>
              <a:t> </a:t>
            </a:r>
            <a:r>
              <a:rPr dirty="0" sz="600" spc="-10">
                <a:latin typeface="Arial"/>
                <a:cs typeface="Arial"/>
              </a:rPr>
              <a:t>overlooking</a:t>
            </a:r>
            <a:r>
              <a:rPr dirty="0" sz="600" spc="-5">
                <a:latin typeface="Arial"/>
                <a:cs typeface="Arial"/>
              </a:rPr>
              <a:t> </a:t>
            </a:r>
            <a:r>
              <a:rPr dirty="0" sz="600" spc="-10">
                <a:latin typeface="Arial"/>
                <a:cs typeface="Arial"/>
              </a:rPr>
              <a:t>Moccasin</a:t>
            </a:r>
            <a:r>
              <a:rPr dirty="0" sz="600" spc="-5">
                <a:latin typeface="Arial"/>
                <a:cs typeface="Arial"/>
              </a:rPr>
              <a:t> </a:t>
            </a:r>
            <a:r>
              <a:rPr dirty="0" sz="600">
                <a:latin typeface="Arial"/>
                <a:cs typeface="Arial"/>
              </a:rPr>
              <a:t>Bend and</a:t>
            </a:r>
            <a:r>
              <a:rPr dirty="0" sz="600" spc="-5">
                <a:latin typeface="Arial"/>
                <a:cs typeface="Arial"/>
              </a:rPr>
              <a:t> </a:t>
            </a:r>
            <a:r>
              <a:rPr dirty="0" sz="600">
                <a:latin typeface="Arial"/>
                <a:cs typeface="Arial"/>
              </a:rPr>
              <a:t>the</a:t>
            </a:r>
            <a:r>
              <a:rPr dirty="0" sz="600" spc="-15">
                <a:latin typeface="Arial"/>
                <a:cs typeface="Arial"/>
              </a:rPr>
              <a:t> </a:t>
            </a:r>
            <a:r>
              <a:rPr dirty="0" sz="600" spc="-20">
                <a:latin typeface="Arial"/>
                <a:cs typeface="Arial"/>
              </a:rPr>
              <a:t>Tennessee</a:t>
            </a:r>
            <a:r>
              <a:rPr dirty="0" sz="600" spc="-5">
                <a:latin typeface="Arial"/>
                <a:cs typeface="Arial"/>
              </a:rPr>
              <a:t> </a:t>
            </a:r>
            <a:r>
              <a:rPr dirty="0" sz="600" spc="-10">
                <a:latin typeface="Arial"/>
                <a:cs typeface="Arial"/>
              </a:rPr>
              <a:t>River, </a:t>
            </a:r>
            <a:r>
              <a:rPr dirty="0" sz="600">
                <a:latin typeface="Arial"/>
                <a:cs typeface="Arial"/>
              </a:rPr>
              <a:t>The</a:t>
            </a:r>
            <a:r>
              <a:rPr dirty="0" sz="600" spc="-5">
                <a:latin typeface="Arial"/>
                <a:cs typeface="Arial"/>
              </a:rPr>
              <a:t> </a:t>
            </a:r>
            <a:r>
              <a:rPr dirty="0" sz="600" spc="-20">
                <a:latin typeface="Arial"/>
                <a:cs typeface="Arial"/>
              </a:rPr>
              <a:t>Dyrt</a:t>
            </a:r>
            <a:endParaRPr sz="6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10"/>
              <a:t>Thrive</a:t>
            </a:r>
            <a:r>
              <a:rPr dirty="0" spc="130"/>
              <a:t> </a:t>
            </a:r>
            <a:r>
              <a:rPr dirty="0" spc="10"/>
              <a:t>Regional</a:t>
            </a:r>
            <a:r>
              <a:rPr dirty="0" spc="135"/>
              <a:t> </a:t>
            </a:r>
            <a:r>
              <a:rPr dirty="0" spc="-10"/>
              <a:t>Partnership</a:t>
            </a: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0"/>
              <a:t>Inspiring</a:t>
            </a:r>
            <a:r>
              <a:rPr dirty="0" spc="75"/>
              <a:t> </a:t>
            </a:r>
            <a:r>
              <a:rPr dirty="0" spc="20"/>
              <a:t>Responsible</a:t>
            </a:r>
            <a:r>
              <a:rPr dirty="0" spc="80"/>
              <a:t> </a:t>
            </a:r>
            <a:r>
              <a:rPr dirty="0" spc="-10"/>
              <a:t>Growth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4755089" y="3919650"/>
            <a:ext cx="131445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Arial"/>
                <a:cs typeface="Arial"/>
              </a:rPr>
              <a:t>Star</a:t>
            </a:r>
            <a:r>
              <a:rPr dirty="0" sz="600" spc="10">
                <a:latin typeface="Arial"/>
                <a:cs typeface="Arial"/>
              </a:rPr>
              <a:t> </a:t>
            </a:r>
            <a:r>
              <a:rPr dirty="0" sz="600" spc="-10">
                <a:latin typeface="Arial"/>
                <a:cs typeface="Arial"/>
              </a:rPr>
              <a:t>Mountain,</a:t>
            </a:r>
            <a:r>
              <a:rPr dirty="0" sz="600" spc="10">
                <a:latin typeface="Arial"/>
                <a:cs typeface="Arial"/>
              </a:rPr>
              <a:t> </a:t>
            </a:r>
            <a:r>
              <a:rPr dirty="0" sz="600" spc="-10">
                <a:latin typeface="Arial"/>
                <a:cs typeface="Arial"/>
              </a:rPr>
              <a:t>Photo:</a:t>
            </a:r>
            <a:r>
              <a:rPr dirty="0" sz="600" spc="10">
                <a:latin typeface="Arial"/>
                <a:cs typeface="Arial"/>
              </a:rPr>
              <a:t> </a:t>
            </a:r>
            <a:r>
              <a:rPr dirty="0" sz="600" spc="-10">
                <a:latin typeface="Arial"/>
                <a:cs typeface="Arial"/>
              </a:rPr>
              <a:t>Victoria</a:t>
            </a:r>
            <a:r>
              <a:rPr dirty="0" sz="600" spc="10">
                <a:latin typeface="Arial"/>
                <a:cs typeface="Arial"/>
              </a:rPr>
              <a:t> </a:t>
            </a:r>
            <a:r>
              <a:rPr dirty="0" sz="600" spc="-10">
                <a:latin typeface="Arial"/>
                <a:cs typeface="Arial"/>
              </a:rPr>
              <a:t>Stamey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0150" y="290054"/>
            <a:ext cx="447167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90">
                <a:solidFill>
                  <a:srgbClr val="008FA8"/>
                </a:solidFill>
              </a:rPr>
              <a:t>Why</a:t>
            </a:r>
            <a:r>
              <a:rPr dirty="0" spc="114">
                <a:solidFill>
                  <a:srgbClr val="008FA8"/>
                </a:solidFill>
              </a:rPr>
              <a:t> </a:t>
            </a:r>
            <a:r>
              <a:rPr dirty="0" spc="90">
                <a:solidFill>
                  <a:srgbClr val="008FA8"/>
                </a:solidFill>
              </a:rPr>
              <a:t>think</a:t>
            </a:r>
            <a:r>
              <a:rPr dirty="0" spc="114">
                <a:solidFill>
                  <a:srgbClr val="008FA8"/>
                </a:solidFill>
              </a:rPr>
              <a:t> </a:t>
            </a:r>
            <a:r>
              <a:rPr dirty="0" spc="90">
                <a:solidFill>
                  <a:srgbClr val="008FA8"/>
                </a:solidFill>
              </a:rPr>
              <a:t>regionally?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19012" y="989775"/>
            <a:ext cx="4293235" cy="3202305"/>
            <a:chOff x="19012" y="989775"/>
            <a:chExt cx="4293235" cy="320230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12" y="989775"/>
              <a:ext cx="4293125" cy="320205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162" y="1027875"/>
              <a:ext cx="4178825" cy="3087750"/>
            </a:xfrm>
            <a:prstGeom prst="rect">
              <a:avLst/>
            </a:prstGeom>
          </p:spPr>
        </p:pic>
      </p:grpSp>
      <p:grpSp>
        <p:nvGrpSpPr>
          <p:cNvPr id="6" name="object 6" descr=""/>
          <p:cNvGrpSpPr/>
          <p:nvPr/>
        </p:nvGrpSpPr>
        <p:grpSpPr>
          <a:xfrm>
            <a:off x="4403254" y="989775"/>
            <a:ext cx="4740910" cy="3202305"/>
            <a:chOff x="4403254" y="989775"/>
            <a:chExt cx="4740910" cy="3202305"/>
          </a:xfrm>
        </p:grpSpPr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3254" y="989775"/>
              <a:ext cx="4740745" cy="3202049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60404" y="1027875"/>
              <a:ext cx="4632770" cy="3087749"/>
            </a:xfrm>
            <a:prstGeom prst="rect">
              <a:avLst/>
            </a:prstGeom>
          </p:spPr>
        </p:pic>
      </p:grpSp>
      <p:grpSp>
        <p:nvGrpSpPr>
          <p:cNvPr id="9" name="object 9" descr=""/>
          <p:cNvGrpSpPr/>
          <p:nvPr/>
        </p:nvGrpSpPr>
        <p:grpSpPr>
          <a:xfrm>
            <a:off x="149" y="4628300"/>
            <a:ext cx="9144000" cy="515620"/>
            <a:chOff x="149" y="4628300"/>
            <a:chExt cx="9144000" cy="515620"/>
          </a:xfrm>
        </p:grpSpPr>
        <p:sp>
          <p:nvSpPr>
            <p:cNvPr id="10" name="object 10" descr=""/>
            <p:cNvSpPr/>
            <p:nvPr/>
          </p:nvSpPr>
          <p:spPr>
            <a:xfrm>
              <a:off x="149" y="4686300"/>
              <a:ext cx="9144000" cy="457200"/>
            </a:xfrm>
            <a:custGeom>
              <a:avLst/>
              <a:gdLst/>
              <a:ahLst/>
              <a:cxnLst/>
              <a:rect l="l" t="t" r="r" b="b"/>
              <a:pathLst>
                <a:path w="9144000" h="457200">
                  <a:moveTo>
                    <a:pt x="9143999" y="457199"/>
                  </a:moveTo>
                  <a:lnTo>
                    <a:pt x="0" y="457199"/>
                  </a:lnTo>
                  <a:lnTo>
                    <a:pt x="0" y="0"/>
                  </a:lnTo>
                  <a:lnTo>
                    <a:pt x="9143999" y="0"/>
                  </a:lnTo>
                  <a:lnTo>
                    <a:pt x="9143999" y="457199"/>
                  </a:lnTo>
                  <a:close/>
                </a:path>
              </a:pathLst>
            </a:custGeom>
            <a:solidFill>
              <a:srgbClr val="000000">
                <a:alpha val="334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66500" y="4628300"/>
              <a:ext cx="611300" cy="515199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23650" y="4666400"/>
              <a:ext cx="497000" cy="477099"/>
            </a:xfrm>
            <a:prstGeom prst="rect">
              <a:avLst/>
            </a:prstGeom>
          </p:spPr>
        </p:pic>
      </p:grpSp>
      <p:sp>
        <p:nvSpPr>
          <p:cNvPr id="13" name="object 13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10"/>
              <a:t>Thrive</a:t>
            </a:r>
            <a:r>
              <a:rPr dirty="0" spc="130"/>
              <a:t> </a:t>
            </a:r>
            <a:r>
              <a:rPr dirty="0" spc="10"/>
              <a:t>Regional</a:t>
            </a:r>
            <a:r>
              <a:rPr dirty="0" spc="135"/>
              <a:t> </a:t>
            </a:r>
            <a:r>
              <a:rPr dirty="0" spc="-10"/>
              <a:t>Partnership</a:t>
            </a:r>
          </a:p>
        </p:txBody>
      </p:sp>
      <p:sp>
        <p:nvSpPr>
          <p:cNvPr id="14" name="object 1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0"/>
              <a:t>Inspiring</a:t>
            </a:r>
            <a:r>
              <a:rPr dirty="0" spc="75"/>
              <a:t> </a:t>
            </a:r>
            <a:r>
              <a:rPr dirty="0" spc="20"/>
              <a:t>Responsible</a:t>
            </a:r>
            <a:r>
              <a:rPr dirty="0" spc="80"/>
              <a:t> </a:t>
            </a:r>
            <a:r>
              <a:rPr dirty="0" spc="-10"/>
              <a:t>Growth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49" y="4628300"/>
            <a:ext cx="9144000" cy="515620"/>
            <a:chOff x="149" y="4628300"/>
            <a:chExt cx="9144000" cy="515620"/>
          </a:xfrm>
        </p:grpSpPr>
        <p:sp>
          <p:nvSpPr>
            <p:cNvPr id="3" name="object 3" descr=""/>
            <p:cNvSpPr/>
            <p:nvPr/>
          </p:nvSpPr>
          <p:spPr>
            <a:xfrm>
              <a:off x="149" y="4686300"/>
              <a:ext cx="9144000" cy="457200"/>
            </a:xfrm>
            <a:custGeom>
              <a:avLst/>
              <a:gdLst/>
              <a:ahLst/>
              <a:cxnLst/>
              <a:rect l="l" t="t" r="r" b="b"/>
              <a:pathLst>
                <a:path w="9144000" h="457200">
                  <a:moveTo>
                    <a:pt x="9143999" y="457199"/>
                  </a:moveTo>
                  <a:lnTo>
                    <a:pt x="0" y="457199"/>
                  </a:lnTo>
                  <a:lnTo>
                    <a:pt x="0" y="0"/>
                  </a:lnTo>
                  <a:lnTo>
                    <a:pt x="9143999" y="0"/>
                  </a:lnTo>
                  <a:lnTo>
                    <a:pt x="9143999" y="457199"/>
                  </a:lnTo>
                  <a:close/>
                </a:path>
              </a:pathLst>
            </a:custGeom>
            <a:solidFill>
              <a:srgbClr val="000000">
                <a:alpha val="334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66500" y="4628300"/>
              <a:ext cx="611300" cy="51519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3650" y="4666400"/>
              <a:ext cx="497000" cy="47709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80">
                <a:solidFill>
                  <a:srgbClr val="008FA8"/>
                </a:solidFill>
              </a:rPr>
              <a:t>How</a:t>
            </a:r>
            <a:r>
              <a:rPr dirty="0" spc="110">
                <a:solidFill>
                  <a:srgbClr val="008FA8"/>
                </a:solidFill>
              </a:rPr>
              <a:t> </a:t>
            </a:r>
            <a:r>
              <a:rPr dirty="0" spc="125">
                <a:solidFill>
                  <a:srgbClr val="008FA8"/>
                </a:solidFill>
              </a:rPr>
              <a:t>Thrive</a:t>
            </a:r>
            <a:r>
              <a:rPr dirty="0" spc="110">
                <a:solidFill>
                  <a:srgbClr val="008FA8"/>
                </a:solidFill>
              </a:rPr>
              <a:t> Started</a:t>
            </a:r>
          </a:p>
        </p:txBody>
      </p:sp>
      <p:grpSp>
        <p:nvGrpSpPr>
          <p:cNvPr id="7" name="object 7" descr=""/>
          <p:cNvGrpSpPr/>
          <p:nvPr/>
        </p:nvGrpSpPr>
        <p:grpSpPr>
          <a:xfrm>
            <a:off x="5683331" y="1029475"/>
            <a:ext cx="2952115" cy="3523615"/>
            <a:chOff x="5683331" y="1029475"/>
            <a:chExt cx="2952115" cy="3523615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83331" y="1029475"/>
              <a:ext cx="2951521" cy="3523049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69056" y="1096150"/>
              <a:ext cx="2780071" cy="3351599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5754768" y="1081862"/>
              <a:ext cx="2809240" cy="3380740"/>
            </a:xfrm>
            <a:custGeom>
              <a:avLst/>
              <a:gdLst/>
              <a:ahLst/>
              <a:cxnLst/>
              <a:rect l="l" t="t" r="r" b="b"/>
              <a:pathLst>
                <a:path w="2809240" h="3380740">
                  <a:moveTo>
                    <a:pt x="0" y="0"/>
                  </a:moveTo>
                  <a:lnTo>
                    <a:pt x="2808646" y="0"/>
                  </a:lnTo>
                  <a:lnTo>
                    <a:pt x="2808646" y="3380174"/>
                  </a:lnTo>
                  <a:lnTo>
                    <a:pt x="0" y="3380174"/>
                  </a:lnTo>
                  <a:lnTo>
                    <a:pt x="0" y="0"/>
                  </a:lnTo>
                  <a:close/>
                </a:path>
              </a:pathLst>
            </a:custGeom>
            <a:ln w="285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 descr=""/>
          <p:cNvGrpSpPr/>
          <p:nvPr/>
        </p:nvGrpSpPr>
        <p:grpSpPr>
          <a:xfrm>
            <a:off x="400050" y="1077949"/>
            <a:ext cx="5108575" cy="3446145"/>
            <a:chOff x="400050" y="1077949"/>
            <a:chExt cx="5108575" cy="3446145"/>
          </a:xfrm>
        </p:grpSpPr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0050" y="1077949"/>
              <a:ext cx="5107948" cy="3445999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" y="1116049"/>
              <a:ext cx="4993647" cy="3331699"/>
            </a:xfrm>
            <a:prstGeom prst="rect">
              <a:avLst/>
            </a:prstGeom>
          </p:spPr>
        </p:pic>
      </p:grpSp>
      <p:sp>
        <p:nvSpPr>
          <p:cNvPr id="14" name="object 14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10"/>
              <a:t>Thrive</a:t>
            </a:r>
            <a:r>
              <a:rPr dirty="0" spc="130"/>
              <a:t> </a:t>
            </a:r>
            <a:r>
              <a:rPr dirty="0" spc="10"/>
              <a:t>Regional</a:t>
            </a:r>
            <a:r>
              <a:rPr dirty="0" spc="135"/>
              <a:t> </a:t>
            </a:r>
            <a:r>
              <a:rPr dirty="0" spc="-10"/>
              <a:t>Partnership</a:t>
            </a:r>
          </a:p>
        </p:txBody>
      </p:sp>
      <p:sp>
        <p:nvSpPr>
          <p:cNvPr id="15" name="object 1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0"/>
              <a:t>Inspiring</a:t>
            </a:r>
            <a:r>
              <a:rPr dirty="0" spc="75"/>
              <a:t> </a:t>
            </a:r>
            <a:r>
              <a:rPr dirty="0" spc="20"/>
              <a:t>Responsible</a:t>
            </a:r>
            <a:r>
              <a:rPr dirty="0" spc="80"/>
              <a:t> </a:t>
            </a:r>
            <a:r>
              <a:rPr dirty="0" spc="-10"/>
              <a:t>Growth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49" y="4628300"/>
            <a:ext cx="9144000" cy="515620"/>
            <a:chOff x="149" y="4628300"/>
            <a:chExt cx="9144000" cy="515620"/>
          </a:xfrm>
        </p:grpSpPr>
        <p:sp>
          <p:nvSpPr>
            <p:cNvPr id="3" name="object 3" descr=""/>
            <p:cNvSpPr/>
            <p:nvPr/>
          </p:nvSpPr>
          <p:spPr>
            <a:xfrm>
              <a:off x="149" y="4686300"/>
              <a:ext cx="9144000" cy="457200"/>
            </a:xfrm>
            <a:custGeom>
              <a:avLst/>
              <a:gdLst/>
              <a:ahLst/>
              <a:cxnLst/>
              <a:rect l="l" t="t" r="r" b="b"/>
              <a:pathLst>
                <a:path w="9144000" h="457200">
                  <a:moveTo>
                    <a:pt x="9143999" y="457199"/>
                  </a:moveTo>
                  <a:lnTo>
                    <a:pt x="0" y="457199"/>
                  </a:lnTo>
                  <a:lnTo>
                    <a:pt x="0" y="0"/>
                  </a:lnTo>
                  <a:lnTo>
                    <a:pt x="9143999" y="0"/>
                  </a:lnTo>
                  <a:lnTo>
                    <a:pt x="9143999" y="457199"/>
                  </a:lnTo>
                  <a:close/>
                </a:path>
              </a:pathLst>
            </a:custGeom>
            <a:solidFill>
              <a:srgbClr val="000000">
                <a:alpha val="334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66500" y="4628300"/>
              <a:ext cx="611300" cy="51519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3650" y="4666400"/>
              <a:ext cx="497000" cy="47709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20">
                <a:solidFill>
                  <a:srgbClr val="008FA8"/>
                </a:solidFill>
              </a:rPr>
              <a:t>Impact</a:t>
            </a:r>
            <a:r>
              <a:rPr dirty="0" spc="110">
                <a:solidFill>
                  <a:srgbClr val="008FA8"/>
                </a:solidFill>
              </a:rPr>
              <a:t> </a:t>
            </a:r>
            <a:r>
              <a:rPr dirty="0" spc="175">
                <a:solidFill>
                  <a:srgbClr val="008FA8"/>
                </a:solidFill>
              </a:rPr>
              <a:t>Areas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6548000" y="935313"/>
            <a:ext cx="1318895" cy="448309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dirty="0" sz="1400" b="1">
                <a:latin typeface="Garamond"/>
                <a:cs typeface="Garamond"/>
              </a:rPr>
              <a:t>Transportation</a:t>
            </a:r>
            <a:r>
              <a:rPr dirty="0" sz="1400" spc="-20" b="1">
                <a:latin typeface="Garamond"/>
                <a:cs typeface="Garamond"/>
              </a:rPr>
              <a:t> </a:t>
            </a:r>
            <a:r>
              <a:rPr dirty="0" sz="1400" spc="-60" b="1">
                <a:latin typeface="Garamond"/>
                <a:cs typeface="Garamond"/>
              </a:rPr>
              <a:t>+ </a:t>
            </a:r>
            <a:r>
              <a:rPr dirty="0" sz="1400" spc="-10" b="1">
                <a:latin typeface="Garamond"/>
                <a:cs typeface="Garamond"/>
              </a:rPr>
              <a:t>Infrastructure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7462400" y="3373713"/>
            <a:ext cx="13620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latin typeface="Garamond"/>
                <a:cs typeface="Garamond"/>
              </a:rPr>
              <a:t>Natural</a:t>
            </a:r>
            <a:r>
              <a:rPr dirty="0" sz="1400" spc="-40" b="1">
                <a:latin typeface="Garamond"/>
                <a:cs typeface="Garamond"/>
              </a:rPr>
              <a:t> </a:t>
            </a:r>
            <a:r>
              <a:rPr dirty="0" sz="1400" spc="-35" b="1">
                <a:latin typeface="Garamond"/>
                <a:cs typeface="Garamond"/>
              </a:rPr>
              <a:t>Treasures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704155" y="3526113"/>
            <a:ext cx="175704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latin typeface="Garamond"/>
                <a:cs typeface="Garamond"/>
              </a:rPr>
              <a:t>Community</a:t>
            </a:r>
            <a:r>
              <a:rPr dirty="0" sz="1400" spc="-20" b="1">
                <a:latin typeface="Garamond"/>
                <a:cs typeface="Garamond"/>
              </a:rPr>
              <a:t> </a:t>
            </a:r>
            <a:r>
              <a:rPr dirty="0" sz="1400" spc="-10" b="1">
                <a:latin typeface="Garamond"/>
                <a:cs typeface="Garamond"/>
              </a:rPr>
              <a:t>Prosperity</a:t>
            </a:r>
            <a:endParaRPr sz="1400">
              <a:latin typeface="Garamond"/>
              <a:cs typeface="Garamond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2644289" y="357254"/>
            <a:ext cx="4561205" cy="4141470"/>
            <a:chOff x="2644289" y="357254"/>
            <a:chExt cx="4561205" cy="4141470"/>
          </a:xfrm>
        </p:grpSpPr>
        <p:pic>
          <p:nvPicPr>
            <p:cNvPr id="11" name="object 1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45618" y="376297"/>
              <a:ext cx="2534699" cy="2465099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51639" y="2013999"/>
              <a:ext cx="2534699" cy="2465099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63299" y="2014555"/>
              <a:ext cx="2534699" cy="2465099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44289" y="357254"/>
              <a:ext cx="4561100" cy="4141457"/>
            </a:xfrm>
            <a:prstGeom prst="rect">
              <a:avLst/>
            </a:prstGeom>
          </p:spPr>
        </p:pic>
      </p:grpSp>
      <p:sp>
        <p:nvSpPr>
          <p:cNvPr id="15" name="object 15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10"/>
              <a:t>Thrive</a:t>
            </a:r>
            <a:r>
              <a:rPr dirty="0" spc="130"/>
              <a:t> </a:t>
            </a:r>
            <a:r>
              <a:rPr dirty="0" spc="10"/>
              <a:t>Regional</a:t>
            </a:r>
            <a:r>
              <a:rPr dirty="0" spc="135"/>
              <a:t> </a:t>
            </a:r>
            <a:r>
              <a:rPr dirty="0" spc="-10"/>
              <a:t>Partnership</a:t>
            </a:r>
          </a:p>
        </p:txBody>
      </p:sp>
      <p:sp>
        <p:nvSpPr>
          <p:cNvPr id="16" name="object 16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0"/>
              <a:t>Inspiring</a:t>
            </a:r>
            <a:r>
              <a:rPr dirty="0" spc="75"/>
              <a:t> </a:t>
            </a:r>
            <a:r>
              <a:rPr dirty="0" spc="20"/>
              <a:t>Responsible</a:t>
            </a:r>
            <a:r>
              <a:rPr dirty="0" spc="80"/>
              <a:t> </a:t>
            </a:r>
            <a:r>
              <a:rPr dirty="0" spc="-10"/>
              <a:t>Growth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5938" y="1869951"/>
            <a:ext cx="2355215" cy="94170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00200"/>
              </a:lnSpc>
              <a:spcBef>
                <a:spcPts val="95"/>
              </a:spcBef>
            </a:pPr>
            <a:r>
              <a:rPr dirty="0" sz="2100">
                <a:solidFill>
                  <a:srgbClr val="000000"/>
                </a:solidFill>
                <a:latin typeface="Arial"/>
                <a:cs typeface="Arial"/>
              </a:rPr>
              <a:t>2015</a:t>
            </a:r>
            <a:r>
              <a:rPr dirty="0" sz="2100" spc="-3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2100">
                <a:solidFill>
                  <a:srgbClr val="000000"/>
                </a:solidFill>
                <a:latin typeface="Arial"/>
                <a:cs typeface="Arial"/>
              </a:rPr>
              <a:t>Heavy</a:t>
            </a:r>
            <a:r>
              <a:rPr dirty="0" sz="2100" spc="-2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2100" spc="-10">
                <a:solidFill>
                  <a:srgbClr val="000000"/>
                </a:solidFill>
                <a:latin typeface="Arial"/>
                <a:cs typeface="Arial"/>
              </a:rPr>
              <a:t>Truck </a:t>
            </a:r>
            <a:r>
              <a:rPr dirty="0" sz="2100" spc="-25">
                <a:solidFill>
                  <a:srgbClr val="000000"/>
                </a:solidFill>
                <a:latin typeface="Arial"/>
                <a:cs typeface="Arial"/>
              </a:rPr>
              <a:t>Volume</a:t>
            </a:r>
            <a:r>
              <a:rPr dirty="0" sz="2100" spc="-1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2100" spc="-10">
                <a:solidFill>
                  <a:srgbClr val="000000"/>
                </a:solidFill>
                <a:latin typeface="Arial"/>
                <a:cs typeface="Arial"/>
              </a:rPr>
              <a:t>Corridors </a:t>
            </a:r>
            <a:r>
              <a:rPr dirty="0" sz="1800" i="1">
                <a:solidFill>
                  <a:srgbClr val="F05133"/>
                </a:solidFill>
                <a:latin typeface="Arial"/>
                <a:cs typeface="Arial"/>
              </a:rPr>
              <a:t>7,500+</a:t>
            </a:r>
            <a:r>
              <a:rPr dirty="0" sz="1800" spc="-25" i="1">
                <a:solidFill>
                  <a:srgbClr val="F05133"/>
                </a:solidFill>
                <a:latin typeface="Arial"/>
                <a:cs typeface="Arial"/>
              </a:rPr>
              <a:t> </a:t>
            </a:r>
            <a:r>
              <a:rPr dirty="0" sz="1800" i="1">
                <a:solidFill>
                  <a:srgbClr val="F05133"/>
                </a:solidFill>
                <a:latin typeface="Arial"/>
                <a:cs typeface="Arial"/>
              </a:rPr>
              <a:t>trucks</a:t>
            </a:r>
            <a:r>
              <a:rPr dirty="0" sz="1800" spc="-25" i="1">
                <a:solidFill>
                  <a:srgbClr val="F05133"/>
                </a:solidFill>
                <a:latin typeface="Arial"/>
                <a:cs typeface="Arial"/>
              </a:rPr>
              <a:t> </a:t>
            </a:r>
            <a:r>
              <a:rPr dirty="0" sz="1800" i="1">
                <a:solidFill>
                  <a:srgbClr val="F05133"/>
                </a:solidFill>
                <a:latin typeface="Arial"/>
                <a:cs typeface="Arial"/>
              </a:rPr>
              <a:t>per</a:t>
            </a:r>
            <a:r>
              <a:rPr dirty="0" sz="1800" spc="-25" i="1">
                <a:solidFill>
                  <a:srgbClr val="F05133"/>
                </a:solidFill>
                <a:latin typeface="Arial"/>
                <a:cs typeface="Arial"/>
              </a:rPr>
              <a:t> day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3275120" y="4382516"/>
            <a:ext cx="546163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800" spc="-10" i="1">
                <a:solidFill>
                  <a:srgbClr val="7F7F7F"/>
                </a:solidFill>
                <a:latin typeface="Arial"/>
                <a:cs typeface="Arial"/>
              </a:rPr>
              <a:t>Source:</a:t>
            </a:r>
            <a:r>
              <a:rPr dirty="0" sz="800" spc="-25" i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7F7F7F"/>
                </a:solidFill>
                <a:latin typeface="Arial"/>
                <a:cs typeface="Arial"/>
              </a:rPr>
              <a:t>GDOT</a:t>
            </a:r>
            <a:r>
              <a:rPr dirty="0" sz="800" spc="-25" i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7F7F7F"/>
                </a:solidFill>
                <a:latin typeface="Arial"/>
                <a:cs typeface="Arial"/>
              </a:rPr>
              <a:t>Travel</a:t>
            </a:r>
            <a:r>
              <a:rPr dirty="0" sz="800" spc="-25" i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7F7F7F"/>
                </a:solidFill>
                <a:latin typeface="Arial"/>
                <a:cs typeface="Arial"/>
              </a:rPr>
              <a:t>Demand</a:t>
            </a:r>
            <a:r>
              <a:rPr dirty="0" sz="800" spc="-20" i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7F7F7F"/>
                </a:solidFill>
                <a:latin typeface="Arial"/>
                <a:cs typeface="Arial"/>
              </a:rPr>
              <a:t>Model,</a:t>
            </a:r>
            <a:r>
              <a:rPr dirty="0" sz="800" spc="-25" i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7F7F7F"/>
                </a:solidFill>
                <a:latin typeface="Arial"/>
                <a:cs typeface="Arial"/>
              </a:rPr>
              <a:t>TDOT</a:t>
            </a:r>
            <a:r>
              <a:rPr dirty="0" sz="800" spc="-25" i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7F7F7F"/>
                </a:solidFill>
                <a:latin typeface="Arial"/>
                <a:cs typeface="Arial"/>
              </a:rPr>
              <a:t>Travel</a:t>
            </a:r>
            <a:r>
              <a:rPr dirty="0" sz="800" spc="-25" i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7F7F7F"/>
                </a:solidFill>
                <a:latin typeface="Arial"/>
                <a:cs typeface="Arial"/>
              </a:rPr>
              <a:t>Demand</a:t>
            </a:r>
            <a:r>
              <a:rPr dirty="0" sz="800" spc="-20" i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7F7F7F"/>
                </a:solidFill>
                <a:latin typeface="Arial"/>
                <a:cs typeface="Arial"/>
              </a:rPr>
              <a:t>Model,</a:t>
            </a:r>
            <a:r>
              <a:rPr dirty="0" sz="800" spc="-25" i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7F7F7F"/>
                </a:solidFill>
                <a:latin typeface="Arial"/>
                <a:cs typeface="Arial"/>
              </a:rPr>
              <a:t>Count</a:t>
            </a:r>
            <a:r>
              <a:rPr dirty="0" sz="800" spc="-25" i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7F7F7F"/>
                </a:solidFill>
                <a:latin typeface="Arial"/>
                <a:cs typeface="Arial"/>
              </a:rPr>
              <a:t>Data</a:t>
            </a:r>
            <a:r>
              <a:rPr dirty="0" sz="800" spc="-25" i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7F7F7F"/>
                </a:solidFill>
                <a:latin typeface="Arial"/>
                <a:cs typeface="Arial"/>
              </a:rPr>
              <a:t>from</a:t>
            </a:r>
            <a:r>
              <a:rPr dirty="0" sz="800" spc="-50" i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800" spc="-20" i="1">
                <a:solidFill>
                  <a:srgbClr val="7F7F7F"/>
                </a:solidFill>
                <a:latin typeface="Arial"/>
                <a:cs typeface="Arial"/>
              </a:rPr>
              <a:t>ALDOT,</a:t>
            </a:r>
            <a:r>
              <a:rPr dirty="0" sz="800" spc="-25" i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800" spc="-20" i="1">
                <a:solidFill>
                  <a:srgbClr val="7F7F7F"/>
                </a:solidFill>
                <a:latin typeface="Arial"/>
                <a:cs typeface="Arial"/>
              </a:rPr>
              <a:t>GDOT, TDOT,</a:t>
            </a:r>
            <a:r>
              <a:rPr dirty="0" sz="800" spc="-25" i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7F7F7F"/>
                </a:solidFill>
                <a:latin typeface="Arial"/>
                <a:cs typeface="Arial"/>
              </a:rPr>
              <a:t>CDM</a:t>
            </a:r>
            <a:r>
              <a:rPr dirty="0" sz="800" spc="-20" i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7F7F7F"/>
                </a:solidFill>
                <a:latin typeface="Arial"/>
                <a:cs typeface="Arial"/>
              </a:rPr>
              <a:t>Smith</a:t>
            </a:r>
            <a:r>
              <a:rPr dirty="0" sz="800" spc="-10" i="1">
                <a:solidFill>
                  <a:srgbClr val="7F7F7F"/>
                </a:solidFill>
                <a:latin typeface="Arial"/>
                <a:cs typeface="Arial"/>
              </a:rPr>
              <a:t> analysis,</a:t>
            </a:r>
            <a:r>
              <a:rPr dirty="0" sz="800" spc="10" i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800" spc="-20" i="1">
                <a:solidFill>
                  <a:srgbClr val="7F7F7F"/>
                </a:solidFill>
                <a:latin typeface="Arial"/>
                <a:cs typeface="Arial"/>
              </a:rPr>
              <a:t>2020</a:t>
            </a:r>
            <a:endParaRPr sz="800">
              <a:latin typeface="Arial"/>
              <a:cs typeface="Arial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21142" y="86822"/>
            <a:ext cx="5611925" cy="4336484"/>
          </a:xfrm>
          <a:prstGeom prst="rect">
            <a:avLst/>
          </a:prstGeom>
        </p:spPr>
      </p:pic>
      <p:grpSp>
        <p:nvGrpSpPr>
          <p:cNvPr id="5" name="object 5" descr=""/>
          <p:cNvGrpSpPr/>
          <p:nvPr/>
        </p:nvGrpSpPr>
        <p:grpSpPr>
          <a:xfrm>
            <a:off x="149" y="4628300"/>
            <a:ext cx="9144000" cy="515620"/>
            <a:chOff x="149" y="4628300"/>
            <a:chExt cx="9144000" cy="515620"/>
          </a:xfrm>
        </p:grpSpPr>
        <p:sp>
          <p:nvSpPr>
            <p:cNvPr id="6" name="object 6" descr=""/>
            <p:cNvSpPr/>
            <p:nvPr/>
          </p:nvSpPr>
          <p:spPr>
            <a:xfrm>
              <a:off x="149" y="4686300"/>
              <a:ext cx="9144000" cy="457200"/>
            </a:xfrm>
            <a:custGeom>
              <a:avLst/>
              <a:gdLst/>
              <a:ahLst/>
              <a:cxnLst/>
              <a:rect l="l" t="t" r="r" b="b"/>
              <a:pathLst>
                <a:path w="9144000" h="457200">
                  <a:moveTo>
                    <a:pt x="9143999" y="457199"/>
                  </a:moveTo>
                  <a:lnTo>
                    <a:pt x="0" y="457199"/>
                  </a:lnTo>
                  <a:lnTo>
                    <a:pt x="0" y="0"/>
                  </a:lnTo>
                  <a:lnTo>
                    <a:pt x="9143999" y="0"/>
                  </a:lnTo>
                  <a:lnTo>
                    <a:pt x="9143999" y="457199"/>
                  </a:lnTo>
                  <a:close/>
                </a:path>
              </a:pathLst>
            </a:custGeom>
            <a:solidFill>
              <a:srgbClr val="000000">
                <a:alpha val="334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66500" y="4628300"/>
              <a:ext cx="611300" cy="515199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23650" y="4666400"/>
              <a:ext cx="497000" cy="477099"/>
            </a:xfrm>
            <a:prstGeom prst="rect">
              <a:avLst/>
            </a:prstGeom>
          </p:spPr>
        </p:pic>
      </p:grpSp>
      <p:sp>
        <p:nvSpPr>
          <p:cNvPr id="9" name="object 9" descr=""/>
          <p:cNvSpPr txBox="1"/>
          <p:nvPr/>
        </p:nvSpPr>
        <p:spPr>
          <a:xfrm>
            <a:off x="7486931" y="4804161"/>
            <a:ext cx="15062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800" spc="20">
                <a:solidFill>
                  <a:srgbClr val="999999"/>
                </a:solidFill>
                <a:latin typeface="Calibri"/>
                <a:cs typeface="Calibri"/>
              </a:rPr>
              <a:t>Inspiring</a:t>
            </a:r>
            <a:r>
              <a:rPr dirty="0" sz="800" spc="35">
                <a:solidFill>
                  <a:srgbClr val="999999"/>
                </a:solidFill>
                <a:latin typeface="Calibri"/>
                <a:cs typeface="Calibri"/>
              </a:rPr>
              <a:t> </a:t>
            </a:r>
            <a:r>
              <a:rPr dirty="0" sz="800" spc="20">
                <a:solidFill>
                  <a:srgbClr val="999999"/>
                </a:solidFill>
                <a:latin typeface="Calibri"/>
                <a:cs typeface="Calibri"/>
              </a:rPr>
              <a:t>Responsible</a:t>
            </a:r>
            <a:r>
              <a:rPr dirty="0" sz="800" spc="40">
                <a:solidFill>
                  <a:srgbClr val="999999"/>
                </a:solidFill>
                <a:latin typeface="Calibri"/>
                <a:cs typeface="Calibri"/>
              </a:rPr>
              <a:t> </a:t>
            </a:r>
            <a:r>
              <a:rPr dirty="0" sz="800" spc="20">
                <a:solidFill>
                  <a:srgbClr val="999999"/>
                </a:solidFill>
                <a:latin typeface="Calibri"/>
                <a:cs typeface="Calibri"/>
              </a:rPr>
              <a:t>Growth</a:t>
            </a:r>
            <a:r>
              <a:rPr dirty="0" sz="800" spc="300">
                <a:solidFill>
                  <a:srgbClr val="999999"/>
                </a:solidFill>
                <a:latin typeface="Calibri"/>
                <a:cs typeface="Calibri"/>
              </a:rPr>
              <a:t> </a:t>
            </a:r>
            <a:r>
              <a:rPr dirty="0" baseline="16666" sz="1500" spc="-75">
                <a:solidFill>
                  <a:srgbClr val="595959"/>
                </a:solidFill>
                <a:latin typeface="Arial"/>
                <a:cs typeface="Arial"/>
              </a:rPr>
              <a:t>9</a:t>
            </a:r>
            <a:endParaRPr baseline="16666" sz="15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307355" y="4829561"/>
            <a:ext cx="12490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0">
                <a:solidFill>
                  <a:srgbClr val="999999"/>
                </a:solidFill>
                <a:latin typeface="Calibri"/>
                <a:cs typeface="Calibri"/>
              </a:rPr>
              <a:t>Thrive</a:t>
            </a:r>
            <a:r>
              <a:rPr dirty="0" sz="800" spc="130">
                <a:solidFill>
                  <a:srgbClr val="999999"/>
                </a:solidFill>
                <a:latin typeface="Calibri"/>
                <a:cs typeface="Calibri"/>
              </a:rPr>
              <a:t> </a:t>
            </a:r>
            <a:r>
              <a:rPr dirty="0" sz="800" spc="10">
                <a:solidFill>
                  <a:srgbClr val="999999"/>
                </a:solidFill>
                <a:latin typeface="Calibri"/>
                <a:cs typeface="Calibri"/>
              </a:rPr>
              <a:t>Regional</a:t>
            </a:r>
            <a:r>
              <a:rPr dirty="0" sz="800" spc="135">
                <a:solidFill>
                  <a:srgbClr val="999999"/>
                </a:solidFill>
                <a:latin typeface="Calibri"/>
                <a:cs typeface="Calibri"/>
              </a:rPr>
              <a:t> </a:t>
            </a:r>
            <a:r>
              <a:rPr dirty="0" sz="800" spc="-10">
                <a:solidFill>
                  <a:srgbClr val="999999"/>
                </a:solidFill>
                <a:latin typeface="Calibri"/>
                <a:cs typeface="Calibri"/>
              </a:rPr>
              <a:t>Partnership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6634818" y="3608947"/>
            <a:ext cx="141605" cy="142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5"/>
              </a:lnSpc>
            </a:pPr>
            <a:r>
              <a:rPr dirty="0" sz="1000" spc="-25">
                <a:solidFill>
                  <a:srgbClr val="595959"/>
                </a:solidFill>
                <a:latin typeface="Arial"/>
                <a:cs typeface="Arial"/>
              </a:rPr>
              <a:t>10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5951" y="1869957"/>
            <a:ext cx="2355215" cy="94170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00200"/>
              </a:lnSpc>
              <a:spcBef>
                <a:spcPts val="95"/>
              </a:spcBef>
            </a:pPr>
            <a:r>
              <a:rPr dirty="0" sz="2100">
                <a:solidFill>
                  <a:srgbClr val="000000"/>
                </a:solidFill>
                <a:latin typeface="Arial"/>
                <a:cs typeface="Arial"/>
              </a:rPr>
              <a:t>2040</a:t>
            </a:r>
            <a:r>
              <a:rPr dirty="0" sz="2100" spc="-3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2100">
                <a:solidFill>
                  <a:srgbClr val="000000"/>
                </a:solidFill>
                <a:latin typeface="Arial"/>
                <a:cs typeface="Arial"/>
              </a:rPr>
              <a:t>Heavy</a:t>
            </a:r>
            <a:r>
              <a:rPr dirty="0" sz="2100" spc="-2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2100" spc="-10">
                <a:solidFill>
                  <a:srgbClr val="000000"/>
                </a:solidFill>
                <a:latin typeface="Arial"/>
                <a:cs typeface="Arial"/>
              </a:rPr>
              <a:t>Truck </a:t>
            </a:r>
            <a:r>
              <a:rPr dirty="0" sz="2100" spc="-25">
                <a:solidFill>
                  <a:srgbClr val="000000"/>
                </a:solidFill>
                <a:latin typeface="Arial"/>
                <a:cs typeface="Arial"/>
              </a:rPr>
              <a:t>Volume</a:t>
            </a:r>
            <a:r>
              <a:rPr dirty="0" sz="2100" spc="-1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2100" spc="-10">
                <a:solidFill>
                  <a:srgbClr val="000000"/>
                </a:solidFill>
                <a:latin typeface="Arial"/>
                <a:cs typeface="Arial"/>
              </a:rPr>
              <a:t>Corridors </a:t>
            </a:r>
            <a:r>
              <a:rPr dirty="0" sz="1800" i="1">
                <a:solidFill>
                  <a:srgbClr val="E43024"/>
                </a:solidFill>
                <a:latin typeface="Arial"/>
                <a:cs typeface="Arial"/>
              </a:rPr>
              <a:t>7,500+</a:t>
            </a:r>
            <a:r>
              <a:rPr dirty="0" sz="1800" spc="-25" i="1">
                <a:solidFill>
                  <a:srgbClr val="E43024"/>
                </a:solidFill>
                <a:latin typeface="Arial"/>
                <a:cs typeface="Arial"/>
              </a:rPr>
              <a:t> </a:t>
            </a:r>
            <a:r>
              <a:rPr dirty="0" sz="1800" i="1">
                <a:solidFill>
                  <a:srgbClr val="E43024"/>
                </a:solidFill>
                <a:latin typeface="Arial"/>
                <a:cs typeface="Arial"/>
              </a:rPr>
              <a:t>trucks</a:t>
            </a:r>
            <a:r>
              <a:rPr dirty="0" sz="1800" spc="-25" i="1">
                <a:solidFill>
                  <a:srgbClr val="E43024"/>
                </a:solidFill>
                <a:latin typeface="Arial"/>
                <a:cs typeface="Arial"/>
              </a:rPr>
              <a:t> </a:t>
            </a:r>
            <a:r>
              <a:rPr dirty="0" sz="1800" i="1">
                <a:solidFill>
                  <a:srgbClr val="E43024"/>
                </a:solidFill>
                <a:latin typeface="Arial"/>
                <a:cs typeface="Arial"/>
              </a:rPr>
              <a:t>per</a:t>
            </a:r>
            <a:r>
              <a:rPr dirty="0" sz="1800" spc="-25" i="1">
                <a:solidFill>
                  <a:srgbClr val="E43024"/>
                </a:solidFill>
                <a:latin typeface="Arial"/>
                <a:cs typeface="Arial"/>
              </a:rPr>
              <a:t> day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41665" y="161946"/>
            <a:ext cx="5534275" cy="4265697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3266627" y="4430243"/>
            <a:ext cx="546163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800" spc="-10" i="1">
                <a:solidFill>
                  <a:srgbClr val="7F7F7F"/>
                </a:solidFill>
                <a:latin typeface="Arial"/>
                <a:cs typeface="Arial"/>
              </a:rPr>
              <a:t>Source:</a:t>
            </a:r>
            <a:r>
              <a:rPr dirty="0" sz="800" spc="-25" i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7F7F7F"/>
                </a:solidFill>
                <a:latin typeface="Arial"/>
                <a:cs typeface="Arial"/>
              </a:rPr>
              <a:t>GDOT</a:t>
            </a:r>
            <a:r>
              <a:rPr dirty="0" sz="800" spc="-25" i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7F7F7F"/>
                </a:solidFill>
                <a:latin typeface="Arial"/>
                <a:cs typeface="Arial"/>
              </a:rPr>
              <a:t>Travel</a:t>
            </a:r>
            <a:r>
              <a:rPr dirty="0" sz="800" spc="-25" i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7F7F7F"/>
                </a:solidFill>
                <a:latin typeface="Arial"/>
                <a:cs typeface="Arial"/>
              </a:rPr>
              <a:t>Demand</a:t>
            </a:r>
            <a:r>
              <a:rPr dirty="0" sz="800" spc="-20" i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7F7F7F"/>
                </a:solidFill>
                <a:latin typeface="Arial"/>
                <a:cs typeface="Arial"/>
              </a:rPr>
              <a:t>Model,</a:t>
            </a:r>
            <a:r>
              <a:rPr dirty="0" sz="800" spc="-25" i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7F7F7F"/>
                </a:solidFill>
                <a:latin typeface="Arial"/>
                <a:cs typeface="Arial"/>
              </a:rPr>
              <a:t>TDOT</a:t>
            </a:r>
            <a:r>
              <a:rPr dirty="0" sz="800" spc="-25" i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7F7F7F"/>
                </a:solidFill>
                <a:latin typeface="Arial"/>
                <a:cs typeface="Arial"/>
              </a:rPr>
              <a:t>Travel</a:t>
            </a:r>
            <a:r>
              <a:rPr dirty="0" sz="800" spc="-25" i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7F7F7F"/>
                </a:solidFill>
                <a:latin typeface="Arial"/>
                <a:cs typeface="Arial"/>
              </a:rPr>
              <a:t>Demand</a:t>
            </a:r>
            <a:r>
              <a:rPr dirty="0" sz="800" spc="-20" i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7F7F7F"/>
                </a:solidFill>
                <a:latin typeface="Arial"/>
                <a:cs typeface="Arial"/>
              </a:rPr>
              <a:t>Model,</a:t>
            </a:r>
            <a:r>
              <a:rPr dirty="0" sz="800" spc="-25" i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7F7F7F"/>
                </a:solidFill>
                <a:latin typeface="Arial"/>
                <a:cs typeface="Arial"/>
              </a:rPr>
              <a:t>Count</a:t>
            </a:r>
            <a:r>
              <a:rPr dirty="0" sz="800" spc="-25" i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7F7F7F"/>
                </a:solidFill>
                <a:latin typeface="Arial"/>
                <a:cs typeface="Arial"/>
              </a:rPr>
              <a:t>Data</a:t>
            </a:r>
            <a:r>
              <a:rPr dirty="0" sz="800" spc="-25" i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7F7F7F"/>
                </a:solidFill>
                <a:latin typeface="Arial"/>
                <a:cs typeface="Arial"/>
              </a:rPr>
              <a:t>from</a:t>
            </a:r>
            <a:r>
              <a:rPr dirty="0" sz="800" spc="-50" i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800" spc="-20" i="1">
                <a:solidFill>
                  <a:srgbClr val="7F7F7F"/>
                </a:solidFill>
                <a:latin typeface="Arial"/>
                <a:cs typeface="Arial"/>
              </a:rPr>
              <a:t>ALDOT,</a:t>
            </a:r>
            <a:r>
              <a:rPr dirty="0" sz="800" spc="-25" i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800" spc="-20" i="1">
                <a:solidFill>
                  <a:srgbClr val="7F7F7F"/>
                </a:solidFill>
                <a:latin typeface="Arial"/>
                <a:cs typeface="Arial"/>
              </a:rPr>
              <a:t>GDOT, TDOT,</a:t>
            </a:r>
            <a:r>
              <a:rPr dirty="0" sz="800" spc="-25" i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800" i="1">
                <a:solidFill>
                  <a:srgbClr val="7F7F7F"/>
                </a:solidFill>
                <a:latin typeface="Arial"/>
                <a:cs typeface="Arial"/>
              </a:rPr>
              <a:t>CDM</a:t>
            </a:r>
            <a:r>
              <a:rPr dirty="0" sz="800" spc="-20" i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7F7F7F"/>
                </a:solidFill>
                <a:latin typeface="Arial"/>
                <a:cs typeface="Arial"/>
              </a:rPr>
              <a:t>Smith</a:t>
            </a:r>
            <a:r>
              <a:rPr dirty="0" sz="800" spc="-10" i="1">
                <a:solidFill>
                  <a:srgbClr val="7F7F7F"/>
                </a:solidFill>
                <a:latin typeface="Arial"/>
                <a:cs typeface="Arial"/>
              </a:rPr>
              <a:t> analysis,</a:t>
            </a:r>
            <a:r>
              <a:rPr dirty="0" sz="800" spc="10" i="1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dirty="0" sz="800" spc="-20" i="1">
                <a:solidFill>
                  <a:srgbClr val="7F7F7F"/>
                </a:solidFill>
                <a:latin typeface="Arial"/>
                <a:cs typeface="Arial"/>
              </a:rPr>
              <a:t>2020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149" y="4628300"/>
            <a:ext cx="9144000" cy="515620"/>
            <a:chOff x="149" y="4628300"/>
            <a:chExt cx="9144000" cy="515620"/>
          </a:xfrm>
        </p:grpSpPr>
        <p:sp>
          <p:nvSpPr>
            <p:cNvPr id="7" name="object 7" descr=""/>
            <p:cNvSpPr/>
            <p:nvPr/>
          </p:nvSpPr>
          <p:spPr>
            <a:xfrm>
              <a:off x="149" y="4686300"/>
              <a:ext cx="9144000" cy="457200"/>
            </a:xfrm>
            <a:custGeom>
              <a:avLst/>
              <a:gdLst/>
              <a:ahLst/>
              <a:cxnLst/>
              <a:rect l="l" t="t" r="r" b="b"/>
              <a:pathLst>
                <a:path w="9144000" h="457200">
                  <a:moveTo>
                    <a:pt x="9143999" y="457199"/>
                  </a:moveTo>
                  <a:lnTo>
                    <a:pt x="0" y="457199"/>
                  </a:lnTo>
                  <a:lnTo>
                    <a:pt x="0" y="0"/>
                  </a:lnTo>
                  <a:lnTo>
                    <a:pt x="9143999" y="0"/>
                  </a:lnTo>
                  <a:lnTo>
                    <a:pt x="9143999" y="457199"/>
                  </a:lnTo>
                  <a:close/>
                </a:path>
              </a:pathLst>
            </a:custGeom>
            <a:solidFill>
              <a:srgbClr val="000000">
                <a:alpha val="334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66500" y="4628300"/>
              <a:ext cx="611300" cy="515199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23650" y="4666400"/>
              <a:ext cx="497000" cy="477099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10"/>
              <a:t>Thrive</a:t>
            </a:r>
            <a:r>
              <a:rPr dirty="0" spc="130"/>
              <a:t> </a:t>
            </a:r>
            <a:r>
              <a:rPr dirty="0" spc="10"/>
              <a:t>Regional</a:t>
            </a:r>
            <a:r>
              <a:rPr dirty="0" spc="135"/>
              <a:t> </a:t>
            </a:r>
            <a:r>
              <a:rPr dirty="0" spc="-10"/>
              <a:t>Partnership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pc="20"/>
              <a:t>Inspiring</a:t>
            </a:r>
            <a:r>
              <a:rPr dirty="0" spc="75"/>
              <a:t> </a:t>
            </a:r>
            <a:r>
              <a:rPr dirty="0" spc="20"/>
              <a:t>Responsible</a:t>
            </a:r>
            <a:r>
              <a:rPr dirty="0" spc="80"/>
              <a:t> </a:t>
            </a:r>
            <a:r>
              <a:rPr dirty="0" spc="-10"/>
              <a:t>Growth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34343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2-22-24 - TN Safety Coalition - Thrive &amp; TRIP Overview</dc:title>
  <dcterms:created xsi:type="dcterms:W3CDTF">2024-02-21T16:29:48Z</dcterms:created>
  <dcterms:modified xsi:type="dcterms:W3CDTF">2024-02-21T16:29:48Z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2024-02-20T00:00:00Z</vt:filetime>
  </property>
  <property fmtid="{D5CDD505-2E9C-101B-9397-08002B2CF9AE}" pid="3" name="Creator">
    <vt:lpwstr>Google</vt:lpwstr>
  </property>
  <property fmtid="{D5CDD505-2E9C-101B-9397-08002B2CF9AE}" pid="4" name="LastSaved">
    <vt:filetime>2024-02-21T00:00:00Z</vt:filetime>
  </property>
</Properties>
</file>