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9" r:id="rId2"/>
  </p:sldMasterIdLst>
  <p:notesMasterIdLst>
    <p:notesMasterId r:id="rId14"/>
  </p:notesMasterIdLst>
  <p:sldIdLst>
    <p:sldId id="258" r:id="rId3"/>
    <p:sldId id="1225" r:id="rId4"/>
    <p:sldId id="346" r:id="rId5"/>
    <p:sldId id="337" r:id="rId6"/>
    <p:sldId id="348" r:id="rId7"/>
    <p:sldId id="340" r:id="rId8"/>
    <p:sldId id="343" r:id="rId9"/>
    <p:sldId id="347" r:id="rId10"/>
    <p:sldId id="349" r:id="rId11"/>
    <p:sldId id="1226" r:id="rId12"/>
    <p:sldId id="345" r:id="rId13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 autoAdjust="0"/>
    <p:restoredTop sz="94660" autoAdjust="0"/>
  </p:normalViewPr>
  <p:slideViewPr>
    <p:cSldViewPr>
      <p:cViewPr varScale="1">
        <p:scale>
          <a:sx n="114" d="100"/>
          <a:sy n="114" d="100"/>
        </p:scale>
        <p:origin x="221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0" d="100"/>
          <a:sy n="60" d="100"/>
        </p:scale>
        <p:origin x="4410" y="846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AA223E3-8CC5-400E-9F39-851FED4AE25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20B0480-266E-47C3-9FB3-DABA395EC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62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6638" y="655638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55638" y="4313238"/>
            <a:ext cx="5599431" cy="4495799"/>
          </a:xfrm>
        </p:spPr>
        <p:txBody>
          <a:bodyPr/>
          <a:lstStyle/>
          <a:p>
            <a:pPr lvl="0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EF379-F3FF-4244-A63E-9939B1B7E0D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384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42648-7058-4806-B8B8-B22A2D8B091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F29B-CC4A-4734-90DE-2A903D2D4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48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42648-7058-4806-B8B8-B22A2D8B091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F29B-CC4A-4734-90DE-2A903D2D4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5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42648-7058-4806-B8B8-B22A2D8B091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F29B-CC4A-4734-90DE-2A903D2D4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31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 | Date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2185987" y="1219200"/>
            <a:ext cx="477202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27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 | Date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2185987" y="1219200"/>
            <a:ext cx="477202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88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381000" y="381000"/>
            <a:ext cx="222694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80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90800" y="3874770"/>
            <a:ext cx="65532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962400"/>
            <a:ext cx="63246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t="13397" r="9549" b="13397"/>
          <a:stretch/>
        </p:blipFill>
        <p:spPr>
          <a:xfrm>
            <a:off x="152400" y="3766736"/>
            <a:ext cx="2514600" cy="2456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0215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866774" cy="8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47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10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59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5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42648-7058-4806-B8B8-B22A2D8B091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F29B-CC4A-4734-90DE-2A903D2D4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4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79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435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33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034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29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94552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5257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744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5010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296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42648-7058-4806-B8B8-B22A2D8B091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F29B-CC4A-4734-90DE-2A903D2D4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14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42648-7058-4806-B8B8-B22A2D8B091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F29B-CC4A-4734-90DE-2A903D2D4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1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42648-7058-4806-B8B8-B22A2D8B091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F29B-CC4A-4734-90DE-2A903D2D4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40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42648-7058-4806-B8B8-B22A2D8B091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F29B-CC4A-4734-90DE-2A903D2D4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57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42648-7058-4806-B8B8-B22A2D8B091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F29B-CC4A-4734-90DE-2A903D2D4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03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42648-7058-4806-B8B8-B22A2D8B091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F29B-CC4A-4734-90DE-2A903D2D4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78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42648-7058-4806-B8B8-B22A2D8B091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F29B-CC4A-4734-90DE-2A903D2D4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9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42648-7058-4806-B8B8-B22A2D8B091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DF29B-CC4A-4734-90DE-2A903D2D4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0326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93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ansportation.gov/grants/dashboard?field_eligible_activities_target_id=All&amp;field_eligible_applicants_target_id=30056&amp;term_node_tid_depth=30156&amp;field_transportation_type_value=All&amp;field_match_waiver_value=All&amp;field_rural_set_aside_value=All&amp;field_tribal_set_aside_value=All&amp;field_opportunity_status_value=All&amp;combine&amp;page=0" TargetMode="Externa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Daniel.pallme@tn.gov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343400"/>
            <a:ext cx="8839200" cy="1422399"/>
          </a:xfrm>
        </p:spPr>
        <p:txBody>
          <a:bodyPr>
            <a:normAutofit/>
          </a:bodyPr>
          <a:lstStyle/>
          <a:p>
            <a:r>
              <a:rPr lang="en-US" sz="3600" i="1" dirty="0">
                <a:effectLst/>
                <a:latin typeface="Georgia" pitchFamily="18" charset="0"/>
              </a:rPr>
              <a:t>2024 Safety Coalition Meeting</a:t>
            </a:r>
            <a:br>
              <a:rPr lang="en-US" sz="3600" i="1" dirty="0">
                <a:effectLst/>
                <a:latin typeface="Georgia" pitchFamily="18" charset="0"/>
              </a:rPr>
            </a:br>
            <a:r>
              <a:rPr lang="en-US" sz="3600" i="1" dirty="0">
                <a:effectLst/>
                <a:latin typeface="Georgia" pitchFamily="18" charset="0"/>
              </a:rPr>
              <a:t>February 22, 2024</a:t>
            </a:r>
            <a:endParaRPr lang="en-US" sz="2700" b="0" dirty="0">
              <a:latin typeface="Georg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Dan Pallme, Asst Chief of Freight  </a:t>
            </a:r>
          </a:p>
        </p:txBody>
      </p:sp>
    </p:spTree>
    <p:extLst>
      <p:ext uri="{BB962C8B-B14F-4D97-AF65-F5344CB8AC3E}">
        <p14:creationId xmlns:p14="http://schemas.microsoft.com/office/powerpoint/2010/main" val="2705410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Federal Discretionary Grant Programs to Enhance Transportation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AA2AFA-1456-4AF3-9B2D-9D5E56797958}"/>
              </a:ext>
            </a:extLst>
          </p:cNvPr>
          <p:cNvSpPr/>
          <p:nvPr/>
        </p:nvSpPr>
        <p:spPr>
          <a:xfrm>
            <a:off x="381000" y="1295400"/>
            <a:ext cx="8087034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Highway Grade Crossing Program - $5.4 million – Federal allocation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Other Programs from USDOT (98) - 70 alone from USDOT!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PIDP - $650 Million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MPDG - $4.9 Billion (INFRA, Mega, Rural) 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RCE - $573.2 Million 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RAISE - $1.5 Billion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CRISI - $1.4 Billion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hlinkClick r:id="rId2"/>
              </a:rPr>
              <a:t>DOT Discretionary Grants Dashboard | US Department of Transportation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190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/>
              <a:t>Contact Information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9B381-E336-516E-6AE6-DDECE34F3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Dan Pallme</a:t>
            </a:r>
          </a:p>
          <a:p>
            <a:r>
              <a:rPr lang="en-US" dirty="0">
                <a:hlinkClick r:id="rId2"/>
              </a:rPr>
              <a:t>Daniel.pallme@tn.gov</a:t>
            </a:r>
            <a:endParaRPr lang="en-US" dirty="0"/>
          </a:p>
          <a:p>
            <a:r>
              <a:rPr lang="en-US" dirty="0"/>
              <a:t>615-741-4031</a:t>
            </a:r>
          </a:p>
          <a:p>
            <a:r>
              <a:rPr lang="en-US" dirty="0"/>
              <a:t>615-879-4390 cell</a:t>
            </a:r>
          </a:p>
        </p:txBody>
      </p:sp>
    </p:spTree>
    <p:extLst>
      <p:ext uri="{BB962C8B-B14F-4D97-AF65-F5344CB8AC3E}">
        <p14:creationId xmlns:p14="http://schemas.microsoft.com/office/powerpoint/2010/main" val="116764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Safety First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AA2AFA-1456-4AF3-9B2D-9D5E56797958}"/>
              </a:ext>
            </a:extLst>
          </p:cNvPr>
          <p:cNvSpPr/>
          <p:nvPr/>
        </p:nvSpPr>
        <p:spPr>
          <a:xfrm>
            <a:off x="457200" y="1295400"/>
            <a:ext cx="8087034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Safety (fatalities) in 2023  – 1,327 vs 1,220 (9% increase)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Pedestrians – 186 vs 205 (10% decrease)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Unrestrained – 40%!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Growth  = Congestion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Tennessee – 10</a:t>
            </a:r>
            <a:r>
              <a:rPr lang="en-US" baseline="30000" dirty="0">
                <a:solidFill>
                  <a:prstClr val="black"/>
                </a:solidFill>
                <a:latin typeface="Calibri"/>
              </a:rPr>
              <a:t>th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cost of Congestion (8) (11.1% increase)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Nashville Metro – 9</a:t>
            </a:r>
            <a:r>
              <a:rPr lang="en-US" baseline="30000" dirty="0">
                <a:solidFill>
                  <a:prstClr val="black"/>
                </a:solidFill>
                <a:latin typeface="Calibri"/>
              </a:rPr>
              <a:t>th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cost of Congestion (10)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Timeline to success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Safety YTD in 2023 (through 2-20) – 126 (24) vs 154 (23) (18% decrease)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Why?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Pedestrians – 16 vs 25 (37% decrease)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Trucks – 22 vs 21 – Slight increase -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Freight does not stop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0389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i="1" dirty="0"/>
              <a:t>Current </a:t>
            </a:r>
            <a:r>
              <a:rPr lang="en-US" sz="2800" dirty="0"/>
              <a:t>Role at TDOT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AA2AFA-1456-4AF3-9B2D-9D5E56797958}"/>
              </a:ext>
            </a:extLst>
          </p:cNvPr>
          <p:cNvSpPr/>
          <p:nvPr/>
        </p:nvSpPr>
        <p:spPr>
          <a:xfrm>
            <a:off x="457198" y="1447800"/>
            <a:ext cx="808703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Departments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Rail Safety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Rail Engineering / Section 130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State Safety Oversight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Freight Planning / Short line RR grants / Discretionary grants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Multimodal: Transit and Bike / Ped Planning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Passenger Rail efforts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Local Programs / State Aid / Highway Beautification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68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Tennessee’s Freight Modal Assets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AA2AFA-1456-4AF3-9B2D-9D5E56797958}"/>
              </a:ext>
            </a:extLst>
          </p:cNvPr>
          <p:cNvSpPr/>
          <p:nvPr/>
        </p:nvSpPr>
        <p:spPr>
          <a:xfrm>
            <a:off x="528483" y="1447800"/>
            <a:ext cx="80870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Road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Major interstates connecting metro areas </a:t>
            </a:r>
          </a:p>
          <a:p>
            <a:pPr lvl="1">
              <a:spcAft>
                <a:spcPts val="1800"/>
              </a:spcAft>
              <a:defRPr/>
            </a:pPr>
            <a:r>
              <a:rPr lang="en-US" sz="2400" b="1" i="1" dirty="0">
                <a:solidFill>
                  <a:prstClr val="black"/>
                </a:solidFill>
                <a:latin typeface="Calibri"/>
              </a:rPr>
              <a:t>River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 – All 5 major cities are connected by water</a:t>
            </a:r>
          </a:p>
          <a:p>
            <a:pPr lvl="1">
              <a:spcAft>
                <a:spcPts val="1800"/>
              </a:spcAft>
              <a:defRPr/>
            </a:pPr>
            <a:r>
              <a:rPr lang="en-US" sz="2400" b="1" i="1" dirty="0">
                <a:solidFill>
                  <a:prstClr val="black"/>
                </a:solidFill>
                <a:latin typeface="Calibri"/>
              </a:rPr>
              <a:t>Runway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 -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Largest Cargo Airport in the World</a:t>
            </a:r>
          </a:p>
          <a:p>
            <a:pPr lvl="1">
              <a:spcAft>
                <a:spcPts val="1800"/>
              </a:spcAft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Rail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All 6 Class 1 railroads </a:t>
            </a:r>
          </a:p>
          <a:p>
            <a:pPr lvl="1">
              <a:spcAft>
                <a:spcPts val="1800"/>
              </a:spcAft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BC42C8-D9DE-47D0-480B-65845D831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908" y="3215640"/>
            <a:ext cx="3323492" cy="28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41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Role at TDOT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AA2AFA-1456-4AF3-9B2D-9D5E56797958}"/>
              </a:ext>
            </a:extLst>
          </p:cNvPr>
          <p:cNvSpPr/>
          <p:nvPr/>
        </p:nvSpPr>
        <p:spPr>
          <a:xfrm>
            <a:off x="609600" y="2057400"/>
            <a:ext cx="808703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do you focus on at the Department? </a:t>
            </a:r>
          </a:p>
          <a:p>
            <a:pPr lvl="1">
              <a:spcAft>
                <a:spcPts val="1800"/>
              </a:spcAft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lvl="1">
              <a:spcAft>
                <a:spcPts val="1800"/>
              </a:spcAft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‘Right Freight on the Right Mode at the Right Time’ </a:t>
            </a:r>
          </a:p>
        </p:txBody>
      </p:sp>
    </p:spTree>
    <p:extLst>
      <p:ext uri="{BB962C8B-B14F-4D97-AF65-F5344CB8AC3E}">
        <p14:creationId xmlns:p14="http://schemas.microsoft.com/office/powerpoint/2010/main" val="2393591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Freight Projects: 2022 - 2023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AA2AFA-1456-4AF3-9B2D-9D5E56797958}"/>
              </a:ext>
            </a:extLst>
          </p:cNvPr>
          <p:cNvSpPr/>
          <p:nvPr/>
        </p:nvSpPr>
        <p:spPr>
          <a:xfrm>
            <a:off x="457198" y="1447800"/>
            <a:ext cx="808703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Memphis Freight Flows – WSP – Completion </a:t>
            </a:r>
          </a:p>
          <a:p>
            <a:pPr marL="800100" lvl="1" indent="-3429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Duplication of NEP Project – Completion 2022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Bottleneck Analysis: December 2022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Water Research Project: University of Memphis, 2023 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err="1">
                <a:solidFill>
                  <a:prstClr val="black"/>
                </a:solidFill>
                <a:latin typeface="Calibri"/>
              </a:rPr>
              <a:t>BlueOval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Transit Study – November 2023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Return on Investment Short Line Project – December, 2023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682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Ongoing Freight Projects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AA2AFA-1456-4AF3-9B2D-9D5E56797958}"/>
              </a:ext>
            </a:extLst>
          </p:cNvPr>
          <p:cNvSpPr/>
          <p:nvPr/>
        </p:nvSpPr>
        <p:spPr>
          <a:xfrm>
            <a:off x="457198" y="1447800"/>
            <a:ext cx="808703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IIJA or BIL 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 emphasis on FHWA grants for leveraging $$$</a:t>
            </a:r>
          </a:p>
          <a:p>
            <a:pPr marL="1257300" lvl="2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Smith County Truck Parking Rest Area – MPDG award</a:t>
            </a:r>
          </a:p>
          <a:p>
            <a:pPr marL="1257300" lvl="2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River Bridge - $1 Billion project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Weigh in Motion – Full scale operation in Tennessee in 2024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Truck Parking Project – Ongoing – April 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758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Concerns with Freight in Tennessee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AA2AFA-1456-4AF3-9B2D-9D5E56797958}"/>
              </a:ext>
            </a:extLst>
          </p:cNvPr>
          <p:cNvSpPr/>
          <p:nvPr/>
        </p:nvSpPr>
        <p:spPr>
          <a:xfrm>
            <a:off x="457198" y="1447800"/>
            <a:ext cx="808703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Safety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Congestion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Truck Parking issues – MPDG win in Smith County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Cost of projects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Competing interests for funding</a:t>
            </a:r>
            <a:br>
              <a:rPr lang="en-US" sz="2400" dirty="0">
                <a:solidFill>
                  <a:prstClr val="black"/>
                </a:solidFill>
                <a:latin typeface="Calibri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006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State Freight Programs to Enhance Transportation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AA2AFA-1456-4AF3-9B2D-9D5E56797958}"/>
              </a:ext>
            </a:extLst>
          </p:cNvPr>
          <p:cNvSpPr/>
          <p:nvPr/>
        </p:nvSpPr>
        <p:spPr>
          <a:xfrm>
            <a:off x="457198" y="1447800"/>
            <a:ext cx="808703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Calibri"/>
              </a:rPr>
              <a:t>Short Line Railroad Program - $20 million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Calibri"/>
              </a:rPr>
              <a:t>CRISI win last year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IMPROVE Capital - $21 million for transit agencies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Calibri"/>
              </a:rPr>
              <a:t>MMAG - $18 million annual budget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Water TEF - $50 K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Highway Grade Crossing Program - $5.4 million (Federal)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476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4512</TotalTime>
  <Words>493</Words>
  <Application>Microsoft Office PowerPoint</Application>
  <PresentationFormat>On-screen Show (4:3)</PresentationFormat>
  <Paragraphs>73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Courier New</vt:lpstr>
      <vt:lpstr>Georgia</vt:lpstr>
      <vt:lpstr>Open Sans</vt:lpstr>
      <vt:lpstr>PermianSlabSerifTypeface</vt:lpstr>
      <vt:lpstr>Office Theme</vt:lpstr>
      <vt:lpstr>PowerPoint B</vt:lpstr>
      <vt:lpstr>2024 Safety Coalition Meeting February 22, 2024</vt:lpstr>
      <vt:lpstr>Safety First</vt:lpstr>
      <vt:lpstr>Current Role at TDOT</vt:lpstr>
      <vt:lpstr>Tennessee’s Freight Modal Assets </vt:lpstr>
      <vt:lpstr>Role at TDOT</vt:lpstr>
      <vt:lpstr>Freight Projects: 2022 - 2023</vt:lpstr>
      <vt:lpstr>Ongoing Freight Projects </vt:lpstr>
      <vt:lpstr>Concerns with Freight in Tennessee</vt:lpstr>
      <vt:lpstr>State Freight Programs to Enhance Transportation </vt:lpstr>
      <vt:lpstr>Federal Discretionary Grant Programs to Enhance Transportation </vt:lpstr>
      <vt:lpstr>Contact Information</vt:lpstr>
    </vt:vector>
  </TitlesOfParts>
  <Company>TDOT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TDOT</dc:creator>
  <cp:lastModifiedBy>Daniel Pallme</cp:lastModifiedBy>
  <cp:revision>241</cp:revision>
  <cp:lastPrinted>2019-06-18T12:58:52Z</cp:lastPrinted>
  <dcterms:created xsi:type="dcterms:W3CDTF">2017-06-01T16:00:02Z</dcterms:created>
  <dcterms:modified xsi:type="dcterms:W3CDTF">2024-02-21T15:58:28Z</dcterms:modified>
</cp:coreProperties>
</file>