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7" r:id="rId3"/>
    <p:sldId id="271" r:id="rId4"/>
    <p:sldId id="298" r:id="rId5"/>
    <p:sldId id="270" r:id="rId6"/>
    <p:sldId id="301" r:id="rId7"/>
    <p:sldId id="303" r:id="rId8"/>
    <p:sldId id="302" r:id="rId9"/>
    <p:sldId id="297" r:id="rId10"/>
    <p:sldId id="282" r:id="rId11"/>
    <p:sldId id="305" r:id="rId12"/>
    <p:sldId id="306" r:id="rId13"/>
    <p:sldId id="307" r:id="rId14"/>
    <p:sldId id="308" r:id="rId15"/>
    <p:sldId id="280" r:id="rId16"/>
    <p:sldId id="264" r:id="rId17"/>
    <p:sldId id="304" r:id="rId18"/>
    <p:sldId id="266"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A4D"/>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5664" autoAdjust="0"/>
  </p:normalViewPr>
  <p:slideViewPr>
    <p:cSldViewPr>
      <p:cViewPr varScale="1">
        <p:scale>
          <a:sx n="94" d="100"/>
          <a:sy n="94" d="100"/>
        </p:scale>
        <p:origin x="124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0A3D8E-6AA2-4F8C-A873-6BA45AEAF497}" type="datetimeFigureOut">
              <a:rPr lang="en-US" smtClean="0"/>
              <a:t>2/21/2024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257CBE-F8CC-476C-B4C3-CE557B6F8EC3}" type="slidenum">
              <a:rPr lang="en-US" smtClean="0"/>
              <a:t>‹#›</a:t>
            </a:fld>
            <a:endParaRPr lang="en-US"/>
          </a:p>
        </p:txBody>
      </p:sp>
    </p:spTree>
    <p:extLst>
      <p:ext uri="{BB962C8B-B14F-4D97-AF65-F5344CB8AC3E}">
        <p14:creationId xmlns:p14="http://schemas.microsoft.com/office/powerpoint/2010/main" val="243795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a:t>
            </a:fld>
            <a:endParaRPr lang="en-US"/>
          </a:p>
        </p:txBody>
      </p:sp>
    </p:spTree>
    <p:extLst>
      <p:ext uri="{BB962C8B-B14F-4D97-AF65-F5344CB8AC3E}">
        <p14:creationId xmlns:p14="http://schemas.microsoft.com/office/powerpoint/2010/main" val="1546439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Tennessee Department of Safety &amp; Homeland Security, TITAN Unit, 01/19/2024 (TITAN-FARS database).</a:t>
            </a:r>
          </a:p>
          <a:p>
            <a:r>
              <a:rPr lang="en-US" dirty="0"/>
              <a:t>1 in 4 fatal crashes involving a Large Truck occurred on a Monday in CY 2023.</a:t>
            </a:r>
          </a:p>
          <a:p>
            <a:r>
              <a:rPr lang="en-US" dirty="0"/>
              <a:t>63.76% (6 out of 10) occurred on Monday, Wednesday, Thursday.</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10</a:t>
            </a:fld>
            <a:endParaRPr lang="en-US"/>
          </a:p>
        </p:txBody>
      </p:sp>
    </p:spTree>
    <p:extLst>
      <p:ext uri="{BB962C8B-B14F-4D97-AF65-F5344CB8AC3E}">
        <p14:creationId xmlns:p14="http://schemas.microsoft.com/office/powerpoint/2010/main" val="4025825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Tennessee Department of Safety &amp; Homeland Security, TITAN Unit, 01/19/2024 (TITAN-FARS database).</a:t>
            </a:r>
          </a:p>
          <a:p>
            <a:r>
              <a:rPr lang="en-US" dirty="0"/>
              <a:t>1 in 8 large truck involved fatal crashes involved a non-motorist. (19/149 = 12.8%)</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11</a:t>
            </a:fld>
            <a:endParaRPr lang="en-US"/>
          </a:p>
        </p:txBody>
      </p:sp>
    </p:spTree>
    <p:extLst>
      <p:ext uri="{BB962C8B-B14F-4D97-AF65-F5344CB8AC3E}">
        <p14:creationId xmlns:p14="http://schemas.microsoft.com/office/powerpoint/2010/main" val="1516286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Tennessee Department of Safety &amp; Homeland Security, TITAN Unit, 01/19/2024 (TITAN-FARS database).</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12</a:t>
            </a:fld>
            <a:endParaRPr lang="en-US"/>
          </a:p>
        </p:txBody>
      </p:sp>
    </p:spTree>
    <p:extLst>
      <p:ext uri="{BB962C8B-B14F-4D97-AF65-F5344CB8AC3E}">
        <p14:creationId xmlns:p14="http://schemas.microsoft.com/office/powerpoint/2010/main" val="77687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Tennessee Department of Safety &amp; Homeland Security, TITAN Unit, 01/19/2024 (TITAN-FARS database).</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13</a:t>
            </a:fld>
            <a:endParaRPr lang="en-US"/>
          </a:p>
        </p:txBody>
      </p:sp>
    </p:spTree>
    <p:extLst>
      <p:ext uri="{BB962C8B-B14F-4D97-AF65-F5344CB8AC3E}">
        <p14:creationId xmlns:p14="http://schemas.microsoft.com/office/powerpoint/2010/main" val="148299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Tennessee Department of Safety &amp; Homeland Security, TITAN Unit, 01/19/2024 (TITAN-FARS database).</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14</a:t>
            </a:fld>
            <a:endParaRPr lang="en-US"/>
          </a:p>
        </p:txBody>
      </p:sp>
    </p:spTree>
    <p:extLst>
      <p:ext uri="{BB962C8B-B14F-4D97-AF65-F5344CB8AC3E}">
        <p14:creationId xmlns:p14="http://schemas.microsoft.com/office/powerpoint/2010/main" val="1251000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ourceSansPro"/>
              </a:rPr>
              <a:t>Data Source: FMCSA’s Motor Carrier Management Information System (MCMIS) data snapshot as of 1/26/2024, including current year-to-date information for CY 2024. The data presented above are accurate as of this date but are subject to updates as new or additional information may be reported to MCMIS following the snapshot date.</a:t>
            </a:r>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15</a:t>
            </a:fld>
            <a:endParaRPr lang="en-US"/>
          </a:p>
        </p:txBody>
      </p:sp>
    </p:spTree>
    <p:extLst>
      <p:ext uri="{BB962C8B-B14F-4D97-AF65-F5344CB8AC3E}">
        <p14:creationId xmlns:p14="http://schemas.microsoft.com/office/powerpoint/2010/main" val="3788988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FMCSA’s Motor Carrier Management Information System (MCMIS) data snapshot as of 1/26/2024, including current year-to-date information for CY 2024. The data presented above are accurate as of this date but are subject to updates as new or additional information may be reported to MCMIS following the snapshot date.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16</a:t>
            </a:fld>
            <a:endParaRPr lang="en-US"/>
          </a:p>
        </p:txBody>
      </p:sp>
    </p:spTree>
    <p:extLst>
      <p:ext uri="{BB962C8B-B14F-4D97-AF65-F5344CB8AC3E}">
        <p14:creationId xmlns:p14="http://schemas.microsoft.com/office/powerpoint/2010/main" val="218090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17</a:t>
            </a:fld>
            <a:endParaRPr lang="en-US"/>
          </a:p>
        </p:txBody>
      </p:sp>
    </p:spTree>
    <p:extLst>
      <p:ext uri="{BB962C8B-B14F-4D97-AF65-F5344CB8AC3E}">
        <p14:creationId xmlns:p14="http://schemas.microsoft.com/office/powerpoint/2010/main" val="1589904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Source: FMCSA’s Motor Carrier Management Information System (MCMIS) data snapshot as of 1/26/2024, including current year-to-date information for CY 2024. The data presented above are accurate as of this date but are subject to updates as new or additional information may be reported to MCMIS following the snapshot date. </a:t>
            </a:r>
          </a:p>
          <a:p>
            <a:r>
              <a:rPr lang="en-US" dirty="0"/>
              <a:t>Violations counted as “driver fatigue”</a:t>
            </a:r>
          </a:p>
          <a:p>
            <a:r>
              <a:rPr lang="en-US" dirty="0"/>
              <a:t>	10/11 &amp; 14/15 Hours</a:t>
            </a:r>
          </a:p>
          <a:p>
            <a:r>
              <a:rPr lang="en-US" dirty="0"/>
              <a:t>	60/70/80 Hours</a:t>
            </a:r>
          </a:p>
          <a:p>
            <a:r>
              <a:rPr lang="en-US" dirty="0"/>
              <a:t>	All Other Hours-of-Service</a:t>
            </a:r>
          </a:p>
          <a:p>
            <a:r>
              <a:rPr lang="en-US" dirty="0"/>
              <a:t>	No RODS / RODS not current</a:t>
            </a:r>
          </a:p>
          <a:p>
            <a:r>
              <a:rPr lang="en-US" dirty="0"/>
              <a:t>	State/Local Hours of Service</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18</a:t>
            </a:fld>
            <a:endParaRPr lang="en-US"/>
          </a:p>
        </p:txBody>
      </p:sp>
    </p:spTree>
    <p:extLst>
      <p:ext uri="{BB962C8B-B14F-4D97-AF65-F5344CB8AC3E}">
        <p14:creationId xmlns:p14="http://schemas.microsoft.com/office/powerpoint/2010/main" val="429314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19</a:t>
            </a:fld>
            <a:endParaRPr lang="en-US"/>
          </a:p>
        </p:txBody>
      </p:sp>
    </p:spTree>
    <p:extLst>
      <p:ext uri="{BB962C8B-B14F-4D97-AF65-F5344CB8AC3E}">
        <p14:creationId xmlns:p14="http://schemas.microsoft.com/office/powerpoint/2010/main" val="124333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Source: https://workzonesafety.org/topics-of-interest/large-truck-safety/ (accessed 10/27/2023)</a:t>
            </a:r>
          </a:p>
          <a:p>
            <a:r>
              <a:rPr lang="en-US" dirty="0"/>
              <a:t>Data Source: https://tripnet.org/wp-content/uploads/2023/11/TRIP_Freight_Report-Appendix_2023.pdf (accessed 02/20/2024)</a:t>
            </a:r>
          </a:p>
          <a:p>
            <a:endParaRPr lang="en-US" dirty="0"/>
          </a:p>
          <a:p>
            <a:r>
              <a:rPr lang="en-US" dirty="0"/>
              <a:t>TRIP: A National Transportation Research Nonprofit December 2023 report, America’s Rolling Warehouses</a:t>
            </a:r>
          </a:p>
        </p:txBody>
      </p:sp>
      <p:sp>
        <p:nvSpPr>
          <p:cNvPr id="4" name="Slide Number Placeholder 3"/>
          <p:cNvSpPr>
            <a:spLocks noGrp="1"/>
          </p:cNvSpPr>
          <p:nvPr>
            <p:ph type="sldNum" sz="quarter" idx="5"/>
          </p:nvPr>
        </p:nvSpPr>
        <p:spPr/>
        <p:txBody>
          <a:bodyPr/>
          <a:lstStyle/>
          <a:p>
            <a:fld id="{1C257CBE-F8CC-476C-B4C3-CE557B6F8EC3}" type="slidenum">
              <a:rPr lang="en-US" smtClean="0"/>
              <a:t>2</a:t>
            </a:fld>
            <a:endParaRPr lang="en-US"/>
          </a:p>
        </p:txBody>
      </p:sp>
    </p:spTree>
    <p:extLst>
      <p:ext uri="{BB962C8B-B14F-4D97-AF65-F5344CB8AC3E}">
        <p14:creationId xmlns:p14="http://schemas.microsoft.com/office/powerpoint/2010/main" val="368438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Tennessee Department of Safety &amp; Homeland Security, TITAN Division, 02/16/2024 (TITAN database).</a:t>
            </a:r>
          </a:p>
          <a:p>
            <a:r>
              <a:rPr lang="en-US" dirty="0"/>
              <a:t>CY 2023 – Tennessee Crash Data  </a:t>
            </a:r>
          </a:p>
          <a:p>
            <a:r>
              <a:rPr lang="en-US" dirty="0"/>
              <a:t>      - 12,851 reported Large Truck crashes in TN</a:t>
            </a:r>
          </a:p>
          <a:p>
            <a:r>
              <a:rPr lang="en-US" dirty="0"/>
              <a:t> </a:t>
            </a:r>
          </a:p>
        </p:txBody>
      </p:sp>
      <p:sp>
        <p:nvSpPr>
          <p:cNvPr id="4" name="Slide Number Placeholder 3"/>
          <p:cNvSpPr>
            <a:spLocks noGrp="1"/>
          </p:cNvSpPr>
          <p:nvPr>
            <p:ph type="sldNum" sz="quarter" idx="5"/>
          </p:nvPr>
        </p:nvSpPr>
        <p:spPr/>
        <p:txBody>
          <a:bodyPr/>
          <a:lstStyle/>
          <a:p>
            <a:fld id="{1C257CBE-F8CC-476C-B4C3-CE557B6F8EC3}" type="slidenum">
              <a:rPr lang="en-US" smtClean="0"/>
              <a:t>3</a:t>
            </a:fld>
            <a:endParaRPr lang="en-US"/>
          </a:p>
        </p:txBody>
      </p:sp>
    </p:spTree>
    <p:extLst>
      <p:ext uri="{BB962C8B-B14F-4D97-AF65-F5344CB8AC3E}">
        <p14:creationId xmlns:p14="http://schemas.microsoft.com/office/powerpoint/2010/main" val="2493835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Tennessee Department of Safety &amp; Homeland Security, TITAN Division, 02/16/2024 (TITAN database).</a:t>
            </a:r>
          </a:p>
          <a:p>
            <a:r>
              <a:rPr lang="en-US" dirty="0"/>
              <a:t>THP District 2 includes Bledsoe, Bradley, Coffee, Franklin, Grundy, Hamilton, McMinn, Marion, Meigs, Polk, Rhea, &amp; Sequatchie counties.</a:t>
            </a:r>
          </a:p>
          <a:p>
            <a:r>
              <a:rPr lang="en-US" dirty="0"/>
              <a:t>Map shows FMCSA reportable large truck crashes in CY 2023.</a:t>
            </a:r>
          </a:p>
          <a:p>
            <a:r>
              <a:rPr lang="en-US" dirty="0"/>
              <a:t>There were 8,545 crashes involving Large Trucks in District 2. 12% of all Large Truck crashes in the state.</a:t>
            </a:r>
          </a:p>
        </p:txBody>
      </p:sp>
      <p:sp>
        <p:nvSpPr>
          <p:cNvPr id="4" name="Slide Number Placeholder 3"/>
          <p:cNvSpPr>
            <a:spLocks noGrp="1"/>
          </p:cNvSpPr>
          <p:nvPr>
            <p:ph type="sldNum" sz="quarter" idx="5"/>
          </p:nvPr>
        </p:nvSpPr>
        <p:spPr/>
        <p:txBody>
          <a:bodyPr/>
          <a:lstStyle/>
          <a:p>
            <a:fld id="{1C257CBE-F8CC-476C-B4C3-CE557B6F8EC3}" type="slidenum">
              <a:rPr lang="en-US" smtClean="0"/>
              <a:t>4</a:t>
            </a:fld>
            <a:endParaRPr lang="en-US"/>
          </a:p>
        </p:txBody>
      </p:sp>
    </p:spTree>
    <p:extLst>
      <p:ext uri="{BB962C8B-B14F-4D97-AF65-F5344CB8AC3E}">
        <p14:creationId xmlns:p14="http://schemas.microsoft.com/office/powerpoint/2010/main" val="126318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 2023 TN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7.2% is roughly 1 in 14 crashes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8.1% is roughly 1 in 12 crashes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Tennessee Department of Safety &amp; Homeland Security, TITAN Division, 02/16/2024 (TITAN database).</a:t>
            </a:r>
          </a:p>
          <a:p>
            <a:r>
              <a:rPr lang="en-US" dirty="0"/>
              <a:t>Notes:</a:t>
            </a:r>
          </a:p>
          <a:p>
            <a:r>
              <a:rPr lang="en-US" dirty="0"/>
              <a:t>Metro Nashville Police Department stopped responding to most property damage only crashes 4/12/2021.</a:t>
            </a:r>
          </a:p>
          <a:p>
            <a:r>
              <a:rPr lang="en-US" dirty="0"/>
              <a:t>Knoxville Police Department stopped responding to some non-injury crashes 09/01/2022.</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5</a:t>
            </a:fld>
            <a:endParaRPr lang="en-US"/>
          </a:p>
        </p:txBody>
      </p:sp>
    </p:spTree>
    <p:extLst>
      <p:ext uri="{BB962C8B-B14F-4D97-AF65-F5344CB8AC3E}">
        <p14:creationId xmlns:p14="http://schemas.microsoft.com/office/powerpoint/2010/main" val="404171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Tennessee Department of Safety &amp; Homeland Security, TITAN Division, 02/16/2024 (TITAN database).</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6</a:t>
            </a:fld>
            <a:endParaRPr lang="en-US"/>
          </a:p>
        </p:txBody>
      </p:sp>
    </p:spTree>
    <p:extLst>
      <p:ext uri="{BB962C8B-B14F-4D97-AF65-F5344CB8AC3E}">
        <p14:creationId xmlns:p14="http://schemas.microsoft.com/office/powerpoint/2010/main" val="2586236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Tennessee Department of Safety &amp; Homeland Security, TITAN Division, 02/16/2024 (TITAN database).</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7</a:t>
            </a:fld>
            <a:endParaRPr lang="en-US"/>
          </a:p>
        </p:txBody>
      </p:sp>
    </p:spTree>
    <p:extLst>
      <p:ext uri="{BB962C8B-B14F-4D97-AF65-F5344CB8AC3E}">
        <p14:creationId xmlns:p14="http://schemas.microsoft.com/office/powerpoint/2010/main" val="356164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Tennessee Department of Safety &amp; Homeland Security, TITAN Division, 02/16/2024 (TITAN database).</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8</a:t>
            </a:fld>
            <a:endParaRPr lang="en-US"/>
          </a:p>
        </p:txBody>
      </p:sp>
    </p:spTree>
    <p:extLst>
      <p:ext uri="{BB962C8B-B14F-4D97-AF65-F5344CB8AC3E}">
        <p14:creationId xmlns:p14="http://schemas.microsoft.com/office/powerpoint/2010/main" val="1308845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Tennessee Department of Safety &amp; Homeland Security, TITAN Division, 02/16/2024 (TITAN database).</a:t>
            </a:r>
          </a:p>
          <a:p>
            <a:r>
              <a:rPr lang="en-US" dirty="0"/>
              <a:t>The more serious the crash, the more likely a large truck was involved.</a:t>
            </a:r>
          </a:p>
          <a:p>
            <a:r>
              <a:rPr lang="en-US" dirty="0"/>
              <a:t>The five year rates (CY 2019 thru CY 2023) are the same as CY 2023 rates.</a:t>
            </a:r>
          </a:p>
          <a:p>
            <a:r>
              <a:rPr lang="en-US" dirty="0"/>
              <a:t>Injury crashes included possible injury, suspected minor injury, and suspected serious injury crashes.</a:t>
            </a:r>
          </a:p>
          <a:p>
            <a:r>
              <a:rPr lang="en-US" dirty="0"/>
              <a:t>CY 2023 - Fatal and injury crashes combined: 1 in 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Large Truck was involved in 1 out of 6 fatal crashes in District 2 and 1 in 16 injury.</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9</a:t>
            </a:fld>
            <a:endParaRPr lang="en-US"/>
          </a:p>
        </p:txBody>
      </p:sp>
    </p:spTree>
    <p:extLst>
      <p:ext uri="{BB962C8B-B14F-4D97-AF65-F5344CB8AC3E}">
        <p14:creationId xmlns:p14="http://schemas.microsoft.com/office/powerpoint/2010/main" val="1847031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7" name="Text Placeholder 13"/>
          <p:cNvSpPr>
            <a:spLocks noGrp="1"/>
          </p:cNvSpPr>
          <p:nvPr>
            <p:ph type="body" sz="quarter" idx="12"/>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9800" y="1914563"/>
            <a:ext cx="4724398" cy="1352474"/>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5">
                  <a:lumMod val="75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75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75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Tree>
    <p:extLst>
      <p:ext uri="{BB962C8B-B14F-4D97-AF65-F5344CB8AC3E}">
        <p14:creationId xmlns:p14="http://schemas.microsoft.com/office/powerpoint/2010/main" val="148701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65229"/>
            <a:ext cx="43434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p:cNvSpPr>
          <p:nvPr>
            <p:ph idx="13"/>
          </p:nvPr>
        </p:nvSpPr>
        <p:spPr>
          <a:xfrm>
            <a:off x="4572000" y="1174754"/>
            <a:ext cx="43434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8"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2/21/2024</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65489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670592"/>
            <a:ext cx="2384251" cy="68255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874770"/>
            <a:ext cx="6324600" cy="224028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937" y="3868420"/>
            <a:ext cx="2129526" cy="22529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74" y="6064018"/>
            <a:ext cx="606426" cy="641582"/>
          </a:xfrm>
          <a:prstGeom prst="rect">
            <a:avLst/>
          </a:prstGeom>
        </p:spPr>
      </p:pic>
    </p:spTree>
    <p:extLst>
      <p:ext uri="{BB962C8B-B14F-4D97-AF65-F5344CB8AC3E}">
        <p14:creationId xmlns:p14="http://schemas.microsoft.com/office/powerpoint/2010/main" val="180285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009266"/>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
        <p:nvSpPr>
          <p:cNvPr id="15"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62935"/>
            <a:ext cx="8839200" cy="50092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152400" y="1193800"/>
            <a:ext cx="88392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5"/>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this is a test</a:t>
            </a:r>
          </a:p>
        </p:txBody>
      </p:sp>
      <p:sp>
        <p:nvSpPr>
          <p:cNvPr id="7" name="Slide Number Placeholder 5"/>
          <p:cNvSpPr>
            <a:spLocks noGrp="1"/>
          </p:cNvSpPr>
          <p:nvPr>
            <p:ph type="sldNum" sz="quarter" idx="4"/>
          </p:nvPr>
        </p:nvSpPr>
        <p:spPr>
          <a:xfrm>
            <a:off x="6858000" y="6350003"/>
            <a:ext cx="2133600" cy="365125"/>
          </a:xfrm>
          <a:prstGeom prst="rect">
            <a:avLst/>
          </a:prstGeom>
        </p:spPr>
        <p:txBody>
          <a:bodyPr anchor="ctr"/>
          <a:lstStyle>
            <a:lvl1pPr algn="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 id="2147483681" r:id="rId1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86200"/>
            <a:ext cx="8839200" cy="1422399"/>
          </a:xfrm>
        </p:spPr>
        <p:txBody>
          <a:bodyPr/>
          <a:lstStyle/>
          <a:p>
            <a:r>
              <a:rPr lang="en-US" dirty="0">
                <a:solidFill>
                  <a:srgbClr val="FFFF00"/>
                </a:solidFill>
              </a:rPr>
              <a:t>C</a:t>
            </a:r>
            <a:r>
              <a:rPr lang="en-US" dirty="0"/>
              <a:t>rash </a:t>
            </a:r>
            <a:r>
              <a:rPr lang="en-US" dirty="0">
                <a:solidFill>
                  <a:srgbClr val="FFFF00"/>
                </a:solidFill>
              </a:rPr>
              <a:t>P</a:t>
            </a:r>
            <a:r>
              <a:rPr lang="en-US" dirty="0"/>
              <a:t>revention &amp; </a:t>
            </a:r>
            <a:r>
              <a:rPr lang="en-US" dirty="0">
                <a:solidFill>
                  <a:srgbClr val="FFFF00"/>
                </a:solidFill>
              </a:rPr>
              <a:t>R</a:t>
            </a:r>
            <a:r>
              <a:rPr lang="en-US" dirty="0"/>
              <a:t>eduction</a:t>
            </a:r>
          </a:p>
        </p:txBody>
      </p:sp>
      <p:sp>
        <p:nvSpPr>
          <p:cNvPr id="3" name="Text Placeholder 2"/>
          <p:cNvSpPr>
            <a:spLocks noGrp="1"/>
          </p:cNvSpPr>
          <p:nvPr>
            <p:ph type="body" sz="quarter" idx="12"/>
          </p:nvPr>
        </p:nvSpPr>
        <p:spPr>
          <a:xfrm>
            <a:off x="152400" y="4876800"/>
            <a:ext cx="8839200" cy="1168401"/>
          </a:xfrm>
        </p:spPr>
        <p:txBody>
          <a:bodyPr/>
          <a:lstStyle/>
          <a:p>
            <a:r>
              <a:rPr lang="en-US" dirty="0"/>
              <a:t>Chattanooga Area</a:t>
            </a:r>
          </a:p>
          <a:p>
            <a:r>
              <a:rPr lang="en-US" dirty="0"/>
              <a:t>2024 Safety Coalition Meeting</a:t>
            </a:r>
          </a:p>
        </p:txBody>
      </p:sp>
      <p:sp>
        <p:nvSpPr>
          <p:cNvPr id="4" name="Text Placeholder 3"/>
          <p:cNvSpPr>
            <a:spLocks noGrp="1"/>
          </p:cNvSpPr>
          <p:nvPr>
            <p:ph type="body" sz="quarter" idx="11"/>
          </p:nvPr>
        </p:nvSpPr>
        <p:spPr/>
        <p:txBody>
          <a:bodyPr/>
          <a:lstStyle/>
          <a:p>
            <a:r>
              <a:rPr lang="en-US" dirty="0"/>
              <a:t>Dollena McHenry, Ph.D. | February 22, 2024</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C8266B-3457-AEAB-74A1-5458F8FE540E}"/>
              </a:ext>
            </a:extLst>
          </p:cNvPr>
          <p:cNvPicPr>
            <a:picLocks noChangeAspect="1"/>
          </p:cNvPicPr>
          <p:nvPr/>
        </p:nvPicPr>
        <p:blipFill>
          <a:blip r:embed="rId3"/>
          <a:stretch>
            <a:fillRect/>
          </a:stretch>
        </p:blipFill>
        <p:spPr>
          <a:xfrm>
            <a:off x="767841" y="1218065"/>
            <a:ext cx="7608318" cy="3943215"/>
          </a:xfrm>
          <a:prstGeom prst="rect">
            <a:avLst/>
          </a:prstGeom>
        </p:spPr>
      </p:pic>
      <p:sp>
        <p:nvSpPr>
          <p:cNvPr id="2" name="Title 1">
            <a:extLst>
              <a:ext uri="{FF2B5EF4-FFF2-40B4-BE49-F238E27FC236}">
                <a16:creationId xmlns:a16="http://schemas.microsoft.com/office/drawing/2014/main" id="{074A5054-141B-0BD1-3427-139C9317D90B}"/>
              </a:ext>
            </a:extLst>
          </p:cNvPr>
          <p:cNvSpPr>
            <a:spLocks noGrp="1"/>
          </p:cNvSpPr>
          <p:nvPr>
            <p:ph type="title"/>
          </p:nvPr>
        </p:nvSpPr>
        <p:spPr/>
        <p:txBody>
          <a:bodyPr/>
          <a:lstStyle/>
          <a:p>
            <a:r>
              <a:rPr lang="en-US" dirty="0"/>
              <a:t>2023 TN Truck Involved Fatal Crashes</a:t>
            </a:r>
          </a:p>
        </p:txBody>
      </p:sp>
      <p:sp>
        <p:nvSpPr>
          <p:cNvPr id="11" name="Callout: Line 10">
            <a:extLst>
              <a:ext uri="{FF2B5EF4-FFF2-40B4-BE49-F238E27FC236}">
                <a16:creationId xmlns:a16="http://schemas.microsoft.com/office/drawing/2014/main" id="{7A8B5923-E136-6ACA-4E31-5EEF5855AC12}"/>
              </a:ext>
            </a:extLst>
          </p:cNvPr>
          <p:cNvSpPr/>
          <p:nvPr/>
        </p:nvSpPr>
        <p:spPr>
          <a:xfrm>
            <a:off x="3657600" y="5443197"/>
            <a:ext cx="838200" cy="424203"/>
          </a:xfrm>
          <a:prstGeom prst="borderCallout1">
            <a:avLst>
              <a:gd name="adj1" fmla="val -3398"/>
              <a:gd name="adj2" fmla="val 52848"/>
              <a:gd name="adj3" fmla="val -65891"/>
              <a:gd name="adj4" fmla="val 52385"/>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25.5%</a:t>
            </a:r>
          </a:p>
        </p:txBody>
      </p:sp>
      <p:sp>
        <p:nvSpPr>
          <p:cNvPr id="12" name="Callout: Line 11">
            <a:extLst>
              <a:ext uri="{FF2B5EF4-FFF2-40B4-BE49-F238E27FC236}">
                <a16:creationId xmlns:a16="http://schemas.microsoft.com/office/drawing/2014/main" id="{AC83D39F-455B-A9E6-A458-DD6D08F94C35}"/>
              </a:ext>
            </a:extLst>
          </p:cNvPr>
          <p:cNvSpPr/>
          <p:nvPr/>
        </p:nvSpPr>
        <p:spPr>
          <a:xfrm>
            <a:off x="4953000" y="5443197"/>
            <a:ext cx="838200" cy="424203"/>
          </a:xfrm>
          <a:prstGeom prst="borderCallout1">
            <a:avLst>
              <a:gd name="adj1" fmla="val -3398"/>
              <a:gd name="adj2" fmla="val 68606"/>
              <a:gd name="adj3" fmla="val -61101"/>
              <a:gd name="adj4" fmla="val 69355"/>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20.1%</a:t>
            </a:r>
          </a:p>
        </p:txBody>
      </p:sp>
      <p:sp>
        <p:nvSpPr>
          <p:cNvPr id="14" name="Callout: Line 13">
            <a:extLst>
              <a:ext uri="{FF2B5EF4-FFF2-40B4-BE49-F238E27FC236}">
                <a16:creationId xmlns:a16="http://schemas.microsoft.com/office/drawing/2014/main" id="{BCD937D8-BB4B-2684-6735-9FCD21227C18}"/>
              </a:ext>
            </a:extLst>
          </p:cNvPr>
          <p:cNvSpPr/>
          <p:nvPr/>
        </p:nvSpPr>
        <p:spPr>
          <a:xfrm>
            <a:off x="5867400" y="5443197"/>
            <a:ext cx="838200" cy="424203"/>
          </a:xfrm>
          <a:prstGeom prst="borderCallout1">
            <a:avLst>
              <a:gd name="adj1" fmla="val -1003"/>
              <a:gd name="adj2" fmla="val 45575"/>
              <a:gd name="adj3" fmla="val -61101"/>
              <a:gd name="adj4" fmla="val 4632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18.1%</a:t>
            </a:r>
          </a:p>
        </p:txBody>
      </p:sp>
      <p:sp>
        <p:nvSpPr>
          <p:cNvPr id="15" name="Oval 14">
            <a:extLst>
              <a:ext uri="{FF2B5EF4-FFF2-40B4-BE49-F238E27FC236}">
                <a16:creationId xmlns:a16="http://schemas.microsoft.com/office/drawing/2014/main" id="{ADC8265E-63DD-E25B-C1B7-696F717B2B9A}"/>
              </a:ext>
            </a:extLst>
          </p:cNvPr>
          <p:cNvSpPr/>
          <p:nvPr/>
        </p:nvSpPr>
        <p:spPr>
          <a:xfrm>
            <a:off x="5181600" y="2133600"/>
            <a:ext cx="762000" cy="304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E338AEF-CBBD-39C6-EB70-8E1112BAAEE1}"/>
              </a:ext>
            </a:extLst>
          </p:cNvPr>
          <p:cNvSpPr/>
          <p:nvPr/>
        </p:nvSpPr>
        <p:spPr>
          <a:xfrm>
            <a:off x="5867400" y="2133600"/>
            <a:ext cx="762000" cy="304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785734B-65A9-9E89-0939-9BC1CF92A00E}"/>
              </a:ext>
            </a:extLst>
          </p:cNvPr>
          <p:cNvSpPr/>
          <p:nvPr/>
        </p:nvSpPr>
        <p:spPr>
          <a:xfrm>
            <a:off x="3733800" y="2133600"/>
            <a:ext cx="762000" cy="304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00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5054-141B-0BD1-3427-139C9317D90B}"/>
              </a:ext>
            </a:extLst>
          </p:cNvPr>
          <p:cNvSpPr>
            <a:spLocks noGrp="1"/>
          </p:cNvSpPr>
          <p:nvPr>
            <p:ph type="title"/>
          </p:nvPr>
        </p:nvSpPr>
        <p:spPr/>
        <p:txBody>
          <a:bodyPr/>
          <a:lstStyle/>
          <a:p>
            <a:r>
              <a:rPr lang="en-US" dirty="0"/>
              <a:t>2023 Non-Motorist Fatal Truck Crashes</a:t>
            </a:r>
          </a:p>
        </p:txBody>
      </p:sp>
      <p:sp>
        <p:nvSpPr>
          <p:cNvPr id="7" name="Content Placeholder 2">
            <a:extLst>
              <a:ext uri="{FF2B5EF4-FFF2-40B4-BE49-F238E27FC236}">
                <a16:creationId xmlns:a16="http://schemas.microsoft.com/office/drawing/2014/main" id="{7C8F3346-334C-F5E4-82F3-BB3A336740B5}"/>
              </a:ext>
            </a:extLst>
          </p:cNvPr>
          <p:cNvSpPr>
            <a:spLocks noGrp="1"/>
          </p:cNvSpPr>
          <p:nvPr>
            <p:ph idx="1"/>
          </p:nvPr>
        </p:nvSpPr>
        <p:spPr>
          <a:xfrm>
            <a:off x="457200" y="1371600"/>
            <a:ext cx="8229600" cy="4247265"/>
          </a:xfrm>
        </p:spPr>
        <p:txBody>
          <a:bodyPr>
            <a:normAutofit/>
          </a:bodyPr>
          <a:lstStyle/>
          <a:p>
            <a:r>
              <a:rPr lang="en-US" sz="2800" dirty="0"/>
              <a:t>19 out of 149 large truck involved fatal crashes</a:t>
            </a:r>
          </a:p>
          <a:p>
            <a:r>
              <a:rPr lang="en-US" sz="2800" dirty="0"/>
              <a:t>26 fatalities</a:t>
            </a:r>
          </a:p>
          <a:p>
            <a:pPr marL="914400" lvl="1" indent="-457200"/>
            <a:r>
              <a:rPr lang="en-US" sz="2800" dirty="0"/>
              <a:t>24 pedestrians</a:t>
            </a:r>
          </a:p>
          <a:p>
            <a:pPr marL="914400" lvl="1" indent="-457200"/>
            <a:r>
              <a:rPr lang="en-US" sz="2800" dirty="0"/>
              <a:t>2 building occupants</a:t>
            </a:r>
          </a:p>
          <a:p>
            <a:r>
              <a:rPr lang="en-US" sz="2800" dirty="0"/>
              <a:t>3 pedestrians killed in work zone</a:t>
            </a:r>
          </a:p>
          <a:p>
            <a:r>
              <a:rPr lang="en-US" sz="2800" dirty="0"/>
              <a:t>2 fatalities/crashes due to equipment failure</a:t>
            </a:r>
          </a:p>
        </p:txBody>
      </p:sp>
    </p:spTree>
    <p:extLst>
      <p:ext uri="{BB962C8B-B14F-4D97-AF65-F5344CB8AC3E}">
        <p14:creationId xmlns:p14="http://schemas.microsoft.com/office/powerpoint/2010/main" val="258522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33680E-4DD1-FD97-8C8C-8BD00ECB9F06}"/>
              </a:ext>
            </a:extLst>
          </p:cNvPr>
          <p:cNvPicPr>
            <a:picLocks noChangeAspect="1"/>
          </p:cNvPicPr>
          <p:nvPr/>
        </p:nvPicPr>
        <p:blipFill>
          <a:blip r:embed="rId3"/>
          <a:stretch>
            <a:fillRect/>
          </a:stretch>
        </p:blipFill>
        <p:spPr>
          <a:xfrm>
            <a:off x="434542" y="152400"/>
            <a:ext cx="8274916" cy="6553200"/>
          </a:xfrm>
          <a:prstGeom prst="rect">
            <a:avLst/>
          </a:prstGeom>
        </p:spPr>
      </p:pic>
    </p:spTree>
    <p:extLst>
      <p:ext uri="{BB962C8B-B14F-4D97-AF65-F5344CB8AC3E}">
        <p14:creationId xmlns:p14="http://schemas.microsoft.com/office/powerpoint/2010/main" val="255073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316C36-F207-428C-4881-77C6809E2DD3}"/>
              </a:ext>
            </a:extLst>
          </p:cNvPr>
          <p:cNvPicPr>
            <a:picLocks noChangeAspect="1"/>
          </p:cNvPicPr>
          <p:nvPr/>
        </p:nvPicPr>
        <p:blipFill>
          <a:blip r:embed="rId3"/>
          <a:stretch>
            <a:fillRect/>
          </a:stretch>
        </p:blipFill>
        <p:spPr>
          <a:xfrm>
            <a:off x="914400" y="82062"/>
            <a:ext cx="7321605" cy="6699737"/>
          </a:xfrm>
          <a:prstGeom prst="rect">
            <a:avLst/>
          </a:prstGeom>
        </p:spPr>
      </p:pic>
    </p:spTree>
    <p:extLst>
      <p:ext uri="{BB962C8B-B14F-4D97-AF65-F5344CB8AC3E}">
        <p14:creationId xmlns:p14="http://schemas.microsoft.com/office/powerpoint/2010/main" val="34919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4606-4B74-0C63-8122-193AEAD6B855}"/>
              </a:ext>
            </a:extLst>
          </p:cNvPr>
          <p:cNvSpPr>
            <a:spLocks noGrp="1"/>
          </p:cNvSpPr>
          <p:nvPr>
            <p:ph type="title"/>
          </p:nvPr>
        </p:nvSpPr>
        <p:spPr/>
        <p:txBody>
          <a:bodyPr/>
          <a:lstStyle/>
          <a:p>
            <a:r>
              <a:rPr lang="en-US" dirty="0"/>
              <a:t>2023 TN Truck Involved Fatal Crashes</a:t>
            </a:r>
          </a:p>
        </p:txBody>
      </p:sp>
      <p:sp>
        <p:nvSpPr>
          <p:cNvPr id="3" name="Content Placeholder 2">
            <a:extLst>
              <a:ext uri="{FF2B5EF4-FFF2-40B4-BE49-F238E27FC236}">
                <a16:creationId xmlns:a16="http://schemas.microsoft.com/office/drawing/2014/main" id="{63246668-3B60-E790-8685-F9A8A0745AD8}"/>
              </a:ext>
            </a:extLst>
          </p:cNvPr>
          <p:cNvSpPr>
            <a:spLocks noGrp="1"/>
          </p:cNvSpPr>
          <p:nvPr>
            <p:ph idx="1"/>
          </p:nvPr>
        </p:nvSpPr>
        <p:spPr>
          <a:xfrm>
            <a:off x="981075" y="1524000"/>
            <a:ext cx="7181850" cy="3810000"/>
          </a:xfrm>
        </p:spPr>
        <p:txBody>
          <a:bodyPr>
            <a:normAutofit/>
          </a:bodyPr>
          <a:lstStyle/>
          <a:p>
            <a:pPr marL="0" indent="0">
              <a:buNone/>
            </a:pPr>
            <a:r>
              <a:rPr lang="en-US" sz="3200" dirty="0"/>
              <a:t>January through December 2023 data show </a:t>
            </a:r>
            <a:r>
              <a:rPr lang="en-US" sz="3200" b="1" dirty="0"/>
              <a:t>the initial action of 57.6% (91 out of 158) of NON-Truck drivers contributed to the fatal crash</a:t>
            </a:r>
            <a:r>
              <a:rPr lang="en-US" sz="3200" dirty="0"/>
              <a:t> compared to 30.8% (41 out of 133) of the initial actions of the Large Truck drivers.</a:t>
            </a:r>
          </a:p>
        </p:txBody>
      </p:sp>
    </p:spTree>
    <p:extLst>
      <p:ext uri="{BB962C8B-B14F-4D97-AF65-F5344CB8AC3E}">
        <p14:creationId xmlns:p14="http://schemas.microsoft.com/office/powerpoint/2010/main" val="247956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F8D1-3C27-AAAA-A403-9F3D9E6BCCC2}"/>
              </a:ext>
            </a:extLst>
          </p:cNvPr>
          <p:cNvSpPr>
            <a:spLocks noGrp="1"/>
          </p:cNvSpPr>
          <p:nvPr>
            <p:ph type="title"/>
          </p:nvPr>
        </p:nvSpPr>
        <p:spPr/>
        <p:txBody>
          <a:bodyPr/>
          <a:lstStyle/>
          <a:p>
            <a:r>
              <a:rPr lang="en-US" dirty="0"/>
              <a:t>TN Roadside Inspection Activity CY 2023</a:t>
            </a:r>
          </a:p>
        </p:txBody>
      </p:sp>
      <p:sp>
        <p:nvSpPr>
          <p:cNvPr id="6" name="Callout: Line 5">
            <a:extLst>
              <a:ext uri="{FF2B5EF4-FFF2-40B4-BE49-F238E27FC236}">
                <a16:creationId xmlns:a16="http://schemas.microsoft.com/office/drawing/2014/main" id="{0EF8F40D-7E59-0570-4F23-1F5B28413900}"/>
              </a:ext>
            </a:extLst>
          </p:cNvPr>
          <p:cNvSpPr/>
          <p:nvPr/>
        </p:nvSpPr>
        <p:spPr>
          <a:xfrm>
            <a:off x="7748155" y="3124200"/>
            <a:ext cx="1219200" cy="1295400"/>
          </a:xfrm>
          <a:prstGeom prst="borderCallout1">
            <a:avLst>
              <a:gd name="adj1" fmla="val 29847"/>
              <a:gd name="adj2" fmla="val -2330"/>
              <a:gd name="adj3" fmla="val 58605"/>
              <a:gd name="adj4" fmla="val -4151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1 in 4 placed OOS</a:t>
            </a:r>
          </a:p>
        </p:txBody>
      </p:sp>
      <p:pic>
        <p:nvPicPr>
          <p:cNvPr id="8" name="Picture 7">
            <a:extLst>
              <a:ext uri="{FF2B5EF4-FFF2-40B4-BE49-F238E27FC236}">
                <a16:creationId xmlns:a16="http://schemas.microsoft.com/office/drawing/2014/main" id="{3BA4AD02-2A85-834D-6397-77F8B50DE93B}"/>
              </a:ext>
            </a:extLst>
          </p:cNvPr>
          <p:cNvPicPr>
            <a:picLocks noChangeAspect="1"/>
          </p:cNvPicPr>
          <p:nvPr/>
        </p:nvPicPr>
        <p:blipFill>
          <a:blip r:embed="rId3"/>
          <a:stretch>
            <a:fillRect/>
          </a:stretch>
        </p:blipFill>
        <p:spPr>
          <a:xfrm>
            <a:off x="914400" y="1277748"/>
            <a:ext cx="6378026" cy="4284852"/>
          </a:xfrm>
          <a:prstGeom prst="rect">
            <a:avLst/>
          </a:prstGeom>
        </p:spPr>
      </p:pic>
    </p:spTree>
    <p:extLst>
      <p:ext uri="{BB962C8B-B14F-4D97-AF65-F5344CB8AC3E}">
        <p14:creationId xmlns:p14="http://schemas.microsoft.com/office/powerpoint/2010/main" val="311308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6C2B2-81B2-E58E-7F2A-82479946B4F2}"/>
              </a:ext>
            </a:extLst>
          </p:cNvPr>
          <p:cNvSpPr>
            <a:spLocks noGrp="1"/>
          </p:cNvSpPr>
          <p:nvPr>
            <p:ph type="title"/>
          </p:nvPr>
        </p:nvSpPr>
        <p:spPr/>
        <p:txBody>
          <a:bodyPr/>
          <a:lstStyle/>
          <a:p>
            <a:r>
              <a:rPr lang="en-US" dirty="0"/>
              <a:t>CY 2023 Top 5 Vehicle Violations</a:t>
            </a:r>
          </a:p>
        </p:txBody>
      </p:sp>
      <p:pic>
        <p:nvPicPr>
          <p:cNvPr id="12" name="Picture 11">
            <a:extLst>
              <a:ext uri="{FF2B5EF4-FFF2-40B4-BE49-F238E27FC236}">
                <a16:creationId xmlns:a16="http://schemas.microsoft.com/office/drawing/2014/main" id="{7AAC02D3-BBBE-3EF2-B724-40EBD4C90D47}"/>
              </a:ext>
            </a:extLst>
          </p:cNvPr>
          <p:cNvPicPr>
            <a:picLocks noChangeAspect="1"/>
          </p:cNvPicPr>
          <p:nvPr/>
        </p:nvPicPr>
        <p:blipFill>
          <a:blip r:embed="rId3"/>
          <a:stretch>
            <a:fillRect/>
          </a:stretch>
        </p:blipFill>
        <p:spPr>
          <a:xfrm>
            <a:off x="431551" y="1387409"/>
            <a:ext cx="8280898" cy="4083182"/>
          </a:xfrm>
          <a:prstGeom prst="rect">
            <a:avLst/>
          </a:prstGeom>
        </p:spPr>
      </p:pic>
    </p:spTree>
    <p:extLst>
      <p:ext uri="{BB962C8B-B14F-4D97-AF65-F5344CB8AC3E}">
        <p14:creationId xmlns:p14="http://schemas.microsoft.com/office/powerpoint/2010/main" val="2302945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6C2B2-81B2-E58E-7F2A-82479946B4F2}"/>
              </a:ext>
            </a:extLst>
          </p:cNvPr>
          <p:cNvSpPr>
            <a:spLocks noGrp="1"/>
          </p:cNvSpPr>
          <p:nvPr>
            <p:ph type="title"/>
          </p:nvPr>
        </p:nvSpPr>
        <p:spPr/>
        <p:txBody>
          <a:bodyPr/>
          <a:lstStyle/>
          <a:p>
            <a:r>
              <a:rPr lang="en-US" dirty="0"/>
              <a:t>CY 2023 Top 5 Driver Violations</a:t>
            </a:r>
          </a:p>
        </p:txBody>
      </p:sp>
      <p:pic>
        <p:nvPicPr>
          <p:cNvPr id="8" name="Picture 7">
            <a:extLst>
              <a:ext uri="{FF2B5EF4-FFF2-40B4-BE49-F238E27FC236}">
                <a16:creationId xmlns:a16="http://schemas.microsoft.com/office/drawing/2014/main" id="{42EE93C1-52E1-B8CC-56EF-D92F6A56BC5B}"/>
              </a:ext>
            </a:extLst>
          </p:cNvPr>
          <p:cNvPicPr>
            <a:picLocks noChangeAspect="1"/>
          </p:cNvPicPr>
          <p:nvPr/>
        </p:nvPicPr>
        <p:blipFill>
          <a:blip r:embed="rId3"/>
          <a:stretch>
            <a:fillRect/>
          </a:stretch>
        </p:blipFill>
        <p:spPr>
          <a:xfrm>
            <a:off x="429768" y="1360768"/>
            <a:ext cx="8284464" cy="4136463"/>
          </a:xfrm>
          <a:prstGeom prst="rect">
            <a:avLst/>
          </a:prstGeom>
        </p:spPr>
      </p:pic>
    </p:spTree>
    <p:extLst>
      <p:ext uri="{BB962C8B-B14F-4D97-AF65-F5344CB8AC3E}">
        <p14:creationId xmlns:p14="http://schemas.microsoft.com/office/powerpoint/2010/main" val="2115125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EFCD0-9C6C-8E4A-52CB-345BCE982D61}"/>
              </a:ext>
            </a:extLst>
          </p:cNvPr>
          <p:cNvSpPr>
            <a:spLocks noGrp="1"/>
          </p:cNvSpPr>
          <p:nvPr>
            <p:ph type="title"/>
          </p:nvPr>
        </p:nvSpPr>
        <p:spPr/>
        <p:txBody>
          <a:bodyPr/>
          <a:lstStyle/>
          <a:p>
            <a:r>
              <a:rPr lang="en-US" dirty="0"/>
              <a:t>2023 CMV Violations</a:t>
            </a:r>
          </a:p>
        </p:txBody>
      </p:sp>
      <p:sp>
        <p:nvSpPr>
          <p:cNvPr id="3" name="Content Placeholder 2">
            <a:extLst>
              <a:ext uri="{FF2B5EF4-FFF2-40B4-BE49-F238E27FC236}">
                <a16:creationId xmlns:a16="http://schemas.microsoft.com/office/drawing/2014/main" id="{32B0F3E0-A84B-0D3B-3E38-D42DB5AB5A45}"/>
              </a:ext>
            </a:extLst>
          </p:cNvPr>
          <p:cNvSpPr>
            <a:spLocks noGrp="1"/>
          </p:cNvSpPr>
          <p:nvPr>
            <p:ph idx="1"/>
          </p:nvPr>
        </p:nvSpPr>
        <p:spPr/>
        <p:txBody>
          <a:bodyPr>
            <a:normAutofit/>
          </a:bodyPr>
          <a:lstStyle/>
          <a:p>
            <a:pPr>
              <a:lnSpc>
                <a:spcPct val="150000"/>
              </a:lnSpc>
            </a:pPr>
            <a:r>
              <a:rPr lang="en-US" sz="2400" dirty="0"/>
              <a:t>All Violations</a:t>
            </a:r>
          </a:p>
          <a:p>
            <a:pPr lvl="1">
              <a:lnSpc>
                <a:spcPct val="150000"/>
              </a:lnSpc>
            </a:pPr>
            <a:r>
              <a:rPr lang="en-US" sz="2400" dirty="0"/>
              <a:t>Nearly half (49.78%) are </a:t>
            </a:r>
            <a:r>
              <a:rPr lang="en-US" sz="2400" b="1" dirty="0"/>
              <a:t>equipment</a:t>
            </a:r>
            <a:r>
              <a:rPr lang="en-US" sz="2400" dirty="0"/>
              <a:t> related</a:t>
            </a:r>
          </a:p>
          <a:p>
            <a:pPr>
              <a:lnSpc>
                <a:spcPct val="150000"/>
              </a:lnSpc>
            </a:pPr>
            <a:r>
              <a:rPr lang="en-US" dirty="0"/>
              <a:t>Driver Violations</a:t>
            </a:r>
          </a:p>
          <a:p>
            <a:pPr lvl="1">
              <a:lnSpc>
                <a:spcPct val="150000"/>
              </a:lnSpc>
            </a:pPr>
            <a:r>
              <a:rPr lang="en-US" sz="2400" dirty="0"/>
              <a:t>More than 1 in 6 (16.87%) is related to </a:t>
            </a:r>
            <a:r>
              <a:rPr lang="en-US" sz="2400" b="1" dirty="0"/>
              <a:t>fatigue</a:t>
            </a:r>
          </a:p>
          <a:p>
            <a:pPr lvl="1">
              <a:lnSpc>
                <a:spcPct val="150000"/>
              </a:lnSpc>
            </a:pPr>
            <a:r>
              <a:rPr lang="en-US" sz="2400" dirty="0"/>
              <a:t>Nearly 1 in 6 (15.43%) is for </a:t>
            </a:r>
            <a:r>
              <a:rPr lang="en-US" sz="2400" b="1" dirty="0"/>
              <a:t>speeding</a:t>
            </a:r>
          </a:p>
          <a:p>
            <a:pPr lvl="1">
              <a:lnSpc>
                <a:spcPct val="150000"/>
              </a:lnSpc>
            </a:pPr>
            <a:r>
              <a:rPr lang="en-US" sz="2400" dirty="0"/>
              <a:t>More than 1 in 10 (10.61%) improperly licensed or NO </a:t>
            </a:r>
            <a:r>
              <a:rPr lang="en-US" sz="2400" b="1" dirty="0"/>
              <a:t>CDL license</a:t>
            </a:r>
          </a:p>
        </p:txBody>
      </p:sp>
    </p:spTree>
    <p:extLst>
      <p:ext uri="{BB962C8B-B14F-4D97-AF65-F5344CB8AC3E}">
        <p14:creationId xmlns:p14="http://schemas.microsoft.com/office/powerpoint/2010/main" val="413959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391F-19FB-E552-914B-DBFF3254A5DF}"/>
              </a:ext>
            </a:extLst>
          </p:cNvPr>
          <p:cNvSpPr>
            <a:spLocks noGrp="1"/>
          </p:cNvSpPr>
          <p:nvPr>
            <p:ph type="title"/>
          </p:nvPr>
        </p:nvSpPr>
        <p:spPr/>
        <p:txBody>
          <a:bodyPr/>
          <a:lstStyle/>
          <a:p>
            <a:r>
              <a:rPr lang="en-US" dirty="0"/>
              <a:t>Contact Information</a:t>
            </a:r>
          </a:p>
        </p:txBody>
      </p:sp>
      <p:sp>
        <p:nvSpPr>
          <p:cNvPr id="5" name="TextBox 4">
            <a:extLst>
              <a:ext uri="{FF2B5EF4-FFF2-40B4-BE49-F238E27FC236}">
                <a16:creationId xmlns:a16="http://schemas.microsoft.com/office/drawing/2014/main" id="{BA5E503B-A05E-09E7-2E48-17403EB4C01C}"/>
              </a:ext>
            </a:extLst>
          </p:cNvPr>
          <p:cNvSpPr txBox="1"/>
          <p:nvPr/>
        </p:nvSpPr>
        <p:spPr>
          <a:xfrm>
            <a:off x="1290586" y="2645666"/>
            <a:ext cx="6553200" cy="2846933"/>
          </a:xfrm>
          <a:prstGeom prst="rect">
            <a:avLst/>
          </a:prstGeom>
          <a:noFill/>
        </p:spPr>
        <p:txBody>
          <a:bodyPr wrap="square">
            <a:spAutoFit/>
          </a:bodyPr>
          <a:lstStyle/>
          <a:p>
            <a:r>
              <a:rPr lang="en-US" sz="2200" dirty="0">
                <a:latin typeface="Open Sans" panose="020B0606030504020204" pitchFamily="34" charset="0"/>
                <a:ea typeface="Open Sans" panose="020B0606030504020204" pitchFamily="34" charset="0"/>
                <a:cs typeface="Open Sans" panose="020B0606030504020204" pitchFamily="34" charset="0"/>
              </a:rPr>
              <a:t> </a:t>
            </a:r>
          </a:p>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Dollena McHenry, PhD | Statistical Analyst</a:t>
            </a:r>
          </a:p>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Tennessee Highway Patrol – TITAN Business Unit</a:t>
            </a:r>
          </a:p>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Menzler-Nix Bldg.</a:t>
            </a:r>
          </a:p>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1144 Foster Ave, Nashville, TN 37243</a:t>
            </a:r>
          </a:p>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p. 615-743-3915 </a:t>
            </a:r>
          </a:p>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dollena.mcHenry@tn.gov</a:t>
            </a:r>
          </a:p>
        </p:txBody>
      </p:sp>
      <p:pic>
        <p:nvPicPr>
          <p:cNvPr id="7" name="Picture 6" descr="Graphical user interface&#10;&#10;Description automatically generated with low confidence">
            <a:extLst>
              <a:ext uri="{FF2B5EF4-FFF2-40B4-BE49-F238E27FC236}">
                <a16:creationId xmlns:a16="http://schemas.microsoft.com/office/drawing/2014/main" id="{EF664EE0-E311-C0DF-88A7-EC9F0F8ED2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676400"/>
            <a:ext cx="5196851" cy="969266"/>
          </a:xfrm>
          <a:prstGeom prst="rect">
            <a:avLst/>
          </a:prstGeom>
        </p:spPr>
      </p:pic>
    </p:spTree>
    <p:extLst>
      <p:ext uri="{BB962C8B-B14F-4D97-AF65-F5344CB8AC3E}">
        <p14:creationId xmlns:p14="http://schemas.microsoft.com/office/powerpoint/2010/main" val="299110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CY 2022 TN Truck Shipments</a:t>
            </a:r>
          </a:p>
        </p:txBody>
      </p:sp>
      <p:sp>
        <p:nvSpPr>
          <p:cNvPr id="4" name="Content Placeholder 3"/>
          <p:cNvSpPr>
            <a:spLocks noGrp="1"/>
          </p:cNvSpPr>
          <p:nvPr>
            <p:ph idx="1"/>
          </p:nvPr>
        </p:nvSpPr>
        <p:spPr/>
        <p:txBody>
          <a:bodyPr/>
          <a:lstStyle/>
          <a:p>
            <a:pPr>
              <a:lnSpc>
                <a:spcPct val="150000"/>
              </a:lnSpc>
              <a:spcBef>
                <a:spcPts val="0"/>
              </a:spcBef>
            </a:pPr>
            <a:r>
              <a:rPr lang="en-US" dirty="0"/>
              <a:t>$530.96 billion – freight value</a:t>
            </a:r>
          </a:p>
          <a:p>
            <a:pPr>
              <a:lnSpc>
                <a:spcPct val="150000"/>
              </a:lnSpc>
              <a:spcBef>
                <a:spcPts val="0"/>
              </a:spcBef>
            </a:pPr>
            <a:r>
              <a:rPr lang="en-US" dirty="0"/>
              <a:t>354.6 million tons – freight by weight</a:t>
            </a:r>
          </a:p>
        </p:txBody>
      </p:sp>
      <p:pic>
        <p:nvPicPr>
          <p:cNvPr id="2" name="Picture 1">
            <a:extLst>
              <a:ext uri="{FF2B5EF4-FFF2-40B4-BE49-F238E27FC236}">
                <a16:creationId xmlns:a16="http://schemas.microsoft.com/office/drawing/2014/main" id="{39E05CD0-B2EF-4212-F3C1-1636B959C3C1}"/>
              </a:ext>
            </a:extLst>
          </p:cNvPr>
          <p:cNvPicPr>
            <a:picLocks noChangeAspect="1"/>
          </p:cNvPicPr>
          <p:nvPr/>
        </p:nvPicPr>
        <p:blipFill>
          <a:blip r:embed="rId3"/>
          <a:stretch>
            <a:fillRect/>
          </a:stretch>
        </p:blipFill>
        <p:spPr>
          <a:xfrm>
            <a:off x="10160" y="2667000"/>
            <a:ext cx="9144000" cy="2610852"/>
          </a:xfrm>
          <a:prstGeom prst="rect">
            <a:avLst/>
          </a:prstGeom>
        </p:spPr>
      </p:pic>
    </p:spTree>
    <p:extLst>
      <p:ext uri="{BB962C8B-B14F-4D97-AF65-F5344CB8AC3E}">
        <p14:creationId xmlns:p14="http://schemas.microsoft.com/office/powerpoint/2010/main" val="4113526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FCA1-B5DB-7906-C580-F8B24708C1BF}"/>
              </a:ext>
            </a:extLst>
          </p:cNvPr>
          <p:cNvSpPr>
            <a:spLocks noGrp="1"/>
          </p:cNvSpPr>
          <p:nvPr>
            <p:ph type="title"/>
          </p:nvPr>
        </p:nvSpPr>
        <p:spPr/>
        <p:txBody>
          <a:bodyPr/>
          <a:lstStyle/>
          <a:p>
            <a:r>
              <a:rPr lang="en-US" sz="2800" dirty="0"/>
              <a:t>CY 2023 FMCSA Reportable Large Truck Crashes</a:t>
            </a:r>
          </a:p>
        </p:txBody>
      </p:sp>
      <p:pic>
        <p:nvPicPr>
          <p:cNvPr id="8" name="Picture 7">
            <a:extLst>
              <a:ext uri="{FF2B5EF4-FFF2-40B4-BE49-F238E27FC236}">
                <a16:creationId xmlns:a16="http://schemas.microsoft.com/office/drawing/2014/main" id="{D77C40DF-457D-8028-C830-827BC3F35677}"/>
              </a:ext>
            </a:extLst>
          </p:cNvPr>
          <p:cNvPicPr>
            <a:picLocks noChangeAspect="1"/>
          </p:cNvPicPr>
          <p:nvPr/>
        </p:nvPicPr>
        <p:blipFill>
          <a:blip r:embed="rId3"/>
          <a:stretch>
            <a:fillRect/>
          </a:stretch>
        </p:blipFill>
        <p:spPr>
          <a:xfrm>
            <a:off x="0" y="1295400"/>
            <a:ext cx="9144000" cy="3273663"/>
          </a:xfrm>
          <a:prstGeom prst="rect">
            <a:avLst/>
          </a:prstGeom>
        </p:spPr>
      </p:pic>
      <p:sp>
        <p:nvSpPr>
          <p:cNvPr id="3" name="TextBox 2">
            <a:extLst>
              <a:ext uri="{FF2B5EF4-FFF2-40B4-BE49-F238E27FC236}">
                <a16:creationId xmlns:a16="http://schemas.microsoft.com/office/drawing/2014/main" id="{A1F696BF-0AFD-A033-3DAA-FF1CF61A32EF}"/>
              </a:ext>
            </a:extLst>
          </p:cNvPr>
          <p:cNvSpPr txBox="1"/>
          <p:nvPr/>
        </p:nvSpPr>
        <p:spPr>
          <a:xfrm>
            <a:off x="3657600" y="4861160"/>
            <a:ext cx="1828800" cy="707886"/>
          </a:xfrm>
          <a:prstGeom prst="rect">
            <a:avLst/>
          </a:prstGeom>
          <a:noFill/>
        </p:spPr>
        <p:txBody>
          <a:bodyPr wrap="square" rtlCol="0">
            <a:spAutoFit/>
          </a:bodyPr>
          <a:lstStyle/>
          <a:p>
            <a:r>
              <a:rPr lang="en-US" sz="4000" dirty="0">
                <a:latin typeface="Open Sans" panose="020B0606030504020204" pitchFamily="34" charset="0"/>
                <a:ea typeface="Open Sans" panose="020B0606030504020204" pitchFamily="34" charset="0"/>
                <a:cs typeface="Open Sans" panose="020B0606030504020204" pitchFamily="34" charset="0"/>
              </a:rPr>
              <a:t>12,851</a:t>
            </a:r>
          </a:p>
        </p:txBody>
      </p:sp>
    </p:spTree>
    <p:extLst>
      <p:ext uri="{BB962C8B-B14F-4D97-AF65-F5344CB8AC3E}">
        <p14:creationId xmlns:p14="http://schemas.microsoft.com/office/powerpoint/2010/main" val="286735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BF07-3BB5-5F7F-5E25-F0088946719D}"/>
              </a:ext>
            </a:extLst>
          </p:cNvPr>
          <p:cNvSpPr>
            <a:spLocks noGrp="1"/>
          </p:cNvSpPr>
          <p:nvPr>
            <p:ph type="title"/>
          </p:nvPr>
        </p:nvSpPr>
        <p:spPr/>
        <p:txBody>
          <a:bodyPr/>
          <a:lstStyle/>
          <a:p>
            <a:r>
              <a:rPr lang="en-US" dirty="0"/>
              <a:t>THP District 2</a:t>
            </a:r>
          </a:p>
        </p:txBody>
      </p:sp>
      <p:pic>
        <p:nvPicPr>
          <p:cNvPr id="7" name="Picture 6">
            <a:extLst>
              <a:ext uri="{FF2B5EF4-FFF2-40B4-BE49-F238E27FC236}">
                <a16:creationId xmlns:a16="http://schemas.microsoft.com/office/drawing/2014/main" id="{2982BD14-5ED4-F460-62A3-EAAB3614318A}"/>
              </a:ext>
            </a:extLst>
          </p:cNvPr>
          <p:cNvPicPr>
            <a:picLocks noChangeAspect="1"/>
          </p:cNvPicPr>
          <p:nvPr/>
        </p:nvPicPr>
        <p:blipFill rotWithShape="1">
          <a:blip r:embed="rId3"/>
          <a:srcRect t="11529" b="258"/>
          <a:stretch/>
        </p:blipFill>
        <p:spPr>
          <a:xfrm>
            <a:off x="0" y="951419"/>
            <a:ext cx="9144000" cy="5220781"/>
          </a:xfrm>
          <a:prstGeom prst="rect">
            <a:avLst/>
          </a:prstGeom>
        </p:spPr>
      </p:pic>
      <p:sp>
        <p:nvSpPr>
          <p:cNvPr id="3" name="TextBox 2">
            <a:extLst>
              <a:ext uri="{FF2B5EF4-FFF2-40B4-BE49-F238E27FC236}">
                <a16:creationId xmlns:a16="http://schemas.microsoft.com/office/drawing/2014/main" id="{FEB65C3F-4DE4-39FB-676F-622720D3D5CF}"/>
              </a:ext>
            </a:extLst>
          </p:cNvPr>
          <p:cNvSpPr txBox="1"/>
          <p:nvPr/>
        </p:nvSpPr>
        <p:spPr>
          <a:xfrm>
            <a:off x="3733800" y="6172200"/>
            <a:ext cx="1828800" cy="707886"/>
          </a:xfrm>
          <a:prstGeom prst="rect">
            <a:avLst/>
          </a:prstGeom>
          <a:noFill/>
        </p:spPr>
        <p:txBody>
          <a:bodyPr wrap="square" rtlCol="0">
            <a:spAutoFit/>
          </a:bodyPr>
          <a:lstStyle/>
          <a:p>
            <a:r>
              <a:rPr lang="en-US" sz="4000" dirty="0">
                <a:latin typeface="Open Sans" panose="020B0606030504020204" pitchFamily="34" charset="0"/>
                <a:ea typeface="Open Sans" panose="020B0606030504020204" pitchFamily="34" charset="0"/>
                <a:cs typeface="Open Sans" panose="020B0606030504020204" pitchFamily="34" charset="0"/>
              </a:rPr>
              <a:t>1,543</a:t>
            </a:r>
          </a:p>
        </p:txBody>
      </p:sp>
    </p:spTree>
    <p:extLst>
      <p:ext uri="{BB962C8B-B14F-4D97-AF65-F5344CB8AC3E}">
        <p14:creationId xmlns:p14="http://schemas.microsoft.com/office/powerpoint/2010/main" val="164087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Large Truck Involved Crashes</a:t>
            </a:r>
          </a:p>
        </p:txBody>
      </p:sp>
      <p:pic>
        <p:nvPicPr>
          <p:cNvPr id="5" name="Picture 4">
            <a:extLst>
              <a:ext uri="{FF2B5EF4-FFF2-40B4-BE49-F238E27FC236}">
                <a16:creationId xmlns:a16="http://schemas.microsoft.com/office/drawing/2014/main" id="{C4F4BCE9-0E2E-65F5-BCC4-9830E7BE8E37}"/>
              </a:ext>
            </a:extLst>
          </p:cNvPr>
          <p:cNvPicPr>
            <a:picLocks noChangeAspect="1"/>
          </p:cNvPicPr>
          <p:nvPr/>
        </p:nvPicPr>
        <p:blipFill>
          <a:blip r:embed="rId3"/>
          <a:stretch>
            <a:fillRect/>
          </a:stretch>
        </p:blipFill>
        <p:spPr>
          <a:xfrm>
            <a:off x="571500" y="1295400"/>
            <a:ext cx="8001000" cy="1820965"/>
          </a:xfrm>
          <a:prstGeom prst="rect">
            <a:avLst/>
          </a:prstGeom>
        </p:spPr>
      </p:pic>
      <p:pic>
        <p:nvPicPr>
          <p:cNvPr id="8" name="Picture 7">
            <a:extLst>
              <a:ext uri="{FF2B5EF4-FFF2-40B4-BE49-F238E27FC236}">
                <a16:creationId xmlns:a16="http://schemas.microsoft.com/office/drawing/2014/main" id="{8B351974-F2BA-DDC1-7BBB-1C35E5527365}"/>
              </a:ext>
            </a:extLst>
          </p:cNvPr>
          <p:cNvPicPr>
            <a:picLocks noChangeAspect="1"/>
          </p:cNvPicPr>
          <p:nvPr/>
        </p:nvPicPr>
        <p:blipFill>
          <a:blip r:embed="rId4"/>
          <a:stretch>
            <a:fillRect/>
          </a:stretch>
        </p:blipFill>
        <p:spPr>
          <a:xfrm>
            <a:off x="575480" y="3589234"/>
            <a:ext cx="7997020" cy="1820966"/>
          </a:xfrm>
          <a:prstGeom prst="rect">
            <a:avLst/>
          </a:prstGeom>
        </p:spPr>
      </p:pic>
    </p:spTree>
    <p:extLst>
      <p:ext uri="{BB962C8B-B14F-4D97-AF65-F5344CB8AC3E}">
        <p14:creationId xmlns:p14="http://schemas.microsoft.com/office/powerpoint/2010/main" val="182073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Infographic">
            <a:extLst>
              <a:ext uri="{FF2B5EF4-FFF2-40B4-BE49-F238E27FC236}">
                <a16:creationId xmlns:a16="http://schemas.microsoft.com/office/drawing/2014/main" id="{06BC72AB-BA28-4990-B1BC-7B9700CD7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
            <a:ext cx="8381999" cy="6858000"/>
          </a:xfrm>
          <a:prstGeom prst="rect">
            <a:avLst/>
          </a:prstGeom>
        </p:spPr>
      </p:pic>
      <p:sp>
        <p:nvSpPr>
          <p:cNvPr id="3" name="TextBox 2">
            <a:extLst>
              <a:ext uri="{FF2B5EF4-FFF2-40B4-BE49-F238E27FC236}">
                <a16:creationId xmlns:a16="http://schemas.microsoft.com/office/drawing/2014/main" id="{327BE859-1F6B-F142-6FE3-67BF45A2C5FB}"/>
              </a:ext>
            </a:extLst>
          </p:cNvPr>
          <p:cNvSpPr txBox="1"/>
          <p:nvPr/>
        </p:nvSpPr>
        <p:spPr>
          <a:xfrm>
            <a:off x="1254760" y="1752600"/>
            <a:ext cx="4917440" cy="2862322"/>
          </a:xfrm>
          <a:prstGeom prst="rect">
            <a:avLst/>
          </a:prstGeom>
          <a:solidFill>
            <a:schemeClr val="tx2">
              <a:lumMod val="60000"/>
              <a:lumOff val="40000"/>
            </a:schemeClr>
          </a:solidFill>
        </p:spPr>
        <p:txBody>
          <a:bodyPr wrap="square" rtlCol="0">
            <a:spAutoFit/>
          </a:bodyPr>
          <a:lstStyle/>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 Crash involving a large truck occurred every 40 minutes, 58 seconds.</a:t>
            </a:r>
          </a:p>
        </p:txBody>
      </p:sp>
    </p:spTree>
    <p:extLst>
      <p:ext uri="{BB962C8B-B14F-4D97-AF65-F5344CB8AC3E}">
        <p14:creationId xmlns:p14="http://schemas.microsoft.com/office/powerpoint/2010/main" val="345703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Infographic">
            <a:extLst>
              <a:ext uri="{FF2B5EF4-FFF2-40B4-BE49-F238E27FC236}">
                <a16:creationId xmlns:a16="http://schemas.microsoft.com/office/drawing/2014/main" id="{06BC72AB-BA28-4990-B1BC-7B9700CD7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
            <a:ext cx="8381999" cy="6858000"/>
          </a:xfrm>
          <a:prstGeom prst="rect">
            <a:avLst/>
          </a:prstGeom>
        </p:spPr>
      </p:pic>
      <p:sp>
        <p:nvSpPr>
          <p:cNvPr id="4" name="TextBox 3">
            <a:extLst>
              <a:ext uri="{FF2B5EF4-FFF2-40B4-BE49-F238E27FC236}">
                <a16:creationId xmlns:a16="http://schemas.microsoft.com/office/drawing/2014/main" id="{CD19FAF5-BC76-C604-27D0-55E8A127117F}"/>
              </a:ext>
            </a:extLst>
          </p:cNvPr>
          <p:cNvSpPr txBox="1"/>
          <p:nvPr/>
        </p:nvSpPr>
        <p:spPr>
          <a:xfrm>
            <a:off x="609600" y="2514600"/>
            <a:ext cx="7010400" cy="2862322"/>
          </a:xfrm>
          <a:prstGeom prst="rect">
            <a:avLst/>
          </a:prstGeom>
          <a:solidFill>
            <a:schemeClr val="tx2">
              <a:lumMod val="60000"/>
              <a:lumOff val="40000"/>
            </a:schemeClr>
          </a:solidFill>
        </p:spPr>
        <p:txBody>
          <a:bodyPr wrap="square" rtlCol="0">
            <a:spAutoFit/>
          </a:bodyPr>
          <a:lstStyle/>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An injury crash involving a large truck occurred every 3 </a:t>
            </a:r>
            <a:r>
              <a:rPr lang="en-US" sz="3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hrs</a:t>
            </a: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11 mins, 49 secs.</a:t>
            </a: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218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Infographic">
            <a:extLst>
              <a:ext uri="{FF2B5EF4-FFF2-40B4-BE49-F238E27FC236}">
                <a16:creationId xmlns:a16="http://schemas.microsoft.com/office/drawing/2014/main" id="{06BC72AB-BA28-4990-B1BC-7B9700CD7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
            <a:ext cx="8381999" cy="6858000"/>
          </a:xfrm>
          <a:prstGeom prst="rect">
            <a:avLst/>
          </a:prstGeom>
        </p:spPr>
      </p:pic>
      <p:sp>
        <p:nvSpPr>
          <p:cNvPr id="3" name="TextBox 2">
            <a:extLst>
              <a:ext uri="{FF2B5EF4-FFF2-40B4-BE49-F238E27FC236}">
                <a16:creationId xmlns:a16="http://schemas.microsoft.com/office/drawing/2014/main" id="{D5965C00-BA41-EF7A-E6B5-E098B9F47A69}"/>
              </a:ext>
            </a:extLst>
          </p:cNvPr>
          <p:cNvSpPr txBox="1"/>
          <p:nvPr/>
        </p:nvSpPr>
        <p:spPr>
          <a:xfrm>
            <a:off x="2514600" y="2133600"/>
            <a:ext cx="5392420" cy="3416320"/>
          </a:xfrm>
          <a:prstGeom prst="rect">
            <a:avLst/>
          </a:prstGeom>
          <a:solidFill>
            <a:srgbClr val="E5DA4D"/>
          </a:solidFill>
        </p:spPr>
        <p:txBody>
          <a:bodyPr wrap="square" rtlCol="0">
            <a:spAutoFit/>
          </a:bodyPr>
          <a:lstStyle/>
          <a:p>
            <a:pPr algn="ctr"/>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gn="ctr"/>
            <a:r>
              <a:rPr lang="en-US" sz="3600" dirty="0">
                <a:latin typeface="Open Sans" panose="020B0606030504020204" pitchFamily="34" charset="0"/>
                <a:ea typeface="Open Sans" panose="020B0606030504020204" pitchFamily="34" charset="0"/>
                <a:cs typeface="Open Sans" panose="020B0606030504020204" pitchFamily="34" charset="0"/>
              </a:rPr>
              <a:t>One person was killed in a crash involving a large truck every 2 days, 4 </a:t>
            </a:r>
            <a:r>
              <a:rPr lang="en-US" sz="3600" dirty="0" err="1">
                <a:latin typeface="Open Sans" panose="020B0606030504020204" pitchFamily="34" charset="0"/>
                <a:ea typeface="Open Sans" panose="020B0606030504020204" pitchFamily="34" charset="0"/>
                <a:cs typeface="Open Sans" panose="020B0606030504020204" pitchFamily="34" charset="0"/>
              </a:rPr>
              <a:t>hrs</a:t>
            </a:r>
            <a:r>
              <a:rPr lang="en-US" sz="3600" dirty="0">
                <a:latin typeface="Open Sans" panose="020B0606030504020204" pitchFamily="34" charset="0"/>
                <a:ea typeface="Open Sans" panose="020B0606030504020204" pitchFamily="34" charset="0"/>
                <a:cs typeface="Open Sans" panose="020B0606030504020204" pitchFamily="34" charset="0"/>
              </a:rPr>
              <a:t>, 27 mins.</a:t>
            </a:r>
          </a:p>
          <a:p>
            <a:pPr algn="ct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2355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F856-BB6E-B433-EC14-C011CB1DC296}"/>
              </a:ext>
            </a:extLst>
          </p:cNvPr>
          <p:cNvSpPr>
            <a:spLocks noGrp="1"/>
          </p:cNvSpPr>
          <p:nvPr>
            <p:ph type="title"/>
          </p:nvPr>
        </p:nvSpPr>
        <p:spPr/>
        <p:txBody>
          <a:bodyPr/>
          <a:lstStyle/>
          <a:p>
            <a:r>
              <a:rPr lang="en-US" dirty="0"/>
              <a:t>Large Truck Involved Crashes CY 2023</a:t>
            </a:r>
          </a:p>
        </p:txBody>
      </p:sp>
      <p:pic>
        <p:nvPicPr>
          <p:cNvPr id="5" name="Picture 4">
            <a:extLst>
              <a:ext uri="{FF2B5EF4-FFF2-40B4-BE49-F238E27FC236}">
                <a16:creationId xmlns:a16="http://schemas.microsoft.com/office/drawing/2014/main" id="{72478E04-FA60-2C0F-A706-2857BF0C8B0A}"/>
              </a:ext>
            </a:extLst>
          </p:cNvPr>
          <p:cNvPicPr>
            <a:picLocks noChangeAspect="1"/>
          </p:cNvPicPr>
          <p:nvPr/>
        </p:nvPicPr>
        <p:blipFill rotWithShape="1">
          <a:blip r:embed="rId3"/>
          <a:srcRect t="25336" b="19981"/>
          <a:stretch/>
        </p:blipFill>
        <p:spPr>
          <a:xfrm>
            <a:off x="0" y="2468880"/>
            <a:ext cx="9144000" cy="3749040"/>
          </a:xfrm>
          <a:prstGeom prst="rect">
            <a:avLst/>
          </a:prstGeom>
        </p:spPr>
      </p:pic>
      <p:sp>
        <p:nvSpPr>
          <p:cNvPr id="6" name="Content Placeholder 2">
            <a:extLst>
              <a:ext uri="{FF2B5EF4-FFF2-40B4-BE49-F238E27FC236}">
                <a16:creationId xmlns:a16="http://schemas.microsoft.com/office/drawing/2014/main" id="{5FCB73AC-65DB-57BE-E8FB-FA5E29351980}"/>
              </a:ext>
            </a:extLst>
          </p:cNvPr>
          <p:cNvSpPr txBox="1">
            <a:spLocks/>
          </p:cNvSpPr>
          <p:nvPr/>
        </p:nvSpPr>
        <p:spPr>
          <a:xfrm>
            <a:off x="914400" y="1109995"/>
            <a:ext cx="4399280" cy="510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1 in 17 injury crashes</a:t>
            </a:r>
          </a:p>
        </p:txBody>
      </p:sp>
      <p:sp>
        <p:nvSpPr>
          <p:cNvPr id="7" name="Content Placeholder 2">
            <a:extLst>
              <a:ext uri="{FF2B5EF4-FFF2-40B4-BE49-F238E27FC236}">
                <a16:creationId xmlns:a16="http://schemas.microsoft.com/office/drawing/2014/main" id="{A240D908-3DDA-5486-0D89-F722099DFEEC}"/>
              </a:ext>
            </a:extLst>
          </p:cNvPr>
          <p:cNvSpPr txBox="1">
            <a:spLocks/>
          </p:cNvSpPr>
          <p:nvPr/>
        </p:nvSpPr>
        <p:spPr>
          <a:xfrm>
            <a:off x="2654300" y="1550674"/>
            <a:ext cx="4399280" cy="510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1 in 8 fatal crashes</a:t>
            </a:r>
          </a:p>
        </p:txBody>
      </p:sp>
      <p:sp>
        <p:nvSpPr>
          <p:cNvPr id="3" name="Content Placeholder 2">
            <a:extLst>
              <a:ext uri="{FF2B5EF4-FFF2-40B4-BE49-F238E27FC236}">
                <a16:creationId xmlns:a16="http://schemas.microsoft.com/office/drawing/2014/main" id="{1610024D-3897-28CC-68AD-CE295309920B}"/>
              </a:ext>
            </a:extLst>
          </p:cNvPr>
          <p:cNvSpPr txBox="1">
            <a:spLocks/>
          </p:cNvSpPr>
          <p:nvPr/>
        </p:nvSpPr>
        <p:spPr>
          <a:xfrm>
            <a:off x="4191000" y="2031370"/>
            <a:ext cx="4399280" cy="51054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District 2 – 1 in 6 fatal crashes</a:t>
            </a:r>
          </a:p>
        </p:txBody>
      </p:sp>
    </p:spTree>
    <p:extLst>
      <p:ext uri="{BB962C8B-B14F-4D97-AF65-F5344CB8AC3E}">
        <p14:creationId xmlns:p14="http://schemas.microsoft.com/office/powerpoint/2010/main" val="382141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2306</TotalTime>
  <Words>1105</Words>
  <Application>Microsoft Office PowerPoint</Application>
  <PresentationFormat>On-screen Show (4:3)</PresentationFormat>
  <Paragraphs>121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Open Sans</vt:lpstr>
      <vt:lpstr>PermianSlabSerifTypeface</vt:lpstr>
      <vt:lpstr>SourceSansPro</vt:lpstr>
      <vt:lpstr>PowerPoint B</vt:lpstr>
      <vt:lpstr>Crash Prevention &amp; Reduction</vt:lpstr>
      <vt:lpstr>CY 2022 TN Truck Shipments</vt:lpstr>
      <vt:lpstr>CY 2023 FMCSA Reportable Large Truck Crashes</vt:lpstr>
      <vt:lpstr>THP District 2</vt:lpstr>
      <vt:lpstr>Large Truck Involved Crashes</vt:lpstr>
      <vt:lpstr>PowerPoint Presentation</vt:lpstr>
      <vt:lpstr>PowerPoint Presentation</vt:lpstr>
      <vt:lpstr>PowerPoint Presentation</vt:lpstr>
      <vt:lpstr>Large Truck Involved Crashes CY 2023</vt:lpstr>
      <vt:lpstr>2023 TN Truck Involved Fatal Crashes</vt:lpstr>
      <vt:lpstr>2023 Non-Motorist Fatal Truck Crashes</vt:lpstr>
      <vt:lpstr>PowerPoint Presentation</vt:lpstr>
      <vt:lpstr>PowerPoint Presentation</vt:lpstr>
      <vt:lpstr>2023 TN Truck Involved Fatal Crashes</vt:lpstr>
      <vt:lpstr>TN Roadside Inspection Activity CY 2023</vt:lpstr>
      <vt:lpstr>CY 2023 Top 5 Vehicle Violations</vt:lpstr>
      <vt:lpstr>CY 2023 Top 5 Driver Violations</vt:lpstr>
      <vt:lpstr>2023 CMV Violations</vt:lpstr>
      <vt:lpstr>Contact Information</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Dollena McHenry</cp:lastModifiedBy>
  <cp:revision>64</cp:revision>
  <dcterms:created xsi:type="dcterms:W3CDTF">2015-04-23T13:31:02Z</dcterms:created>
  <dcterms:modified xsi:type="dcterms:W3CDTF">2024-02-21T16:51:08Z</dcterms:modified>
</cp:coreProperties>
</file>