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65" r:id="rId2"/>
    <p:sldId id="289" r:id="rId3"/>
    <p:sldId id="356" r:id="rId4"/>
    <p:sldId id="726" r:id="rId5"/>
    <p:sldId id="359" r:id="rId6"/>
    <p:sldId id="2162" r:id="rId7"/>
    <p:sldId id="2468" r:id="rId8"/>
    <p:sldId id="2470" r:id="rId9"/>
    <p:sldId id="2467" r:id="rId10"/>
    <p:sldId id="286" r:id="rId11"/>
    <p:sldId id="2469" r:id="rId12"/>
    <p:sldId id="24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0" autoAdjust="0"/>
    <p:restoredTop sz="93265" autoAdjust="0"/>
  </p:normalViewPr>
  <p:slideViewPr>
    <p:cSldViewPr snapToGrid="0">
      <p:cViewPr varScale="1">
        <p:scale>
          <a:sx n="72" d="100"/>
          <a:sy n="72" d="100"/>
        </p:scale>
        <p:origin x="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Fatal Crashes Involving Large Trucks or Buses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Sheet1!$B$2:$Q$2</c:f>
              <c:numCache>
                <c:formatCode>#,##0</c:formatCode>
                <c:ptCount val="16"/>
                <c:pt idx="0">
                  <c:v>4643</c:v>
                </c:pt>
                <c:pt idx="1">
                  <c:v>4472</c:v>
                </c:pt>
                <c:pt idx="2">
                  <c:v>3994</c:v>
                </c:pt>
                <c:pt idx="3">
                  <c:v>3193</c:v>
                </c:pt>
                <c:pt idx="4">
                  <c:v>3512</c:v>
                </c:pt>
                <c:pt idx="5">
                  <c:v>3593</c:v>
                </c:pt>
                <c:pt idx="6">
                  <c:v>3726</c:v>
                </c:pt>
                <c:pt idx="7">
                  <c:v>3821</c:v>
                </c:pt>
                <c:pt idx="8">
                  <c:v>3656</c:v>
                </c:pt>
                <c:pt idx="9">
                  <c:v>3864</c:v>
                </c:pt>
                <c:pt idx="10">
                  <c:v>4396</c:v>
                </c:pt>
                <c:pt idx="11">
                  <c:v>4586</c:v>
                </c:pt>
                <c:pt idx="12">
                  <c:v>4678</c:v>
                </c:pt>
                <c:pt idx="13">
                  <c:v>4696</c:v>
                </c:pt>
                <c:pt idx="14">
                  <c:v>4588</c:v>
                </c:pt>
                <c:pt idx="15">
                  <c:v>5370</c:v>
                </c:pt>
              </c:numCache>
            </c:numRef>
          </c:val>
          <c:smooth val="0"/>
          <c:extLst>
            <c:ext xmlns:c16="http://schemas.microsoft.com/office/drawing/2014/chart" uri="{C3380CC4-5D6E-409C-BE32-E72D297353CC}">
              <c16:uniqueId val="{00000000-99B5-4182-82E6-56ECFE84F51D}"/>
            </c:ext>
          </c:extLst>
        </c:ser>
        <c:ser>
          <c:idx val="1"/>
          <c:order val="1"/>
          <c:tx>
            <c:strRef>
              <c:f>Sheet1!$A$3</c:f>
              <c:strCache>
                <c:ptCount val="1"/>
                <c:pt idx="0">
                  <c:v>Total Fatalities in Large Truck and Bus Crashes</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Sheet1!$B$3:$Q$3</c:f>
              <c:numCache>
                <c:formatCode>#,##0</c:formatCode>
                <c:ptCount val="16"/>
                <c:pt idx="0">
                  <c:v>5347</c:v>
                </c:pt>
                <c:pt idx="1">
                  <c:v>5116</c:v>
                </c:pt>
                <c:pt idx="2">
                  <c:v>4545</c:v>
                </c:pt>
                <c:pt idx="3">
                  <c:v>3619</c:v>
                </c:pt>
                <c:pt idx="4">
                  <c:v>3957</c:v>
                </c:pt>
                <c:pt idx="5">
                  <c:v>4043</c:v>
                </c:pt>
                <c:pt idx="6">
                  <c:v>4208</c:v>
                </c:pt>
                <c:pt idx="7">
                  <c:v>4278</c:v>
                </c:pt>
                <c:pt idx="8">
                  <c:v>4168</c:v>
                </c:pt>
                <c:pt idx="9">
                  <c:v>4366</c:v>
                </c:pt>
                <c:pt idx="10">
                  <c:v>4936</c:v>
                </c:pt>
                <c:pt idx="11">
                  <c:v>5151</c:v>
                </c:pt>
                <c:pt idx="12">
                  <c:v>5241</c:v>
                </c:pt>
                <c:pt idx="13">
                  <c:v>5244</c:v>
                </c:pt>
                <c:pt idx="14">
                  <c:v>5125</c:v>
                </c:pt>
                <c:pt idx="15">
                  <c:v>6025</c:v>
                </c:pt>
              </c:numCache>
            </c:numRef>
          </c:val>
          <c:smooth val="0"/>
          <c:extLst>
            <c:ext xmlns:c16="http://schemas.microsoft.com/office/drawing/2014/chart" uri="{C3380CC4-5D6E-409C-BE32-E72D297353CC}">
              <c16:uniqueId val="{00000001-99B5-4182-82E6-56ECFE84F51D}"/>
            </c:ext>
          </c:extLst>
        </c:ser>
        <c:dLbls>
          <c:showLegendKey val="0"/>
          <c:showVal val="0"/>
          <c:showCatName val="0"/>
          <c:showSerName val="0"/>
          <c:showPercent val="0"/>
          <c:showBubbleSize val="0"/>
        </c:dLbls>
        <c:marker val="1"/>
        <c:smooth val="0"/>
        <c:axId val="832076480"/>
        <c:axId val="832073528"/>
      </c:lineChart>
      <c:catAx>
        <c:axId val="832076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32073528"/>
        <c:crosses val="autoZero"/>
        <c:auto val="1"/>
        <c:lblAlgn val="ctr"/>
        <c:lblOffset val="100"/>
        <c:noMultiLvlLbl val="0"/>
      </c:catAx>
      <c:valAx>
        <c:axId val="832073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3207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DBE424-3B6B-4522-A459-2215539AB4F5}"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6E1A8-8F00-4C55-A572-8852187A5E20}" type="slidenum">
              <a:rPr lang="en-US" smtClean="0"/>
              <a:t>‹#›</a:t>
            </a:fld>
            <a:endParaRPr lang="en-US"/>
          </a:p>
        </p:txBody>
      </p:sp>
    </p:spTree>
    <p:extLst>
      <p:ext uri="{BB962C8B-B14F-4D97-AF65-F5344CB8AC3E}">
        <p14:creationId xmlns:p14="http://schemas.microsoft.com/office/powerpoint/2010/main" val="268262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1</a:t>
            </a:fld>
            <a:endParaRPr lang="en-US" dirty="0"/>
          </a:p>
        </p:txBody>
      </p:sp>
    </p:spTree>
    <p:extLst>
      <p:ext uri="{BB962C8B-B14F-4D97-AF65-F5344CB8AC3E}">
        <p14:creationId xmlns:p14="http://schemas.microsoft.com/office/powerpoint/2010/main" val="295188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98FA19A1-701E-9447-83D6-E655EF807974}"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004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3714C0-C3ED-4DB0-B794-D38B596C140A}" type="slidenum">
              <a:rPr lang="en-US" smtClean="0"/>
              <a:t>4</a:t>
            </a:fld>
            <a:endParaRPr lang="en-US"/>
          </a:p>
        </p:txBody>
      </p:sp>
    </p:spTree>
    <p:extLst>
      <p:ext uri="{BB962C8B-B14F-4D97-AF65-F5344CB8AC3E}">
        <p14:creationId xmlns:p14="http://schemas.microsoft.com/office/powerpoint/2010/main" val="303611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3714C0-C3ED-4DB0-B794-D38B596C140A}" type="slidenum">
              <a:rPr lang="en-US" smtClean="0"/>
              <a:t>5</a:t>
            </a:fld>
            <a:endParaRPr lang="en-US"/>
          </a:p>
        </p:txBody>
      </p:sp>
    </p:spTree>
    <p:extLst>
      <p:ext uri="{BB962C8B-B14F-4D97-AF65-F5344CB8AC3E}">
        <p14:creationId xmlns:p14="http://schemas.microsoft.com/office/powerpoint/2010/main" val="47875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52921-D168-4CB8-84F8-AF48634120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49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6E1A8-8F00-4C55-A572-8852187A5E20}" type="slidenum">
              <a:rPr lang="en-US" smtClean="0"/>
              <a:t>8</a:t>
            </a:fld>
            <a:endParaRPr lang="en-US"/>
          </a:p>
        </p:txBody>
      </p:sp>
    </p:spTree>
    <p:extLst>
      <p:ext uri="{BB962C8B-B14F-4D97-AF65-F5344CB8AC3E}">
        <p14:creationId xmlns:p14="http://schemas.microsoft.com/office/powerpoint/2010/main" val="9669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A38438-2038-FF43-8270-6F0682C6A54D}"/>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4AD47426-34F1-6C44-A2B8-2ADB550013BB}"/>
              </a:ext>
            </a:extLst>
          </p:cNvPr>
          <p:cNvSpPr/>
          <p:nvPr userDrawn="1"/>
        </p:nvSpPr>
        <p:spPr>
          <a:xfrm>
            <a:off x="9294349" y="4342133"/>
            <a:ext cx="2452172"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09AEF6-CCC6-B04A-AB3D-687D141D6557}"/>
              </a:ext>
            </a:extLst>
          </p:cNvPr>
          <p:cNvSpPr/>
          <p:nvPr userDrawn="1"/>
        </p:nvSpPr>
        <p:spPr>
          <a:xfrm>
            <a:off x="4347509" y="1923380"/>
            <a:ext cx="2104087" cy="566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6747A3-D9BF-BE41-A6F3-0B4C98C37CA3}"/>
              </a:ext>
            </a:extLst>
          </p:cNvPr>
          <p:cNvSpPr/>
          <p:nvPr userDrawn="1"/>
        </p:nvSpPr>
        <p:spPr>
          <a:xfrm>
            <a:off x="10430111" y="1923380"/>
            <a:ext cx="1316410" cy="2280897"/>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1E20306-C0BA-E443-955B-BB9B17B8D8C8}"/>
              </a:ext>
            </a:extLst>
          </p:cNvPr>
          <p:cNvSpPr/>
          <p:nvPr userDrawn="1"/>
        </p:nvSpPr>
        <p:spPr>
          <a:xfrm>
            <a:off x="7843414" y="4342133"/>
            <a:ext cx="1316410"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C12743-372D-A148-B43A-A7F9E1D7C877}"/>
              </a:ext>
            </a:extLst>
          </p:cNvPr>
          <p:cNvSpPr/>
          <p:nvPr userDrawn="1"/>
        </p:nvSpPr>
        <p:spPr>
          <a:xfrm>
            <a:off x="503518" y="6029402"/>
            <a:ext cx="2263653"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B0F560C-E31C-3443-8B90-36738B0BA6C2}"/>
              </a:ext>
            </a:extLst>
          </p:cNvPr>
          <p:cNvSpPr/>
          <p:nvPr userDrawn="1"/>
        </p:nvSpPr>
        <p:spPr>
          <a:xfrm>
            <a:off x="503518" y="4342132"/>
            <a:ext cx="2263653"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5EC213E-C19C-8F47-88F1-6CF223E33B59}"/>
              </a:ext>
            </a:extLst>
          </p:cNvPr>
          <p:cNvSpPr/>
          <p:nvPr userDrawn="1"/>
        </p:nvSpPr>
        <p:spPr>
          <a:xfrm>
            <a:off x="4347509" y="2627788"/>
            <a:ext cx="2104087" cy="1576485"/>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04624FC3-24CC-2F4C-8C81-F057B4FA444F}"/>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258172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51958082-F318-42B1-9B3A-17B8BA734747}" type="slidenum">
              <a:rPr lang="en-US" smtClean="0"/>
              <a:pPr/>
              <a:t>‹#›</a:t>
            </a:fld>
            <a:endParaRPr lang="en-US"/>
          </a:p>
        </p:txBody>
      </p:sp>
      <p:sp>
        <p:nvSpPr>
          <p:cNvPr id="7" name="Title 1"/>
          <p:cNvSpPr>
            <a:spLocks noGrp="1"/>
          </p:cNvSpPr>
          <p:nvPr>
            <p:ph type="title"/>
          </p:nvPr>
        </p:nvSpPr>
        <p:spPr>
          <a:xfrm>
            <a:off x="457200" y="365126"/>
            <a:ext cx="11201400" cy="914400"/>
          </a:xfrm>
        </p:spPr>
        <p:txBody>
          <a:bodyPr/>
          <a:lstStyle/>
          <a:p>
            <a:r>
              <a:rPr lang="en-US"/>
              <a:t>Click to edit Master title style</a:t>
            </a:r>
          </a:p>
        </p:txBody>
      </p:sp>
      <p:sp>
        <p:nvSpPr>
          <p:cNvPr id="8" name="Content Placeholder 2"/>
          <p:cNvSpPr>
            <a:spLocks noGrp="1"/>
          </p:cNvSpPr>
          <p:nvPr>
            <p:ph idx="1"/>
          </p:nvPr>
        </p:nvSpPr>
        <p:spPr>
          <a:xfrm>
            <a:off x="457200" y="1554480"/>
            <a:ext cx="11201400" cy="4846320"/>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Line"/>
          <p:cNvSpPr/>
          <p:nvPr userDrawn="1"/>
        </p:nvSpPr>
        <p:spPr>
          <a:xfrm>
            <a:off x="457200" y="1359434"/>
            <a:ext cx="11201400" cy="1"/>
          </a:xfrm>
          <a:prstGeom prst="line">
            <a:avLst/>
          </a:prstGeom>
          <a:ln w="41275" cap="rnd">
            <a:solidFill>
              <a:srgbClr val="929292"/>
            </a:solidFill>
            <a:custDash>
              <a:ds d="100000" sp="200000"/>
            </a:custDash>
          </a:ln>
        </p:spPr>
        <p:txBody>
          <a:bodyPr lIns="0" tIns="0" rIns="0" bIns="0" anchor="ctr"/>
          <a:lstStyle/>
          <a:p>
            <a:pPr defTabSz="825500">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366461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BB05AF72-2623-FD46-B079-6576912A3F5E}"/>
              </a:ext>
            </a:extLst>
          </p:cNvPr>
          <p:cNvSpPr>
            <a:spLocks noGrp="1"/>
          </p:cNvSpPr>
          <p:nvPr>
            <p:ph type="pic" sz="quarter" idx="10"/>
          </p:nvPr>
        </p:nvSpPr>
        <p:spPr>
          <a:xfrm>
            <a:off x="503238" y="1923696"/>
            <a:ext cx="3709987" cy="2281238"/>
          </a:xfrm>
          <a:solidFill>
            <a:schemeClr val="bg1">
              <a:alpha val="50000"/>
            </a:schemeClr>
          </a:solidFill>
        </p:spPr>
        <p:txBody>
          <a:bodyPr>
            <a:normAutofit/>
          </a:bodyPr>
          <a:lstStyle>
            <a:lvl1pPr marL="0" indent="0">
              <a:buNone/>
              <a:defRPr sz="1500">
                <a:solidFill>
                  <a:schemeClr val="bg1"/>
                </a:solidFill>
              </a:defRPr>
            </a:lvl1pPr>
          </a:lstStyle>
          <a:p>
            <a:r>
              <a:rPr lang="en-US" dirty="0"/>
              <a:t>Click icon to add picture</a:t>
            </a:r>
          </a:p>
        </p:txBody>
      </p:sp>
      <p:sp>
        <p:nvSpPr>
          <p:cNvPr id="20" name="Picture Placeholder 18">
            <a:extLst>
              <a:ext uri="{FF2B5EF4-FFF2-40B4-BE49-F238E27FC236}">
                <a16:creationId xmlns:a16="http://schemas.microsoft.com/office/drawing/2014/main" id="{83274518-1C46-0E40-82ED-079802A2D970}"/>
              </a:ext>
            </a:extLst>
          </p:cNvPr>
          <p:cNvSpPr>
            <a:spLocks noGrp="1"/>
          </p:cNvSpPr>
          <p:nvPr>
            <p:ph type="pic" sz="quarter" idx="11"/>
          </p:nvPr>
        </p:nvSpPr>
        <p:spPr>
          <a:xfrm>
            <a:off x="6585604" y="1923696"/>
            <a:ext cx="3709987" cy="2281238"/>
          </a:xfrm>
          <a:solidFill>
            <a:schemeClr val="bg1">
              <a:alpha val="50000"/>
            </a:schemeClr>
          </a:solidFill>
        </p:spPr>
        <p:txBody>
          <a:bodyPr>
            <a:normAutofit/>
          </a:bodyPr>
          <a:lstStyle>
            <a:lvl1pPr marL="0" indent="0">
              <a:buNone/>
              <a:defRPr sz="1500">
                <a:solidFill>
                  <a:schemeClr val="bg1"/>
                </a:solidFill>
              </a:defRPr>
            </a:lvl1pPr>
          </a:lstStyle>
          <a:p>
            <a:r>
              <a:rPr lang="en-US" dirty="0"/>
              <a:t>Click icon to add picture</a:t>
            </a:r>
          </a:p>
        </p:txBody>
      </p:sp>
      <p:sp>
        <p:nvSpPr>
          <p:cNvPr id="21" name="Picture Placeholder 18">
            <a:extLst>
              <a:ext uri="{FF2B5EF4-FFF2-40B4-BE49-F238E27FC236}">
                <a16:creationId xmlns:a16="http://schemas.microsoft.com/office/drawing/2014/main" id="{48F0348D-0198-2446-B87F-B8C389E09EB8}"/>
              </a:ext>
            </a:extLst>
          </p:cNvPr>
          <p:cNvSpPr>
            <a:spLocks noGrp="1"/>
          </p:cNvSpPr>
          <p:nvPr>
            <p:ph type="pic" sz="quarter" idx="12"/>
          </p:nvPr>
        </p:nvSpPr>
        <p:spPr>
          <a:xfrm>
            <a:off x="2908300" y="4342134"/>
            <a:ext cx="4800600" cy="2056601"/>
          </a:xfrm>
          <a:solidFill>
            <a:schemeClr val="bg1">
              <a:alpha val="50000"/>
            </a:schemeClr>
          </a:solidFill>
        </p:spPr>
        <p:txBody>
          <a:bodyPr>
            <a:normAutofit/>
          </a:bodyPr>
          <a:lstStyle>
            <a:lvl1pPr marL="0" indent="0">
              <a:buNone/>
              <a:defRPr sz="15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56A38438-2038-FF43-8270-6F0682C6A54D}"/>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4AD47426-34F1-6C44-A2B8-2ADB550013BB}"/>
              </a:ext>
            </a:extLst>
          </p:cNvPr>
          <p:cNvSpPr/>
          <p:nvPr userDrawn="1"/>
        </p:nvSpPr>
        <p:spPr>
          <a:xfrm>
            <a:off x="9294349" y="4342133"/>
            <a:ext cx="2452172"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09AEF6-CCC6-B04A-AB3D-687D141D6557}"/>
              </a:ext>
            </a:extLst>
          </p:cNvPr>
          <p:cNvSpPr/>
          <p:nvPr userDrawn="1"/>
        </p:nvSpPr>
        <p:spPr>
          <a:xfrm>
            <a:off x="4347509" y="1923380"/>
            <a:ext cx="2104087" cy="566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6747A3-D9BF-BE41-A6F3-0B4C98C37CA3}"/>
              </a:ext>
            </a:extLst>
          </p:cNvPr>
          <p:cNvSpPr/>
          <p:nvPr userDrawn="1"/>
        </p:nvSpPr>
        <p:spPr>
          <a:xfrm>
            <a:off x="10430111" y="1923380"/>
            <a:ext cx="1316410" cy="2280897"/>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1E20306-C0BA-E443-955B-BB9B17B8D8C8}"/>
              </a:ext>
            </a:extLst>
          </p:cNvPr>
          <p:cNvSpPr/>
          <p:nvPr userDrawn="1"/>
        </p:nvSpPr>
        <p:spPr>
          <a:xfrm>
            <a:off x="7843414" y="4342133"/>
            <a:ext cx="1316410"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C12743-372D-A148-B43A-A7F9E1D7C877}"/>
              </a:ext>
            </a:extLst>
          </p:cNvPr>
          <p:cNvSpPr/>
          <p:nvPr userDrawn="1"/>
        </p:nvSpPr>
        <p:spPr>
          <a:xfrm>
            <a:off x="503518" y="6029402"/>
            <a:ext cx="2263653"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B0F560C-E31C-3443-8B90-36738B0BA6C2}"/>
              </a:ext>
            </a:extLst>
          </p:cNvPr>
          <p:cNvSpPr/>
          <p:nvPr userDrawn="1"/>
        </p:nvSpPr>
        <p:spPr>
          <a:xfrm>
            <a:off x="503518" y="4342132"/>
            <a:ext cx="2263653"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5EC213E-C19C-8F47-88F1-6CF223E33B59}"/>
              </a:ext>
            </a:extLst>
          </p:cNvPr>
          <p:cNvSpPr/>
          <p:nvPr userDrawn="1"/>
        </p:nvSpPr>
        <p:spPr>
          <a:xfrm>
            <a:off x="4347509" y="2627788"/>
            <a:ext cx="2104087" cy="1576485"/>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F0FF618C-3831-1843-B30D-42439E748399}"/>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228958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FE557C6-8DD7-2C4F-854D-1760DF9A01B5}"/>
              </a:ext>
            </a:extLst>
          </p:cNvPr>
          <p:cNvSpPr/>
          <p:nvPr userDrawn="1"/>
        </p:nvSpPr>
        <p:spPr>
          <a:xfrm>
            <a:off x="503518" y="6028609"/>
            <a:ext cx="9864870"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E71DB8-632E-7646-B73E-616A180F179C}"/>
              </a:ext>
            </a:extLst>
          </p:cNvPr>
          <p:cNvSpPr/>
          <p:nvPr userDrawn="1"/>
        </p:nvSpPr>
        <p:spPr>
          <a:xfrm>
            <a:off x="7076695" y="3676495"/>
            <a:ext cx="1231651" cy="2205633"/>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5A9EAAA-8233-3D41-844C-26AF4049C66F}"/>
              </a:ext>
            </a:extLst>
          </p:cNvPr>
          <p:cNvSpPr/>
          <p:nvPr userDrawn="1"/>
        </p:nvSpPr>
        <p:spPr>
          <a:xfrm>
            <a:off x="10514869" y="6028609"/>
            <a:ext cx="1231651" cy="369333"/>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D710E4C-83C5-D544-B232-2670414BB221}"/>
              </a:ext>
            </a:extLst>
          </p:cNvPr>
          <p:cNvSpPr/>
          <p:nvPr userDrawn="1"/>
        </p:nvSpPr>
        <p:spPr>
          <a:xfrm>
            <a:off x="10514869" y="1922242"/>
            <a:ext cx="1231651" cy="1607771"/>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74609032-199C-CB46-9309-EB91E16A8E31}"/>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pic>
        <p:nvPicPr>
          <p:cNvPr id="36" name="Picture 35">
            <a:extLst>
              <a:ext uri="{FF2B5EF4-FFF2-40B4-BE49-F238E27FC236}">
                <a16:creationId xmlns:a16="http://schemas.microsoft.com/office/drawing/2014/main" id="{5357B030-D50B-324B-AC3F-6BB35765A36A}"/>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373785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944AF01-5609-054F-86C2-1AF5C6DE62F5}"/>
              </a:ext>
            </a:extLst>
          </p:cNvPr>
          <p:cNvSpPr/>
          <p:nvPr userDrawn="1"/>
        </p:nvSpPr>
        <p:spPr>
          <a:xfrm>
            <a:off x="9294349" y="4341340"/>
            <a:ext cx="2452172"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ED69B96-3D96-1C43-BEE0-B647C011E198}"/>
              </a:ext>
            </a:extLst>
          </p:cNvPr>
          <p:cNvSpPr/>
          <p:nvPr userDrawn="1"/>
        </p:nvSpPr>
        <p:spPr>
          <a:xfrm>
            <a:off x="4347509" y="1922587"/>
            <a:ext cx="2104087" cy="566553"/>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16546AC-1FCA-9E49-BE6A-807D789E431E}"/>
              </a:ext>
            </a:extLst>
          </p:cNvPr>
          <p:cNvSpPr/>
          <p:nvPr userDrawn="1"/>
        </p:nvSpPr>
        <p:spPr>
          <a:xfrm>
            <a:off x="10430111" y="1922587"/>
            <a:ext cx="1316410" cy="22808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2094401-3E16-B340-ABDF-242EB23F300F}"/>
              </a:ext>
            </a:extLst>
          </p:cNvPr>
          <p:cNvSpPr/>
          <p:nvPr userDrawn="1"/>
        </p:nvSpPr>
        <p:spPr>
          <a:xfrm>
            <a:off x="7843414" y="4341340"/>
            <a:ext cx="1316410" cy="2056602"/>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711218E-FE14-AF4D-B85C-678957A1A1C9}"/>
              </a:ext>
            </a:extLst>
          </p:cNvPr>
          <p:cNvSpPr/>
          <p:nvPr userDrawn="1"/>
        </p:nvSpPr>
        <p:spPr>
          <a:xfrm>
            <a:off x="503518" y="6028609"/>
            <a:ext cx="2257060" cy="369333"/>
          </a:xfrm>
          <a:prstGeom prst="rect">
            <a:avLst/>
          </a:prstGeom>
          <a:solidFill>
            <a:srgbClr val="CCC2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C935A54-E555-FA4E-9A86-CFF14BC8C322}"/>
              </a:ext>
            </a:extLst>
          </p:cNvPr>
          <p:cNvSpPr/>
          <p:nvPr userDrawn="1"/>
        </p:nvSpPr>
        <p:spPr>
          <a:xfrm>
            <a:off x="503518" y="4341339"/>
            <a:ext cx="2257060"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B88394D-02A8-CA4F-A74F-3E0484A7F85D}"/>
              </a:ext>
            </a:extLst>
          </p:cNvPr>
          <p:cNvSpPr/>
          <p:nvPr userDrawn="1"/>
        </p:nvSpPr>
        <p:spPr>
          <a:xfrm>
            <a:off x="4347509" y="2626995"/>
            <a:ext cx="2104087" cy="1576485"/>
          </a:xfrm>
          <a:prstGeom prst="rect">
            <a:avLst/>
          </a:prstGeom>
          <a:solidFill>
            <a:srgbClr val="CCC2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19A80B0-F98D-464B-A4EB-DAAC9960003F}"/>
              </a:ext>
            </a:extLst>
          </p:cNvPr>
          <p:cNvSpPr/>
          <p:nvPr userDrawn="1"/>
        </p:nvSpPr>
        <p:spPr>
          <a:xfrm>
            <a:off x="503518" y="1922587"/>
            <a:ext cx="3709667" cy="2280893"/>
          </a:xfrm>
          <a:prstGeom prst="rect">
            <a:avLst/>
          </a:prstGeom>
          <a:solidFill>
            <a:srgbClr val="007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B62471D-512A-5D4E-AD63-EB9344E14C85}"/>
              </a:ext>
            </a:extLst>
          </p:cNvPr>
          <p:cNvSpPr/>
          <p:nvPr userDrawn="1"/>
        </p:nvSpPr>
        <p:spPr>
          <a:xfrm>
            <a:off x="2895103" y="4341340"/>
            <a:ext cx="4813786"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B54656B-682A-AA4B-8564-1F1E1F470137}"/>
              </a:ext>
            </a:extLst>
          </p:cNvPr>
          <p:cNvSpPr/>
          <p:nvPr userDrawn="1"/>
        </p:nvSpPr>
        <p:spPr>
          <a:xfrm>
            <a:off x="6585920" y="1922587"/>
            <a:ext cx="3709666" cy="2280897"/>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itle 1">
            <a:extLst>
              <a:ext uri="{FF2B5EF4-FFF2-40B4-BE49-F238E27FC236}">
                <a16:creationId xmlns:a16="http://schemas.microsoft.com/office/drawing/2014/main" id="{53F1C271-55F1-3343-9489-2B466A4B78A5}"/>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pic>
        <p:nvPicPr>
          <p:cNvPr id="36" name="Picture 35">
            <a:extLst>
              <a:ext uri="{FF2B5EF4-FFF2-40B4-BE49-F238E27FC236}">
                <a16:creationId xmlns:a16="http://schemas.microsoft.com/office/drawing/2014/main" id="{096CB739-4F2E-EB40-9AB4-A2B68802E83F}"/>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228097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06BE4F-DDDA-1741-B14E-CA96327C60F4}"/>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7D2E27F-B556-7A4D-958E-669FF0493EEE}"/>
              </a:ext>
            </a:extLst>
          </p:cNvPr>
          <p:cNvPicPr>
            <a:picLocks noChangeAspect="1"/>
          </p:cNvPicPr>
          <p:nvPr userDrawn="1"/>
        </p:nvPicPr>
        <p:blipFill>
          <a:blip r:embed="rId2"/>
          <a:stretch>
            <a:fillRect/>
          </a:stretch>
        </p:blipFill>
        <p:spPr>
          <a:xfrm>
            <a:off x="9746028" y="6027714"/>
            <a:ext cx="2001610" cy="552825"/>
          </a:xfrm>
          <a:prstGeom prst="rect">
            <a:avLst/>
          </a:prstGeom>
        </p:spPr>
      </p:pic>
      <p:sp>
        <p:nvSpPr>
          <p:cNvPr id="15" name="Rectangle 14">
            <a:extLst>
              <a:ext uri="{FF2B5EF4-FFF2-40B4-BE49-F238E27FC236}">
                <a16:creationId xmlns:a16="http://schemas.microsoft.com/office/drawing/2014/main" id="{1B2FE139-1C95-6D4E-8696-4D8DE804C3F2}"/>
              </a:ext>
            </a:extLst>
          </p:cNvPr>
          <p:cNvSpPr/>
          <p:nvPr userDrawn="1"/>
        </p:nvSpPr>
        <p:spPr>
          <a:xfrm>
            <a:off x="460252" y="2020193"/>
            <a:ext cx="783613" cy="18811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BC8"/>
              </a:solidFill>
            </a:endParaRPr>
          </a:p>
        </p:txBody>
      </p:sp>
      <p:sp>
        <p:nvSpPr>
          <p:cNvPr id="16" name="Rectangle 15">
            <a:extLst>
              <a:ext uri="{FF2B5EF4-FFF2-40B4-BE49-F238E27FC236}">
                <a16:creationId xmlns:a16="http://schemas.microsoft.com/office/drawing/2014/main" id="{6461583C-FC04-CB40-913A-23D0EA118801}"/>
              </a:ext>
            </a:extLst>
          </p:cNvPr>
          <p:cNvSpPr/>
          <p:nvPr userDrawn="1"/>
        </p:nvSpPr>
        <p:spPr>
          <a:xfrm>
            <a:off x="460252" y="4058017"/>
            <a:ext cx="783613" cy="783614"/>
          </a:xfrm>
          <a:prstGeom prst="rect">
            <a:avLst/>
          </a:prstGeom>
          <a:solidFill>
            <a:srgbClr val="F1B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B111"/>
              </a:solidFill>
            </a:endParaRPr>
          </a:p>
        </p:txBody>
      </p:sp>
      <p:sp>
        <p:nvSpPr>
          <p:cNvPr id="17" name="Rectangle 16">
            <a:extLst>
              <a:ext uri="{FF2B5EF4-FFF2-40B4-BE49-F238E27FC236}">
                <a16:creationId xmlns:a16="http://schemas.microsoft.com/office/drawing/2014/main" id="{46EEFDCE-03DF-9D47-91A2-96A3C7D88B1D}"/>
              </a:ext>
            </a:extLst>
          </p:cNvPr>
          <p:cNvSpPr/>
          <p:nvPr userDrawn="1"/>
        </p:nvSpPr>
        <p:spPr>
          <a:xfrm>
            <a:off x="10948135" y="2016369"/>
            <a:ext cx="783613" cy="2825262"/>
          </a:xfrm>
          <a:prstGeom prst="rect">
            <a:avLst/>
          </a:prstGeom>
          <a:solidFill>
            <a:srgbClr val="F1B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B111"/>
              </a:solidFill>
            </a:endParaRPr>
          </a:p>
        </p:txBody>
      </p:sp>
      <p:sp>
        <p:nvSpPr>
          <p:cNvPr id="18" name="Rectangle 17">
            <a:extLst>
              <a:ext uri="{FF2B5EF4-FFF2-40B4-BE49-F238E27FC236}">
                <a16:creationId xmlns:a16="http://schemas.microsoft.com/office/drawing/2014/main" id="{72A14A91-FDF6-2943-B386-776E1C90F29F}"/>
              </a:ext>
            </a:extLst>
          </p:cNvPr>
          <p:cNvSpPr/>
          <p:nvPr userDrawn="1"/>
        </p:nvSpPr>
        <p:spPr>
          <a:xfrm>
            <a:off x="1389326" y="2016369"/>
            <a:ext cx="9400811" cy="2825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E7E"/>
              </a:solidFill>
            </a:endParaRPr>
          </a:p>
        </p:txBody>
      </p:sp>
      <p:sp>
        <p:nvSpPr>
          <p:cNvPr id="4" name="Title 3">
            <a:extLst>
              <a:ext uri="{FF2B5EF4-FFF2-40B4-BE49-F238E27FC236}">
                <a16:creationId xmlns:a16="http://schemas.microsoft.com/office/drawing/2014/main" id="{71A04CE1-43CF-204D-9093-587FFF6E2C01}"/>
              </a:ext>
            </a:extLst>
          </p:cNvPr>
          <p:cNvSpPr>
            <a:spLocks noGrp="1"/>
          </p:cNvSpPr>
          <p:nvPr>
            <p:ph type="title"/>
          </p:nvPr>
        </p:nvSpPr>
        <p:spPr>
          <a:xfrm>
            <a:off x="1401863" y="2352807"/>
            <a:ext cx="9388274" cy="2055399"/>
          </a:xfrm>
        </p:spPr>
        <p:txBody>
          <a:bodyPr anchor="ctr" anchorCtr="0">
            <a:normAutofit/>
          </a:bodyPr>
          <a:lstStyle>
            <a:lvl1pPr algn="ctr">
              <a:defRPr sz="4400">
                <a:solidFill>
                  <a:srgbClr val="001647"/>
                </a:solidFill>
              </a:defRPr>
            </a:lvl1pPr>
          </a:lstStyle>
          <a:p>
            <a:r>
              <a:rPr lang="en-US"/>
              <a:t>Click to edit Master title style</a:t>
            </a:r>
          </a:p>
        </p:txBody>
      </p:sp>
    </p:spTree>
    <p:extLst>
      <p:ext uri="{BB962C8B-B14F-4D97-AF65-F5344CB8AC3E}">
        <p14:creationId xmlns:p14="http://schemas.microsoft.com/office/powerpoint/2010/main" val="374963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E3D3-71A2-5A4F-8165-057F8919CA6B}"/>
              </a:ext>
            </a:extLst>
          </p:cNvPr>
          <p:cNvSpPr>
            <a:spLocks noGrp="1"/>
          </p:cNvSpPr>
          <p:nvPr>
            <p:ph type="title" hasCustomPrompt="1"/>
          </p:nvPr>
        </p:nvSpPr>
        <p:spPr>
          <a:xfrm>
            <a:off x="457200" y="127000"/>
            <a:ext cx="11277600" cy="916609"/>
          </a:xfrm>
        </p:spPr>
        <p:txBody>
          <a:bodyPr lIns="0" anchor="b" anchorCtr="0"/>
          <a:lstStyle/>
          <a:p>
            <a:r>
              <a:rPr lang="en-US"/>
              <a:t>Click to edit master title style</a:t>
            </a:r>
          </a:p>
        </p:txBody>
      </p:sp>
      <p:sp>
        <p:nvSpPr>
          <p:cNvPr id="3" name="Content Placeholder 2">
            <a:extLst>
              <a:ext uri="{FF2B5EF4-FFF2-40B4-BE49-F238E27FC236}">
                <a16:creationId xmlns:a16="http://schemas.microsoft.com/office/drawing/2014/main" id="{FBB5894F-9A26-4745-9C9F-A876D4CAC35D}"/>
              </a:ext>
            </a:extLst>
          </p:cNvPr>
          <p:cNvSpPr>
            <a:spLocks noGrp="1"/>
          </p:cNvSpPr>
          <p:nvPr>
            <p:ph idx="1"/>
          </p:nvPr>
        </p:nvSpPr>
        <p:spPr>
          <a:xfrm>
            <a:off x="457200" y="1343443"/>
            <a:ext cx="11277600" cy="4938088"/>
          </a:xfrm>
        </p:spPr>
        <p:txBody>
          <a:bodyPr/>
          <a:lstStyle>
            <a:lvl2pPr>
              <a:buClr>
                <a:srgbClr val="EEB111"/>
              </a:buClr>
              <a:defRPr/>
            </a:lvl2pPr>
            <a:lvl3pPr>
              <a:buClr>
                <a:srgbClr val="001647"/>
              </a:buClr>
              <a:defRPr/>
            </a:lvl3pPr>
            <a:lvl4pPr>
              <a:buClr>
                <a:srgbClr val="EEB111"/>
              </a:buClr>
              <a:defRPr/>
            </a:lvl4pPr>
            <a:lvl5pPr>
              <a:buClr>
                <a:srgbClr val="00164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13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all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0C1E76A-21C1-8046-95B1-19A747590EAF}"/>
              </a:ext>
            </a:extLst>
          </p:cNvPr>
          <p:cNvSpPr>
            <a:spLocks noGrp="1"/>
          </p:cNvSpPr>
          <p:nvPr>
            <p:ph idx="1"/>
          </p:nvPr>
        </p:nvSpPr>
        <p:spPr>
          <a:xfrm>
            <a:off x="457200" y="1975338"/>
            <a:ext cx="11277598" cy="4302370"/>
          </a:xfrm>
          <a:prstGeom prst="roundRect">
            <a:avLst>
              <a:gd name="adj" fmla="val 11069"/>
            </a:avLst>
          </a:prstGeom>
          <a:solidFill>
            <a:srgbClr val="CCC2BD">
              <a:alpha val="30000"/>
            </a:srgbClr>
          </a:solidFill>
        </p:spPr>
        <p:txBody>
          <a:bodyPr lIns="91440" tIns="91440" rIns="91440" bIns="91440"/>
          <a:lstStyle>
            <a:lvl1pPr marL="171450" indent="-171450">
              <a:buClr>
                <a:srgbClr val="15396C"/>
              </a:buClr>
              <a:tabLst/>
              <a:defRPr sz="2000"/>
            </a:lvl1pPr>
            <a:lvl2pPr marL="403225" indent="-173038">
              <a:buClr>
                <a:srgbClr val="F1B01F"/>
              </a:buClr>
              <a:buFont typeface="Arial" charset="0"/>
              <a:buChar char="•"/>
              <a:tabLst/>
              <a:defRPr sz="2000"/>
            </a:lvl2pPr>
            <a:lvl3pPr marL="635000" indent="-176213">
              <a:buClr>
                <a:srgbClr val="15396C"/>
              </a:buClr>
              <a:tabLst/>
              <a:defRPr sz="2000"/>
            </a:lvl3pPr>
            <a:lvl4pPr marL="858838" indent="-171450">
              <a:buClr>
                <a:srgbClr val="F1B01F"/>
              </a:buClr>
              <a:buFont typeface="Arial" charset="0"/>
              <a:buChar char="•"/>
              <a:tabLst/>
              <a:defRPr sz="2000"/>
            </a:lvl4pPr>
            <a:lvl5pPr marL="1090613" indent="-173038">
              <a:buClr>
                <a:srgbClr val="15396C"/>
              </a:buClr>
              <a:buFont typeface="Arial" charset="0"/>
              <a:buChar char="•"/>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a:extLst>
              <a:ext uri="{FF2B5EF4-FFF2-40B4-BE49-F238E27FC236}">
                <a16:creationId xmlns:a16="http://schemas.microsoft.com/office/drawing/2014/main" id="{17FA3D55-2508-1044-808E-332D169BD5E5}"/>
              </a:ext>
            </a:extLst>
          </p:cNvPr>
          <p:cNvSpPr>
            <a:spLocks noGrp="1"/>
          </p:cNvSpPr>
          <p:nvPr>
            <p:ph type="body" sz="quarter" idx="10"/>
          </p:nvPr>
        </p:nvSpPr>
        <p:spPr>
          <a:xfrm>
            <a:off x="470450" y="1515774"/>
            <a:ext cx="11277600" cy="399930"/>
          </a:xfrm>
        </p:spPr>
        <p:txBody>
          <a:bodyPr/>
          <a:lstStyle>
            <a:lvl1pPr marL="0" indent="0" algn="r">
              <a:buNone/>
              <a:defRPr sz="2000" i="1"/>
            </a:lvl1pPr>
            <a:lvl2pPr marL="230187" indent="0" algn="r">
              <a:buNone/>
              <a:defRPr sz="2000" i="1"/>
            </a:lvl2pPr>
            <a:lvl3pPr marL="458787" indent="0" algn="r">
              <a:buNone/>
              <a:defRPr sz="2000" i="1"/>
            </a:lvl3pPr>
            <a:lvl4pPr marL="687388" indent="0" algn="r">
              <a:buNone/>
              <a:defRPr sz="2000" i="1"/>
            </a:lvl4pPr>
            <a:lvl5pPr marL="919163" indent="0" algn="r">
              <a:buNone/>
              <a:defRPr sz="2000" i="1"/>
            </a:lvl5pPr>
          </a:lstStyle>
          <a:p>
            <a:pPr lvl="0"/>
            <a:r>
              <a:rPr lang="en-US"/>
              <a:t>Click to edit Master text styles</a:t>
            </a:r>
          </a:p>
        </p:txBody>
      </p:sp>
      <p:sp>
        <p:nvSpPr>
          <p:cNvPr id="2" name="Title 1">
            <a:extLst>
              <a:ext uri="{FF2B5EF4-FFF2-40B4-BE49-F238E27FC236}">
                <a16:creationId xmlns:a16="http://schemas.microsoft.com/office/drawing/2014/main" id="{C718E3D3-71A2-5A4F-8165-057F8919CA6B}"/>
              </a:ext>
            </a:extLst>
          </p:cNvPr>
          <p:cNvSpPr>
            <a:spLocks noGrp="1"/>
          </p:cNvSpPr>
          <p:nvPr>
            <p:ph type="title" hasCustomPrompt="1"/>
          </p:nvPr>
        </p:nvSpPr>
        <p:spPr>
          <a:xfrm>
            <a:off x="457200" y="127000"/>
            <a:ext cx="11277600" cy="916609"/>
          </a:xfrm>
        </p:spPr>
        <p:txBody>
          <a:bodyPr lIns="0" anchor="b" anchorCtr="0"/>
          <a:lstStyle/>
          <a:p>
            <a:r>
              <a:rPr lang="en-US"/>
              <a:t>Click to edit master title style</a:t>
            </a:r>
          </a:p>
        </p:txBody>
      </p:sp>
    </p:spTree>
    <p:extLst>
      <p:ext uri="{BB962C8B-B14F-4D97-AF65-F5344CB8AC3E}">
        <p14:creationId xmlns:p14="http://schemas.microsoft.com/office/powerpoint/2010/main" val="354593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3467E3-CFC5-0E43-9BB1-2425FADC651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US DOT FMCSA logo">
            <a:extLst>
              <a:ext uri="{FF2B5EF4-FFF2-40B4-BE49-F238E27FC236}">
                <a16:creationId xmlns:a16="http://schemas.microsoft.com/office/drawing/2014/main" id="{F377FF18-0CE1-0E41-8A1C-22DE46C83D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6028" y="6030180"/>
            <a:ext cx="1992085" cy="554938"/>
          </a:xfrm>
          <a:prstGeom prst="rect">
            <a:avLst/>
          </a:prstGeom>
        </p:spPr>
      </p:pic>
    </p:spTree>
    <p:extLst>
      <p:ext uri="{BB962C8B-B14F-4D97-AF65-F5344CB8AC3E}">
        <p14:creationId xmlns:p14="http://schemas.microsoft.com/office/powerpoint/2010/main" val="398609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29685" y="849314"/>
            <a:ext cx="5615516" cy="5322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849314"/>
            <a:ext cx="5615517" cy="5322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0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A50C1-1106-9441-8A8F-B8F35F1736F2}"/>
              </a:ext>
            </a:extLst>
          </p:cNvPr>
          <p:cNvSpPr>
            <a:spLocks noGrp="1"/>
          </p:cNvSpPr>
          <p:nvPr>
            <p:ph type="title"/>
          </p:nvPr>
        </p:nvSpPr>
        <p:spPr>
          <a:xfrm>
            <a:off x="457199" y="174625"/>
            <a:ext cx="11277601" cy="868984"/>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F3193E2E-96D7-A64C-8153-9475D6B3A900}"/>
              </a:ext>
            </a:extLst>
          </p:cNvPr>
          <p:cNvSpPr>
            <a:spLocks noGrp="1"/>
          </p:cNvSpPr>
          <p:nvPr>
            <p:ph type="body" idx="1"/>
          </p:nvPr>
        </p:nvSpPr>
        <p:spPr>
          <a:xfrm>
            <a:off x="457200" y="1343441"/>
            <a:ext cx="11277600" cy="48732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A3C0D2D-261A-8C4B-BD78-A6F2C67E354A}"/>
              </a:ext>
            </a:extLst>
          </p:cNvPr>
          <p:cNvSpPr>
            <a:spLocks noGrp="1"/>
          </p:cNvSpPr>
          <p:nvPr>
            <p:ph type="sldNum" sz="quarter" idx="4"/>
          </p:nvPr>
        </p:nvSpPr>
        <p:spPr>
          <a:xfrm>
            <a:off x="8991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B9E95-7467-304E-9F41-84779381ADD1}" type="slidenum">
              <a:rPr lang="en-US" smtClean="0"/>
              <a:t>‹#›</a:t>
            </a:fld>
            <a:endParaRPr lang="en-US" dirty="0"/>
          </a:p>
        </p:txBody>
      </p:sp>
      <p:cxnSp>
        <p:nvCxnSpPr>
          <p:cNvPr id="7" name="Straight Connector 6">
            <a:extLst>
              <a:ext uri="{FF2B5EF4-FFF2-40B4-BE49-F238E27FC236}">
                <a16:creationId xmlns:a16="http://schemas.microsoft.com/office/drawing/2014/main" id="{8D0A7EA4-4FDB-B140-A016-F68C59ED3BF7}"/>
              </a:ext>
            </a:extLst>
          </p:cNvPr>
          <p:cNvCxnSpPr>
            <a:cxnSpLocks/>
          </p:cNvCxnSpPr>
          <p:nvPr userDrawn="1"/>
        </p:nvCxnSpPr>
        <p:spPr>
          <a:xfrm>
            <a:off x="457200" y="1080732"/>
            <a:ext cx="11277600" cy="0"/>
          </a:xfrm>
          <a:prstGeom prst="line">
            <a:avLst/>
          </a:prstGeom>
          <a:ln w="63500" cmpd="sng">
            <a:solidFill>
              <a:srgbClr val="F1B01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6787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3" r:id="rId9"/>
    <p:sldLayoutId id="214748368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i="0" kern="1200">
          <a:solidFill>
            <a:srgbClr val="001647"/>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1647"/>
        </a:buClr>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fmcsa.dot.gov/stophumantraffickin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fmcsa.dot.gov/" TargetMode="External"/><Relationship Id="rId2" Type="http://schemas.openxmlformats.org/officeDocument/2006/relationships/hyperlink" Target="mailto:stephanie.mann@dot.gov" TargetMode="Externa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fmcsa.dot.gov/safety/data-and-statistics/motor-carrier-safety-progress-report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fmcsa.dot.gov/ourroad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2C31D9-13AD-B142-A232-B3A80F9AE3F9}"/>
              </a:ext>
            </a:extLst>
          </p:cNvPr>
          <p:cNvSpPr>
            <a:spLocks noGrp="1"/>
          </p:cNvSpPr>
          <p:nvPr>
            <p:ph type="title"/>
          </p:nvPr>
        </p:nvSpPr>
        <p:spPr>
          <a:xfrm>
            <a:off x="506894" y="459265"/>
            <a:ext cx="8321795" cy="639079"/>
          </a:xfrm>
        </p:spPr>
        <p:txBody>
          <a:bodyPr>
            <a:normAutofit/>
          </a:bodyPr>
          <a:lstStyle/>
          <a:p>
            <a:r>
              <a:rPr lang="en-US" dirty="0">
                <a:solidFill>
                  <a:srgbClr val="FFFF00"/>
                </a:solidFill>
              </a:rPr>
              <a:t>C</a:t>
            </a:r>
            <a:r>
              <a:rPr lang="en-US" dirty="0"/>
              <a:t>rash </a:t>
            </a:r>
            <a:r>
              <a:rPr lang="en-US" dirty="0">
                <a:solidFill>
                  <a:srgbClr val="FFFF00"/>
                </a:solidFill>
              </a:rPr>
              <a:t>P</a:t>
            </a:r>
            <a:r>
              <a:rPr lang="en-US" dirty="0"/>
              <a:t>revention &amp; </a:t>
            </a:r>
            <a:r>
              <a:rPr lang="en-US" dirty="0">
                <a:solidFill>
                  <a:srgbClr val="FFFF00"/>
                </a:solidFill>
              </a:rPr>
              <a:t>R</a:t>
            </a:r>
            <a:r>
              <a:rPr lang="en-US" dirty="0"/>
              <a:t>eduction</a:t>
            </a:r>
          </a:p>
        </p:txBody>
      </p:sp>
      <p:sp>
        <p:nvSpPr>
          <p:cNvPr id="43" name="Rectangle 42">
            <a:extLst>
              <a:ext uri="{FF2B5EF4-FFF2-40B4-BE49-F238E27FC236}">
                <a16:creationId xmlns:a16="http://schemas.microsoft.com/office/drawing/2014/main" id="{C2EFE661-D55D-2F49-8D63-937A0D985663}"/>
              </a:ext>
            </a:extLst>
          </p:cNvPr>
          <p:cNvSpPr/>
          <p:nvPr/>
        </p:nvSpPr>
        <p:spPr>
          <a:xfrm>
            <a:off x="13802741" y="-334837"/>
            <a:ext cx="84899" cy="669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DF703EAC-7159-5749-AC08-3313EB8DC195}"/>
              </a:ext>
            </a:extLst>
          </p:cNvPr>
          <p:cNvSpPr txBox="1"/>
          <p:nvPr/>
        </p:nvSpPr>
        <p:spPr>
          <a:xfrm>
            <a:off x="503521" y="1098344"/>
            <a:ext cx="7951306" cy="830997"/>
          </a:xfrm>
          <a:prstGeom prst="rect">
            <a:avLst/>
          </a:prstGeom>
          <a:noFill/>
        </p:spPr>
        <p:txBody>
          <a:bodyPr wrap="square" lIns="0" rtlCol="0">
            <a:spAutoFit/>
          </a:bodyPr>
          <a:lstStyle/>
          <a:p>
            <a:r>
              <a:rPr lang="en-US" sz="2400" b="1" dirty="0">
                <a:solidFill>
                  <a:schemeClr val="bg1"/>
                </a:solidFill>
                <a:latin typeface="Arial" panose="020B0604020202020204" pitchFamily="34" charset="0"/>
                <a:cs typeface="Arial" panose="020B0604020202020204" pitchFamily="34" charset="0"/>
              </a:rPr>
              <a:t>Chattanooga Area Safety Coalition Meeting</a:t>
            </a:r>
          </a:p>
          <a:p>
            <a:r>
              <a:rPr lang="en-US" sz="2400" i="1" dirty="0">
                <a:solidFill>
                  <a:schemeClr val="bg1"/>
                </a:solidFill>
                <a:latin typeface="Arial" panose="020B0604020202020204" pitchFamily="34" charset="0"/>
                <a:cs typeface="Arial" panose="020B0604020202020204" pitchFamily="34" charset="0"/>
              </a:rPr>
              <a:t>February 22</a:t>
            </a:r>
            <a:r>
              <a:rPr lang="en-US" sz="2400" i="1">
                <a:solidFill>
                  <a:schemeClr val="bg1"/>
                </a:solidFill>
                <a:latin typeface="Arial" panose="020B0604020202020204" pitchFamily="34" charset="0"/>
                <a:cs typeface="Arial" panose="020B0604020202020204" pitchFamily="34" charset="0"/>
              </a:rPr>
              <a:t>, 2024</a:t>
            </a:r>
            <a:endParaRPr lang="en-US" sz="2400" i="1" dirty="0">
              <a:solidFill>
                <a:schemeClr val="bg1"/>
              </a:solidFill>
              <a:latin typeface="Arial" panose="020B0604020202020204" pitchFamily="34" charset="0"/>
              <a:cs typeface="Arial" panose="020B0604020202020204" pitchFamily="34" charset="0"/>
            </a:endParaRPr>
          </a:p>
        </p:txBody>
      </p:sp>
      <p:pic>
        <p:nvPicPr>
          <p:cNvPr id="10" name="Picture Placeholder 9" descr="Man seated inside truck cab driving with hands on steering wheel and woman in passenger seat."/>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84" b="184"/>
          <a:stretch>
            <a:fillRect/>
          </a:stretch>
        </p:blipFill>
        <p:spPr>
          <a:prstGeom prst="rect">
            <a:avLst/>
          </a:prstGeom>
        </p:spPr>
      </p:pic>
      <p:pic>
        <p:nvPicPr>
          <p:cNvPr id="11" name="Picture Placeholder 10" descr="White semitruck parked on city street."/>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t="15107" b="15107"/>
          <a:stretch/>
        </p:blipFill>
        <p:spPr>
          <a:prstGeom prst="rect">
            <a:avLst/>
          </a:prstGeom>
        </p:spPr>
      </p:pic>
      <p:pic>
        <p:nvPicPr>
          <p:cNvPr id="12" name="Picture Placeholder 11" descr="Black semitruck tractor in foreground and orange and black motorcoach in background."/>
          <p:cNvPicPr>
            <a:picLocks noGrp="1" noChangeAspect="1"/>
          </p:cNvPicPr>
          <p:nvPr>
            <p:ph type="pic" sz="quarter" idx="11"/>
          </p:nvPr>
        </p:nvPicPr>
        <p:blipFill rotWithShape="1">
          <a:blip r:embed="rId5" cstate="screen">
            <a:extLst>
              <a:ext uri="{28A0092B-C50C-407E-A947-70E740481C1C}">
                <a14:useLocalDpi xmlns:a14="http://schemas.microsoft.com/office/drawing/2010/main"/>
              </a:ext>
            </a:extLst>
          </a:blip>
          <a:srcRect l="63" r="63"/>
          <a:stretch/>
        </p:blipFill>
        <p:spPr>
          <a:prstGeom prst="rect">
            <a:avLst/>
          </a:prstGeom>
        </p:spPr>
      </p:pic>
    </p:spTree>
    <p:extLst>
      <p:ext uri="{BB962C8B-B14F-4D97-AF65-F5344CB8AC3E}">
        <p14:creationId xmlns:p14="http://schemas.microsoft.com/office/powerpoint/2010/main" val="220379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FD680A-6EC6-6749-9085-1FA001D10E09}"/>
              </a:ext>
            </a:extLst>
          </p:cNvPr>
          <p:cNvSpPr>
            <a:spLocks noGrp="1"/>
          </p:cNvSpPr>
          <p:nvPr>
            <p:ph type="title"/>
          </p:nvPr>
        </p:nvSpPr>
        <p:spPr/>
        <p:txBody>
          <a:bodyPr/>
          <a:lstStyle/>
          <a:p>
            <a:r>
              <a:rPr lang="en-US" dirty="0"/>
              <a:t>Your Roads.  Their Freedom.</a:t>
            </a:r>
          </a:p>
        </p:txBody>
      </p:sp>
      <p:sp>
        <p:nvSpPr>
          <p:cNvPr id="7" name="Content Placeholder 1">
            <a:extLst>
              <a:ext uri="{FF2B5EF4-FFF2-40B4-BE49-F238E27FC236}">
                <a16:creationId xmlns:a16="http://schemas.microsoft.com/office/drawing/2014/main" id="{1C7CF2CF-F7C0-4043-9458-E14D5B996F3F}"/>
              </a:ext>
            </a:extLst>
          </p:cNvPr>
          <p:cNvSpPr>
            <a:spLocks noGrp="1"/>
          </p:cNvSpPr>
          <p:nvPr>
            <p:ph idx="1"/>
          </p:nvPr>
        </p:nvSpPr>
        <p:spPr>
          <a:xfrm>
            <a:off x="386079" y="1295400"/>
            <a:ext cx="8358528" cy="5435600"/>
          </a:xfrm>
        </p:spPr>
        <p:txBody>
          <a:bodyPr>
            <a:normAutofit/>
          </a:bodyPr>
          <a:lstStyle/>
          <a:p>
            <a:pPr marL="0" indent="0">
              <a:buNone/>
            </a:pPr>
            <a:r>
              <a:rPr lang="en-US" sz="2800" b="1" dirty="0">
                <a:solidFill>
                  <a:schemeClr val="accent5">
                    <a:lumMod val="50000"/>
                  </a:schemeClr>
                </a:solidFill>
              </a:rPr>
              <a:t>Human traffickers use America’s transportation systems to facilitate unimaginable crimes.</a:t>
            </a:r>
          </a:p>
          <a:p>
            <a:pPr marL="0" indent="0">
              <a:buNone/>
            </a:pPr>
            <a:endParaRPr lang="en-US" sz="2800" dirty="0"/>
          </a:p>
          <a:p>
            <a:r>
              <a:rPr lang="en-US" b="1" dirty="0"/>
              <a:t>National Human Trafficking Hotline</a:t>
            </a:r>
          </a:p>
          <a:p>
            <a:pPr lvl="1"/>
            <a:r>
              <a:rPr lang="en-US" dirty="0"/>
              <a:t>1-888-373-7888 or text 233733 or BEFREE</a:t>
            </a:r>
          </a:p>
          <a:p>
            <a:r>
              <a:rPr lang="en-US" b="1" dirty="0"/>
              <a:t>FMCSA Campaign Resources on Human Trafficking</a:t>
            </a:r>
          </a:p>
          <a:p>
            <a:pPr lvl="1"/>
            <a:r>
              <a:rPr lang="en-US" dirty="0"/>
              <a:t>Indicator Cards</a:t>
            </a:r>
          </a:p>
          <a:p>
            <a:pPr lvl="1"/>
            <a:r>
              <a:rPr lang="en-US" dirty="0"/>
              <a:t>Posters</a:t>
            </a:r>
          </a:p>
          <a:p>
            <a:pPr lvl="1"/>
            <a:r>
              <a:rPr lang="en-US" dirty="0"/>
              <a:t>Shareable Social Media Graphics</a:t>
            </a:r>
          </a:p>
          <a:p>
            <a:pPr lvl="1"/>
            <a:r>
              <a:rPr lang="en-US" dirty="0"/>
              <a:t>Digital Screen Graphic</a:t>
            </a:r>
          </a:p>
          <a:p>
            <a:pPr lvl="1"/>
            <a:r>
              <a:rPr lang="en-US" dirty="0"/>
              <a:t>Ready-to-Use Newsletter Content</a:t>
            </a:r>
          </a:p>
          <a:p>
            <a:r>
              <a:rPr lang="en-US" dirty="0">
                <a:solidFill>
                  <a:schemeClr val="accent1"/>
                </a:solidFill>
                <a:hlinkClick r:id="rId2">
                  <a:extLst>
                    <a:ext uri="{A12FA001-AC4F-418D-AE19-62706E023703}">
                      <ahyp:hlinkClr xmlns:ahyp="http://schemas.microsoft.com/office/drawing/2018/hyperlinkcolor" val="tx"/>
                    </a:ext>
                  </a:extLst>
                </a:hlinkClick>
              </a:rPr>
              <a:t>https://www.fmcsa.dot.gov/stophumantrafficking</a:t>
            </a:r>
            <a:endParaRPr lang="en-US" dirty="0">
              <a:solidFill>
                <a:schemeClr val="accent1"/>
              </a:solidFill>
            </a:endParaRPr>
          </a:p>
          <a:p>
            <a:endParaRPr lang="en-US" dirty="0"/>
          </a:p>
          <a:p>
            <a:endParaRPr lang="en-US" dirty="0"/>
          </a:p>
          <a:p>
            <a:pPr marL="457200" lvl="1" indent="0">
              <a:buNone/>
            </a:pPr>
            <a:endParaRPr lang="en-US" dirty="0"/>
          </a:p>
          <a:p>
            <a:pPr lvl="1"/>
            <a:endParaRPr lang="en-US" dirty="0"/>
          </a:p>
        </p:txBody>
      </p:sp>
      <p:pic>
        <p:nvPicPr>
          <p:cNvPr id="2" name="Picture 2" descr="FMCSA &quot;Your Roads, Their Freedom&quot; Campaign bus/motorcoach social media graphic in English">
            <a:extLst>
              <a:ext uri="{FF2B5EF4-FFF2-40B4-BE49-F238E27FC236}">
                <a16:creationId xmlns:a16="http://schemas.microsoft.com/office/drawing/2014/main" id="{EEACA35B-C92F-4714-9591-F9BD0512E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186" y="2291255"/>
            <a:ext cx="3925614" cy="392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28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0DF0-0D7A-6065-9AF2-41D80286AB7F}"/>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EF11288D-C5F2-81CE-2EDE-B1FDA4DC6261}"/>
              </a:ext>
            </a:extLst>
          </p:cNvPr>
          <p:cNvSpPr>
            <a:spLocks noGrp="1"/>
          </p:cNvSpPr>
          <p:nvPr>
            <p:ph idx="1"/>
          </p:nvPr>
        </p:nvSpPr>
        <p:spPr>
          <a:xfrm>
            <a:off x="457199" y="1343443"/>
            <a:ext cx="11277600" cy="2797236"/>
          </a:xfrm>
        </p:spPr>
        <p:txBody>
          <a:bodyPr/>
          <a:lstStyle/>
          <a:p>
            <a:pPr marL="0" indent="0">
              <a:buNone/>
            </a:pPr>
            <a:r>
              <a:rPr lang="en-US" sz="2800" dirty="0"/>
              <a:t>Stephanie Mann | Division Administrator</a:t>
            </a:r>
          </a:p>
          <a:p>
            <a:pPr marL="0" indent="0">
              <a:buNone/>
            </a:pPr>
            <a:r>
              <a:rPr lang="en-US" sz="2800" dirty="0"/>
              <a:t>Federal Motor Carrier Safety Administration | Tennessee Division</a:t>
            </a:r>
          </a:p>
          <a:p>
            <a:pPr marL="0" indent="0">
              <a:buNone/>
            </a:pPr>
            <a:r>
              <a:rPr lang="en-US" sz="2800" dirty="0"/>
              <a:t>640 </a:t>
            </a:r>
            <a:r>
              <a:rPr lang="en-US" sz="2800" dirty="0" err="1"/>
              <a:t>Grassmere</a:t>
            </a:r>
            <a:r>
              <a:rPr lang="en-US" sz="2800" dirty="0"/>
              <a:t> Park, Suite 111 | Nashville, TN  37211</a:t>
            </a:r>
          </a:p>
          <a:p>
            <a:pPr marL="0" indent="0">
              <a:buNone/>
            </a:pPr>
            <a:r>
              <a:rPr lang="en-US" sz="2800" dirty="0"/>
              <a:t>615-781-5782 | </a:t>
            </a:r>
            <a:r>
              <a:rPr lang="en-US" sz="2800" dirty="0">
                <a:hlinkClick r:id="rId2"/>
              </a:rPr>
              <a:t>stephanie.mann@dot.gov</a:t>
            </a:r>
            <a:endParaRPr lang="en-US" sz="2800" dirty="0"/>
          </a:p>
          <a:p>
            <a:pPr marL="0" indent="0">
              <a:buNone/>
            </a:pPr>
            <a:r>
              <a:rPr lang="en-US" sz="2800" dirty="0">
                <a:hlinkClick r:id="rId3"/>
              </a:rPr>
              <a:t>https://www.fmcsa.dot.gov/</a:t>
            </a:r>
            <a:endParaRPr lang="en-US" sz="2800" dirty="0"/>
          </a:p>
          <a:p>
            <a:pPr marL="0" indent="0">
              <a:buNone/>
            </a:pPr>
            <a:endParaRPr lang="en-US" sz="2800" dirty="0"/>
          </a:p>
          <a:p>
            <a:pPr marL="0" indent="0">
              <a:buNone/>
            </a:pPr>
            <a:endParaRPr lang="en-US" dirty="0"/>
          </a:p>
          <a:p>
            <a:pPr marL="0" indent="0">
              <a:buNone/>
            </a:pPr>
            <a:endParaRPr lang="en-US" dirty="0"/>
          </a:p>
        </p:txBody>
      </p:sp>
      <p:pic>
        <p:nvPicPr>
          <p:cNvPr id="2050" name="Picture 2" descr="Home">
            <a:extLst>
              <a:ext uri="{FF2B5EF4-FFF2-40B4-BE49-F238E27FC236}">
                <a16:creationId xmlns:a16="http://schemas.microsoft.com/office/drawing/2014/main" id="{D13DF8B1-BAB1-71F1-D4D4-420ADF92B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63" y="4437869"/>
            <a:ext cx="4054416" cy="574076"/>
          </a:xfrm>
          <a:prstGeom prst="rect">
            <a:avLst/>
          </a:prstGeom>
          <a:solidFill>
            <a:schemeClr val="accent1"/>
          </a:solidFill>
        </p:spPr>
      </p:pic>
    </p:spTree>
    <p:extLst>
      <p:ext uri="{BB962C8B-B14F-4D97-AF65-F5344CB8AC3E}">
        <p14:creationId xmlns:p14="http://schemas.microsoft.com/office/powerpoint/2010/main" val="12239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5C87-4630-434F-A459-7BA3B777D8E3}"/>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53782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Motor Carrier Safety Administration</a:t>
            </a:r>
          </a:p>
        </p:txBody>
      </p:sp>
      <p:pic>
        <p:nvPicPr>
          <p:cNvPr id="6" name="Picture 5"/>
          <p:cNvPicPr>
            <a:picLocks noChangeAspect="1"/>
          </p:cNvPicPr>
          <p:nvPr/>
        </p:nvPicPr>
        <p:blipFill rotWithShape="1">
          <a:blip r:embed="rId2"/>
          <a:srcRect l="15532" t="34519" r="66084" b="8733"/>
          <a:stretch/>
        </p:blipFill>
        <p:spPr>
          <a:xfrm>
            <a:off x="6034090" y="1269739"/>
            <a:ext cx="5213406" cy="5363973"/>
          </a:xfrm>
          <a:prstGeom prst="rect">
            <a:avLst/>
          </a:prstGeom>
        </p:spPr>
      </p:pic>
      <p:pic>
        <p:nvPicPr>
          <p:cNvPr id="8" name="Content Placeholder 3">
            <a:extLst>
              <a:ext uri="{FF2B5EF4-FFF2-40B4-BE49-F238E27FC236}">
                <a16:creationId xmlns:a16="http://schemas.microsoft.com/office/drawing/2014/main" id="{6B7DE85B-BADF-BD29-1A64-C7ACFC9B4289}"/>
              </a:ext>
            </a:extLst>
          </p:cNvPr>
          <p:cNvPicPr>
            <a:picLocks noGrp="1" noChangeAspect="1"/>
          </p:cNvPicPr>
          <p:nvPr>
            <p:ph idx="1"/>
          </p:nvPr>
        </p:nvPicPr>
        <p:blipFill rotWithShape="1">
          <a:blip r:embed="rId3"/>
          <a:srcRect l="15391" t="15316" r="66455" b="24627"/>
          <a:stretch/>
        </p:blipFill>
        <p:spPr>
          <a:xfrm>
            <a:off x="720191" y="1269739"/>
            <a:ext cx="4902387" cy="5406190"/>
          </a:xfrm>
          <a:prstGeom prst="rect">
            <a:avLst/>
          </a:prstGeom>
        </p:spPr>
      </p:pic>
    </p:spTree>
    <p:extLst>
      <p:ext uri="{BB962C8B-B14F-4D97-AF65-F5344CB8AC3E}">
        <p14:creationId xmlns:p14="http://schemas.microsoft.com/office/powerpoint/2010/main" val="4333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CCB1C-393A-441C-AC12-676126F86073}"/>
              </a:ext>
            </a:extLst>
          </p:cNvPr>
          <p:cNvSpPr>
            <a:spLocks noGrp="1"/>
          </p:cNvSpPr>
          <p:nvPr>
            <p:ph type="title"/>
          </p:nvPr>
        </p:nvSpPr>
        <p:spPr/>
        <p:txBody>
          <a:bodyPr/>
          <a:lstStyle/>
          <a:p>
            <a:r>
              <a:rPr lang="en-US"/>
              <a:t>Snapshot of the CMV Industry</a:t>
            </a:r>
          </a:p>
        </p:txBody>
      </p:sp>
      <p:sp>
        <p:nvSpPr>
          <p:cNvPr id="4" name="Slide Number Placeholder 3"/>
          <p:cNvSpPr>
            <a:spLocks noGrp="1"/>
          </p:cNvSpPr>
          <p:nvPr>
            <p:ph type="sldNum" sz="quarter" idx="10"/>
          </p:nvPr>
        </p:nvSpPr>
        <p:spPr>
          <a:xfrm>
            <a:off x="11501609" y="6398802"/>
            <a:ext cx="552679"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6B9E95-7467-304E-9F41-84779381ADD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5" name="Picture 4" descr="Diagram&#10;&#10;Description automatically generated">
            <a:extLst>
              <a:ext uri="{FF2B5EF4-FFF2-40B4-BE49-F238E27FC236}">
                <a16:creationId xmlns:a16="http://schemas.microsoft.com/office/drawing/2014/main" id="{EF1E71C3-F7B0-4C7E-9596-EBF0C398B9EF}"/>
              </a:ext>
            </a:extLst>
          </p:cNvPr>
          <p:cNvPicPr>
            <a:picLocks noChangeAspect="1"/>
          </p:cNvPicPr>
          <p:nvPr/>
        </p:nvPicPr>
        <p:blipFill>
          <a:blip r:embed="rId3"/>
          <a:stretch>
            <a:fillRect/>
          </a:stretch>
        </p:blipFill>
        <p:spPr>
          <a:xfrm>
            <a:off x="339569" y="1304818"/>
            <a:ext cx="11482562" cy="5250880"/>
          </a:xfrm>
          <a:prstGeom prst="rect">
            <a:avLst/>
          </a:prstGeom>
        </p:spPr>
      </p:pic>
    </p:spTree>
    <p:extLst>
      <p:ext uri="{BB962C8B-B14F-4D97-AF65-F5344CB8AC3E}">
        <p14:creationId xmlns:p14="http://schemas.microsoft.com/office/powerpoint/2010/main" val="375422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58C1-B28D-7601-AE45-FA1409E4A029}"/>
              </a:ext>
            </a:extLst>
          </p:cNvPr>
          <p:cNvSpPr>
            <a:spLocks noGrp="1"/>
          </p:cNvSpPr>
          <p:nvPr>
            <p:ph type="title"/>
          </p:nvPr>
        </p:nvSpPr>
        <p:spPr/>
        <p:txBody>
          <a:bodyPr/>
          <a:lstStyle/>
          <a:p>
            <a:r>
              <a:rPr lang="en-US"/>
              <a:t>Total Fatalities in Large Truck and Bus Crashes and</a:t>
            </a:r>
            <a:br>
              <a:rPr lang="en-US"/>
            </a:br>
            <a:r>
              <a:rPr lang="en-US"/>
              <a:t>Fatal Crashes Involving Large Trucks or Buses</a:t>
            </a:r>
          </a:p>
        </p:txBody>
      </p:sp>
      <p:sp>
        <p:nvSpPr>
          <p:cNvPr id="4" name="Slide Number Placeholder 3">
            <a:extLst>
              <a:ext uri="{FF2B5EF4-FFF2-40B4-BE49-F238E27FC236}">
                <a16:creationId xmlns:a16="http://schemas.microsoft.com/office/drawing/2014/main" id="{C1EAE088-4707-8288-E1A5-9CD83CC2B020}"/>
              </a:ext>
            </a:extLst>
          </p:cNvPr>
          <p:cNvSpPr>
            <a:spLocks noGrp="1"/>
          </p:cNvSpPr>
          <p:nvPr>
            <p:ph type="sldNum" sz="quarter" idx="10"/>
          </p:nvPr>
        </p:nvSpPr>
        <p:spPr>
          <a:xfrm>
            <a:off x="11501609" y="6398802"/>
            <a:ext cx="552679"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6B9E95-7467-304E-9F41-84779381ADD1}" type="slidenum">
              <a:rPr lang="en-US" smtClean="0"/>
              <a:pPr/>
              <a:t>4</a:t>
            </a:fld>
            <a:endParaRPr lang="en-US"/>
          </a:p>
        </p:txBody>
      </p:sp>
      <p:graphicFrame>
        <p:nvGraphicFramePr>
          <p:cNvPr id="6" name="Chart 5">
            <a:extLst>
              <a:ext uri="{FF2B5EF4-FFF2-40B4-BE49-F238E27FC236}">
                <a16:creationId xmlns:a16="http://schemas.microsoft.com/office/drawing/2014/main" id="{5BCDE1A0-0663-739E-2CD5-10ABCDC97335}"/>
              </a:ext>
            </a:extLst>
          </p:cNvPr>
          <p:cNvGraphicFramePr>
            <a:graphicFrameLocks/>
          </p:cNvGraphicFramePr>
          <p:nvPr/>
        </p:nvGraphicFramePr>
        <p:xfrm>
          <a:off x="457201" y="1198179"/>
          <a:ext cx="11277600" cy="47296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6212DC7-4A46-FBEB-21C1-B4C21FE89C27}"/>
              </a:ext>
            </a:extLst>
          </p:cNvPr>
          <p:cNvSpPr txBox="1"/>
          <p:nvPr/>
        </p:nvSpPr>
        <p:spPr>
          <a:xfrm>
            <a:off x="373120" y="6084669"/>
            <a:ext cx="11361680" cy="646331"/>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Source: </a:t>
            </a:r>
            <a:r>
              <a:rPr lang="en-US" sz="1200">
                <a:latin typeface="Arial" panose="020B0604020202020204" pitchFamily="34" charset="0"/>
                <a:cs typeface="Arial" panose="020B0604020202020204" pitchFamily="34" charset="0"/>
              </a:rPr>
              <a:t>National Highway Traffic Safety Administration (NHTSA), Fatality Analysis Reporting System (FARS)</a:t>
            </a:r>
          </a:p>
          <a:p>
            <a:r>
              <a:rPr lang="en-US" sz="1200" i="1">
                <a:latin typeface="Arial" panose="020B0604020202020204" pitchFamily="34" charset="0"/>
                <a:ea typeface="Calibri" panose="020F0502020204030204" pitchFamily="34" charset="0"/>
                <a:cs typeface="Arial" panose="020B0604020202020204" pitchFamily="34" charset="0"/>
              </a:rPr>
              <a:t>*In 2016, NHTSA made changes to revise the light pickup truck classification and reclassified 329 vehicles as large trucks (based on gross vehicle weight rating).  Due to this methodology change, comparisons of 2016 FARS large truck data with prior years should be performed with caution.</a:t>
            </a:r>
            <a:endParaRPr lang="en-US" sz="14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49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C403-CE61-402D-84AA-8AA7A2C77D08}"/>
              </a:ext>
            </a:extLst>
          </p:cNvPr>
          <p:cNvSpPr>
            <a:spLocks noGrp="1"/>
          </p:cNvSpPr>
          <p:nvPr>
            <p:ph type="title"/>
          </p:nvPr>
        </p:nvSpPr>
        <p:spPr/>
        <p:txBody>
          <a:bodyPr/>
          <a:lstStyle/>
          <a:p>
            <a:r>
              <a:rPr lang="en-US"/>
              <a:t>Crashes, Injuries, and Fatalities </a:t>
            </a:r>
          </a:p>
        </p:txBody>
      </p:sp>
      <p:graphicFrame>
        <p:nvGraphicFramePr>
          <p:cNvPr id="14" name="Table 13">
            <a:extLst>
              <a:ext uri="{FF2B5EF4-FFF2-40B4-BE49-F238E27FC236}">
                <a16:creationId xmlns:a16="http://schemas.microsoft.com/office/drawing/2014/main" id="{48636D73-1E3F-4596-9BDC-E5B24056EE6D}"/>
              </a:ext>
            </a:extLst>
          </p:cNvPr>
          <p:cNvGraphicFramePr>
            <a:graphicFrameLocks noGrp="1"/>
          </p:cNvGraphicFramePr>
          <p:nvPr>
            <p:extLst>
              <p:ext uri="{D42A27DB-BD31-4B8C-83A1-F6EECF244321}">
                <p14:modId xmlns:p14="http://schemas.microsoft.com/office/powerpoint/2010/main" val="2427298424"/>
              </p:ext>
            </p:extLst>
          </p:nvPr>
        </p:nvGraphicFramePr>
        <p:xfrm>
          <a:off x="457201" y="2098150"/>
          <a:ext cx="11277599" cy="2400370"/>
        </p:xfrm>
        <a:graphic>
          <a:graphicData uri="http://schemas.openxmlformats.org/drawingml/2006/table">
            <a:tbl>
              <a:tblPr firstRow="1" bandRow="1">
                <a:tableStyleId>{5940675A-B579-460E-94D1-54222C63F5DA}</a:tableStyleId>
              </a:tblPr>
              <a:tblGrid>
                <a:gridCol w="5476874">
                  <a:extLst>
                    <a:ext uri="{9D8B030D-6E8A-4147-A177-3AD203B41FA5}">
                      <a16:colId xmlns:a16="http://schemas.microsoft.com/office/drawing/2014/main" val="805138008"/>
                    </a:ext>
                  </a:extLst>
                </a:gridCol>
                <a:gridCol w="1933575">
                  <a:extLst>
                    <a:ext uri="{9D8B030D-6E8A-4147-A177-3AD203B41FA5}">
                      <a16:colId xmlns:a16="http://schemas.microsoft.com/office/drawing/2014/main" val="1857631665"/>
                    </a:ext>
                  </a:extLst>
                </a:gridCol>
                <a:gridCol w="1933575">
                  <a:extLst>
                    <a:ext uri="{9D8B030D-6E8A-4147-A177-3AD203B41FA5}">
                      <a16:colId xmlns:a16="http://schemas.microsoft.com/office/drawing/2014/main" val="2806748159"/>
                    </a:ext>
                  </a:extLst>
                </a:gridCol>
                <a:gridCol w="1933575">
                  <a:extLst>
                    <a:ext uri="{9D8B030D-6E8A-4147-A177-3AD203B41FA5}">
                      <a16:colId xmlns:a16="http://schemas.microsoft.com/office/drawing/2014/main" val="777186109"/>
                    </a:ext>
                  </a:extLst>
                </a:gridCol>
              </a:tblGrid>
              <a:tr h="431871">
                <a:tc>
                  <a:txBody>
                    <a:bodyPr/>
                    <a:lstStyle/>
                    <a:p>
                      <a:pPr algn="l"/>
                      <a:r>
                        <a:rPr lang="en-US" sz="1800" b="1">
                          <a:latin typeface="Arial" panose="020B0604020202020204" pitchFamily="34" charset="0"/>
                          <a:cs typeface="Arial" panose="020B0604020202020204" pitchFamily="34" charset="0"/>
                        </a:rPr>
                        <a:t>MCMIS Safety Outcome</a:t>
                      </a:r>
                      <a:endParaRPr lang="en-US" sz="1800" b="1">
                        <a:latin typeface="Arial" panose="020B0604020202020204" pitchFamily="34" charset="0"/>
                        <a:ea typeface="Helvetica Neue" panose="02000503000000020004" pitchFamily="2" charset="0"/>
                        <a:cs typeface="Arial" panose="020B0604020202020204" pitchFamily="34" charset="0"/>
                      </a:endParaRPr>
                    </a:p>
                  </a:txBody>
                  <a:tcPr marL="182880" anchor="ctr">
                    <a:solidFill>
                      <a:schemeClr val="bg1">
                        <a:lumMod val="85000"/>
                      </a:schemeClr>
                    </a:solidFill>
                  </a:tcPr>
                </a:tc>
                <a:tc>
                  <a:txBody>
                    <a:bodyPr/>
                    <a:lstStyle/>
                    <a:p>
                      <a:pPr algn="ctr"/>
                      <a:r>
                        <a:rPr lang="en-US" sz="1800" b="1" dirty="0">
                          <a:latin typeface="Arial" panose="020B0604020202020204" pitchFamily="34" charset="0"/>
                          <a:cs typeface="Arial" panose="020B0604020202020204" pitchFamily="34" charset="0"/>
                        </a:rPr>
                        <a:t>2020</a:t>
                      </a:r>
                      <a:endParaRPr lang="en-US" sz="1800" b="1" dirty="0">
                        <a:latin typeface="Arial" panose="020B0604020202020204" pitchFamily="34" charset="0"/>
                        <a:ea typeface="Helvetica Neue" panose="02000503000000020004" pitchFamily="2" charset="0"/>
                        <a:cs typeface="Arial" panose="020B0604020202020204" pitchFamily="34" charset="0"/>
                      </a:endParaRPr>
                    </a:p>
                  </a:txBody>
                  <a:tcPr anchor="ctr">
                    <a:solidFill>
                      <a:schemeClr val="bg1">
                        <a:lumMod val="85000"/>
                      </a:schemeClr>
                    </a:solidFill>
                  </a:tcPr>
                </a:tc>
                <a:tc>
                  <a:txBody>
                    <a:bodyPr/>
                    <a:lstStyle/>
                    <a:p>
                      <a:pPr algn="ctr"/>
                      <a:r>
                        <a:rPr lang="en-US" sz="1800" b="1" dirty="0">
                          <a:latin typeface="Arial" panose="020B0604020202020204" pitchFamily="34" charset="0"/>
                          <a:cs typeface="Arial" panose="020B0604020202020204" pitchFamily="34" charset="0"/>
                        </a:rPr>
                        <a:t>2021*</a:t>
                      </a:r>
                      <a:endParaRPr lang="en-US" sz="1800" b="1" dirty="0">
                        <a:latin typeface="Arial" panose="020B0604020202020204" pitchFamily="34" charset="0"/>
                        <a:ea typeface="Helvetica Neue" panose="02000503000000020004" pitchFamily="2" charset="0"/>
                        <a:cs typeface="Arial" panose="020B0604020202020204" pitchFamily="34" charset="0"/>
                      </a:endParaRPr>
                    </a:p>
                  </a:txBody>
                  <a:tcPr anchor="ctr">
                    <a:solidFill>
                      <a:schemeClr val="bg1">
                        <a:lumMod val="85000"/>
                      </a:schemeClr>
                    </a:solidFill>
                  </a:tcPr>
                </a:tc>
                <a:tc>
                  <a:txBody>
                    <a:bodyPr/>
                    <a:lstStyle/>
                    <a:p>
                      <a:pPr algn="ctr"/>
                      <a:r>
                        <a:rPr lang="en-US" sz="1800" b="1" dirty="0">
                          <a:latin typeface="Arial" panose="020B0604020202020204" pitchFamily="34" charset="0"/>
                          <a:cs typeface="Arial" panose="020B0604020202020204" pitchFamily="34" charset="0"/>
                        </a:rPr>
                        <a:t>2022*</a:t>
                      </a:r>
                      <a:endParaRPr lang="en-US" sz="1800" b="1" dirty="0">
                        <a:latin typeface="Arial" panose="020B0604020202020204" pitchFamily="34" charset="0"/>
                        <a:ea typeface="Helvetica Neue" panose="02000503000000020004" pitchFamily="2" charset="0"/>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val="3459394385"/>
                  </a:ext>
                </a:extLst>
              </a:tr>
              <a:tr h="680357">
                <a:tc>
                  <a:txBody>
                    <a:bodyPr/>
                    <a:lstStyle/>
                    <a:p>
                      <a:pPr algn="l"/>
                      <a:r>
                        <a:rPr lang="en-US" sz="1800" b="0" dirty="0">
                          <a:solidFill>
                            <a:schemeClr val="tx1"/>
                          </a:solidFill>
                          <a:latin typeface="Arial" panose="020B0604020202020204" pitchFamily="34" charset="0"/>
                          <a:cs typeface="Arial" panose="020B0604020202020204" pitchFamily="34" charset="0"/>
                        </a:rPr>
                        <a:t>Crashes Involving Large Trucks</a:t>
                      </a:r>
                      <a:endParaRPr lang="en-US" sz="1800" b="0" dirty="0">
                        <a:solidFill>
                          <a:schemeClr val="tx1"/>
                        </a:solidFill>
                        <a:latin typeface="Arial" panose="020B0604020202020204" pitchFamily="34" charset="0"/>
                        <a:ea typeface="Helvetica Neue" panose="02000503000000020004" pitchFamily="2" charset="0"/>
                        <a:cs typeface="Arial" panose="020B0604020202020204" pitchFamily="34" charset="0"/>
                      </a:endParaRPr>
                    </a:p>
                  </a:txBody>
                  <a:tcPr marL="182880" marR="182880" marT="182880" marB="182880" anchor="ctr"/>
                </a:tc>
                <a:tc>
                  <a:txBody>
                    <a:bodyPr/>
                    <a:lstStyle/>
                    <a:p>
                      <a:pPr algn="r"/>
                      <a:r>
                        <a:rPr lang="en-US" sz="1800" kern="1200" dirty="0">
                          <a:solidFill>
                            <a:schemeClr val="tx1"/>
                          </a:solidFill>
                          <a:latin typeface="Arial" panose="020B0604020202020204" pitchFamily="34" charset="0"/>
                          <a:cs typeface="Arial" panose="020B0604020202020204" pitchFamily="34" charset="0"/>
                        </a:rPr>
                        <a:t>147,005</a:t>
                      </a:r>
                      <a:endParaRPr lang="en-US" sz="1800" kern="1200" dirty="0">
                        <a:solidFill>
                          <a:schemeClr val="tx1"/>
                        </a:solidFill>
                        <a:latin typeface="Arial" panose="020B0604020202020204" pitchFamily="34" charset="0"/>
                        <a:ea typeface="Helvetica Neue" panose="02000503000000020004" pitchFamily="2" charset="0"/>
                        <a:cs typeface="Arial" panose="020B0604020202020204" pitchFamily="34" charset="0"/>
                      </a:endParaRPr>
                    </a:p>
                  </a:txBody>
                  <a:tcPr marR="548640" marT="182880" marB="182880" anchor="ctr"/>
                </a:tc>
                <a:tc>
                  <a:txBody>
                    <a:bodyPr/>
                    <a:lstStyle/>
                    <a:p>
                      <a:pPr algn="r"/>
                      <a:r>
                        <a:rPr lang="en-US" sz="180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171,439</a:t>
                      </a:r>
                    </a:p>
                  </a:txBody>
                  <a:tcPr marR="548640" marT="182880" marB="182880" anchor="ctr"/>
                </a:tc>
                <a:tc>
                  <a:txBody>
                    <a:bodyPr/>
                    <a:lstStyle/>
                    <a:p>
                      <a:pPr marL="0" algn="r" defTabSz="914400" rtl="0" eaLnBrk="1" latinLnBrk="0" hangingPunct="1"/>
                      <a:r>
                        <a:rPr lang="en-US" sz="180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168,341</a:t>
                      </a:r>
                    </a:p>
                  </a:txBody>
                  <a:tcPr marR="548640" marT="182880" marB="182880" anchor="ctr"/>
                </a:tc>
                <a:extLst>
                  <a:ext uri="{0D108BD9-81ED-4DB2-BD59-A6C34878D82A}">
                    <a16:rowId xmlns:a16="http://schemas.microsoft.com/office/drawing/2014/main" val="3962549682"/>
                  </a:ext>
                </a:extLst>
              </a:tr>
              <a:tr h="644071">
                <a:tc>
                  <a:txBody>
                    <a:bodyPr/>
                    <a:lstStyle/>
                    <a:p>
                      <a:pPr lvl="1" algn="l"/>
                      <a:r>
                        <a:rPr lang="en-US" sz="1800" b="0">
                          <a:solidFill>
                            <a:schemeClr val="tx1"/>
                          </a:solidFill>
                          <a:latin typeface="Arial" panose="020B0604020202020204" pitchFamily="34" charset="0"/>
                          <a:cs typeface="Arial" panose="020B0604020202020204" pitchFamily="34" charset="0"/>
                        </a:rPr>
                        <a:t>Injuries </a:t>
                      </a:r>
                      <a:endParaRPr lang="en-US" sz="1800" b="0" i="1">
                        <a:solidFill>
                          <a:schemeClr val="tx1"/>
                        </a:solidFill>
                        <a:latin typeface="Arial" panose="020B0604020202020204" pitchFamily="34" charset="0"/>
                        <a:ea typeface="Helvetica Neue" panose="02000503000000020004" pitchFamily="2" charset="0"/>
                        <a:cs typeface="Arial" panose="020B0604020202020204" pitchFamily="34" charset="0"/>
                      </a:endParaRPr>
                    </a:p>
                  </a:txBody>
                  <a:tcPr marL="182880" marR="182880" marT="182880" marB="182880" anchor="ctr"/>
                </a:tc>
                <a:tc>
                  <a:txBody>
                    <a:bodyPr/>
                    <a:lstStyle/>
                    <a:p>
                      <a:pPr marL="0" algn="r" defTabSz="914400" rtl="0" eaLnBrk="1" latinLnBrk="0" hangingPunct="1"/>
                      <a:r>
                        <a:rPr lang="en-US" sz="1800" i="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68,715</a:t>
                      </a:r>
                    </a:p>
                  </a:txBody>
                  <a:tcPr marR="548640" marT="182880" marB="18288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80,870</a:t>
                      </a:r>
                    </a:p>
                  </a:txBody>
                  <a:tcPr marR="548640" marT="182880" marB="182880" anchor="ctr"/>
                </a:tc>
                <a:tc>
                  <a:txBody>
                    <a:bodyPr/>
                    <a:lstStyle/>
                    <a:p>
                      <a:pPr marL="0" algn="r" defTabSz="914400" rtl="0" eaLnBrk="1" latinLnBrk="0" hangingPunct="1"/>
                      <a:r>
                        <a:rPr lang="en-US" sz="1800" i="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76,189</a:t>
                      </a:r>
                    </a:p>
                  </a:txBody>
                  <a:tcPr marR="548640" marT="182880" marB="182880" anchor="ctr"/>
                </a:tc>
                <a:extLst>
                  <a:ext uri="{0D108BD9-81ED-4DB2-BD59-A6C34878D82A}">
                    <a16:rowId xmlns:a16="http://schemas.microsoft.com/office/drawing/2014/main" val="1237875935"/>
                  </a:ext>
                </a:extLst>
              </a:tr>
              <a:tr h="644071">
                <a:tc>
                  <a:txBody>
                    <a:bodyPr/>
                    <a:lstStyle/>
                    <a:p>
                      <a:pPr lvl="1" algn="l"/>
                      <a:r>
                        <a:rPr lang="en-US" sz="1800" b="0">
                          <a:solidFill>
                            <a:schemeClr val="tx1"/>
                          </a:solidFill>
                          <a:latin typeface="Arial" panose="020B0604020202020204" pitchFamily="34" charset="0"/>
                          <a:cs typeface="Arial" panose="020B0604020202020204" pitchFamily="34" charset="0"/>
                        </a:rPr>
                        <a:t>Fatalities</a:t>
                      </a:r>
                      <a:endParaRPr lang="en-US" sz="1800" b="0" i="1">
                        <a:solidFill>
                          <a:schemeClr val="tx1"/>
                        </a:solidFill>
                        <a:latin typeface="Arial" panose="020B0604020202020204" pitchFamily="34" charset="0"/>
                        <a:ea typeface="Helvetica Neue" panose="02000503000000020004" pitchFamily="2" charset="0"/>
                        <a:cs typeface="Arial" panose="020B0604020202020204" pitchFamily="34" charset="0"/>
                      </a:endParaRPr>
                    </a:p>
                  </a:txBody>
                  <a:tcPr marL="182880" marR="182880" marT="182880" marB="182880" anchor="ctr"/>
                </a:tc>
                <a:tc>
                  <a:txBody>
                    <a:bodyPr/>
                    <a:lstStyle/>
                    <a:p>
                      <a:pPr marL="0" algn="r" defTabSz="914400" rtl="0" eaLnBrk="1" latinLnBrk="0" hangingPunct="1"/>
                      <a:r>
                        <a:rPr lang="en-US" sz="1800" i="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4,987</a:t>
                      </a:r>
                    </a:p>
                  </a:txBody>
                  <a:tcPr marR="548640" marT="182880" marB="182880" anchor="ctr"/>
                </a:tc>
                <a:tc>
                  <a:txBody>
                    <a:bodyPr/>
                    <a:lstStyle/>
                    <a:p>
                      <a:pPr marL="0" algn="r" defTabSz="914400" rtl="0" eaLnBrk="1" latinLnBrk="0" hangingPunct="1"/>
                      <a:r>
                        <a:rPr lang="en-US" sz="1800" i="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5,787</a:t>
                      </a:r>
                    </a:p>
                  </a:txBody>
                  <a:tcPr marR="548640" marT="182880" marB="182880" anchor="ctr"/>
                </a:tc>
                <a:tc>
                  <a:txBody>
                    <a:bodyPr/>
                    <a:lstStyle/>
                    <a:p>
                      <a:pPr marL="0" algn="r" defTabSz="914400" rtl="0" eaLnBrk="1" latinLnBrk="0" hangingPunct="1"/>
                      <a:r>
                        <a:rPr lang="en-US" sz="1800" i="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5,371</a:t>
                      </a:r>
                    </a:p>
                  </a:txBody>
                  <a:tcPr marR="548640" marT="182880" marB="182880" anchor="ctr"/>
                </a:tc>
                <a:extLst>
                  <a:ext uri="{0D108BD9-81ED-4DB2-BD59-A6C34878D82A}">
                    <a16:rowId xmlns:a16="http://schemas.microsoft.com/office/drawing/2014/main" val="4097155216"/>
                  </a:ext>
                </a:extLst>
              </a:tr>
            </a:tbl>
          </a:graphicData>
        </a:graphic>
      </p:graphicFrame>
      <p:sp>
        <p:nvSpPr>
          <p:cNvPr id="15" name="TextBox 14">
            <a:extLst>
              <a:ext uri="{FF2B5EF4-FFF2-40B4-BE49-F238E27FC236}">
                <a16:creationId xmlns:a16="http://schemas.microsoft.com/office/drawing/2014/main" id="{5866E4CD-445F-4DB9-95A2-EA365F2CD919}"/>
              </a:ext>
            </a:extLst>
          </p:cNvPr>
          <p:cNvSpPr txBox="1"/>
          <p:nvPr/>
        </p:nvSpPr>
        <p:spPr>
          <a:xfrm>
            <a:off x="457200" y="5210769"/>
            <a:ext cx="11420272" cy="138499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0" normalizeH="0" noProof="0" dirty="0">
                <a:ln>
                  <a:noFill/>
                </a:ln>
                <a:solidFill>
                  <a:srgbClr val="000000"/>
                </a:solidFill>
                <a:effectLst/>
                <a:uLnTx/>
                <a:uFillTx/>
                <a:latin typeface="Arial" panose="020B0604020202020204" pitchFamily="34" charset="0"/>
                <a:cs typeface="Arial" panose="020B0604020202020204" pitchFamily="34" charset="0"/>
              </a:rPr>
              <a:t>*States are expected to report crash data to FMCSA within 90 days of the crash. Data are considered preliminary for 22 months to allow for changes.</a:t>
            </a:r>
            <a:endParaRPr kumimoji="0" lang="en-US" sz="1400" b="0" i="1" u="none" strike="noStrike" kern="1200" cap="none" spc="-20" normalizeH="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Source: </a:t>
            </a:r>
            <a:r>
              <a:rPr lang="en-US" sz="1400" dirty="0">
                <a:solidFill>
                  <a:srgbClr val="000000"/>
                </a:solidFill>
                <a:latin typeface="Arial" panose="020B0604020202020204" pitchFamily="34" charset="0"/>
                <a:cs typeface="Arial" panose="020B0604020202020204" pitchFamily="34" charset="0"/>
              </a:rPr>
              <a:t>Motor Carrier Safety Progress Report (as of 9/30/2023)</a:t>
            </a:r>
            <a:r>
              <a:rPr kumimoji="0" lang="en-US" sz="1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3"/>
              </a:rPr>
              <a:t>https://www.fmcsa.dot.gov/safety/data-and-statistics/motor-carrier-safety-progress-reports</a:t>
            </a:r>
            <a:endParaRPr kumimoji="0" lang="en-US" sz="1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5AE95E9-2CF2-47CC-BDAC-88C433BB9701}"/>
              </a:ext>
            </a:extLst>
          </p:cNvPr>
          <p:cNvSpPr>
            <a:spLocks noGrp="1"/>
          </p:cNvSpPr>
          <p:nvPr>
            <p:ph type="sldNum" sz="quarter" idx="10"/>
          </p:nvPr>
        </p:nvSpPr>
        <p:spPr>
          <a:xfrm>
            <a:off x="11501609" y="6398802"/>
            <a:ext cx="552679"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6B9E95-7467-304E-9F41-84779381ADD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13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E4FEE6-FCD1-45A5-B866-A09BE65A29B1}"/>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1958082-F318-42B1-9B3A-17B8BA73474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8348900C-9FFB-4DA2-BC76-9D5D34DA5AE5}"/>
              </a:ext>
            </a:extLst>
          </p:cNvPr>
          <p:cNvSpPr>
            <a:spLocks noGrp="1"/>
          </p:cNvSpPr>
          <p:nvPr>
            <p:ph type="title"/>
          </p:nvPr>
        </p:nvSpPr>
        <p:spPr>
          <a:xfrm>
            <a:off x="457200" y="132656"/>
            <a:ext cx="11201400" cy="914400"/>
          </a:xfrm>
        </p:spPr>
        <p:txBody>
          <a:bodyPr>
            <a:normAutofit/>
          </a:bodyPr>
          <a:lstStyle/>
          <a:p>
            <a:r>
              <a:rPr lang="en-US" sz="3200" dirty="0"/>
              <a:t>National Roadway Safety Strategy (NRSS)</a:t>
            </a:r>
          </a:p>
        </p:txBody>
      </p:sp>
      <p:sp>
        <p:nvSpPr>
          <p:cNvPr id="4" name="Content Placeholder 3">
            <a:extLst>
              <a:ext uri="{FF2B5EF4-FFF2-40B4-BE49-F238E27FC236}">
                <a16:creationId xmlns:a16="http://schemas.microsoft.com/office/drawing/2014/main" id="{6B661380-2EF5-4E44-B762-1F59C0AE83D0}"/>
              </a:ext>
            </a:extLst>
          </p:cNvPr>
          <p:cNvSpPr>
            <a:spLocks noGrp="1"/>
          </p:cNvSpPr>
          <p:nvPr>
            <p:ph idx="1"/>
          </p:nvPr>
        </p:nvSpPr>
        <p:spPr>
          <a:xfrm>
            <a:off x="457201" y="2827283"/>
            <a:ext cx="5018690" cy="4030716"/>
          </a:xfrm>
        </p:spPr>
        <p:txBody>
          <a:bodyPr>
            <a:normAutofit/>
          </a:bodyPr>
          <a:lstStyle/>
          <a:p>
            <a:pPr marL="285750" indent="-285750">
              <a:buFont typeface="Wingdings" panose="05000000000000000000" pitchFamily="2" charset="2"/>
              <a:buChar char="v"/>
            </a:pPr>
            <a:r>
              <a:rPr lang="en-US" sz="1800" dirty="0">
                <a:solidFill>
                  <a:schemeClr val="tx1"/>
                </a:solidFill>
              </a:rPr>
              <a:t>Sets a </a:t>
            </a:r>
            <a:r>
              <a:rPr lang="en-US" sz="1800" b="1" dirty="0">
                <a:solidFill>
                  <a:schemeClr val="tx1"/>
                </a:solidFill>
              </a:rPr>
              <a:t>Department-wide vision and goal </a:t>
            </a:r>
          </a:p>
          <a:p>
            <a:pPr marL="285750" indent="-285750">
              <a:buFont typeface="Wingdings" panose="05000000000000000000" pitchFamily="2" charset="2"/>
              <a:buChar char="v"/>
            </a:pPr>
            <a:r>
              <a:rPr lang="en-US" sz="1800" dirty="0">
                <a:solidFill>
                  <a:schemeClr val="tx1"/>
                </a:solidFill>
              </a:rPr>
              <a:t>Adopts the </a:t>
            </a:r>
            <a:r>
              <a:rPr lang="en-US" sz="1800" b="1" dirty="0">
                <a:solidFill>
                  <a:schemeClr val="tx1"/>
                </a:solidFill>
              </a:rPr>
              <a:t>Safe System Approach</a:t>
            </a:r>
          </a:p>
          <a:p>
            <a:pPr marL="285750" indent="-285750">
              <a:buFont typeface="Wingdings" panose="05000000000000000000" pitchFamily="2" charset="2"/>
              <a:buChar char="v"/>
            </a:pPr>
            <a:r>
              <a:rPr lang="en-US" sz="1800" dirty="0">
                <a:solidFill>
                  <a:schemeClr val="tx1"/>
                </a:solidFill>
              </a:rPr>
              <a:t>Identifies </a:t>
            </a:r>
            <a:r>
              <a:rPr lang="en-US" sz="1800" b="1" dirty="0">
                <a:solidFill>
                  <a:schemeClr val="tx1"/>
                </a:solidFill>
              </a:rPr>
              <a:t>new priority actions </a:t>
            </a:r>
            <a:r>
              <a:rPr lang="en-US" sz="1800" dirty="0">
                <a:solidFill>
                  <a:schemeClr val="tx1"/>
                </a:solidFill>
              </a:rPr>
              <a:t>and notable changes to existing practices</a:t>
            </a:r>
          </a:p>
          <a:p>
            <a:pPr marL="285750" indent="-285750">
              <a:buFont typeface="Wingdings" panose="05000000000000000000" pitchFamily="2" charset="2"/>
              <a:buChar char="v"/>
            </a:pPr>
            <a:r>
              <a:rPr lang="en-US" sz="1800" dirty="0">
                <a:solidFill>
                  <a:schemeClr val="tx1"/>
                </a:solidFill>
              </a:rPr>
              <a:t>Leverages </a:t>
            </a:r>
            <a:r>
              <a:rPr lang="en-US" sz="1800" b="1" dirty="0">
                <a:solidFill>
                  <a:schemeClr val="tx1"/>
                </a:solidFill>
              </a:rPr>
              <a:t>new funding and policies</a:t>
            </a:r>
            <a:r>
              <a:rPr lang="en-US" sz="1800" dirty="0">
                <a:solidFill>
                  <a:schemeClr val="tx1"/>
                </a:solidFill>
              </a:rPr>
              <a:t> in the Bipartisan Infrastructure Law to bring this strategy to life </a:t>
            </a:r>
          </a:p>
          <a:p>
            <a:pPr marL="285750" indent="-285750">
              <a:buFont typeface="Wingdings" panose="05000000000000000000" pitchFamily="2" charset="2"/>
              <a:buChar char="v"/>
            </a:pPr>
            <a:r>
              <a:rPr lang="en-US" sz="1800" b="1" dirty="0">
                <a:solidFill>
                  <a:srgbClr val="C00000"/>
                </a:solidFill>
              </a:rPr>
              <a:t>Calls others to action</a:t>
            </a:r>
          </a:p>
        </p:txBody>
      </p:sp>
      <p:sp>
        <p:nvSpPr>
          <p:cNvPr id="8" name="TextBox 7">
            <a:extLst>
              <a:ext uri="{FF2B5EF4-FFF2-40B4-BE49-F238E27FC236}">
                <a16:creationId xmlns:a16="http://schemas.microsoft.com/office/drawing/2014/main" id="{D30D4516-22A6-4211-AB62-8F3EF74106A7}"/>
              </a:ext>
            </a:extLst>
          </p:cNvPr>
          <p:cNvSpPr txBox="1"/>
          <p:nvPr/>
        </p:nvSpPr>
        <p:spPr>
          <a:xfrm>
            <a:off x="457200" y="1542626"/>
            <a:ext cx="6844553" cy="1021556"/>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U.S. DOT’s comprehensive approach to significantly reducing serious injuries and deaths on our Nation’s highways, roads, and streets.</a:t>
            </a:r>
          </a:p>
        </p:txBody>
      </p:sp>
      <p:pic>
        <p:nvPicPr>
          <p:cNvPr id="11" name="Picture 10">
            <a:extLst>
              <a:ext uri="{FF2B5EF4-FFF2-40B4-BE49-F238E27FC236}">
                <a16:creationId xmlns:a16="http://schemas.microsoft.com/office/drawing/2014/main" id="{722AD638-EB2E-4151-AE99-7FACCAADE8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690" b="17690"/>
          <a:stretch/>
        </p:blipFill>
        <p:spPr>
          <a:xfrm>
            <a:off x="8429998" y="1542626"/>
            <a:ext cx="3121921" cy="1416578"/>
          </a:xfrm>
          <a:prstGeom prst="rect">
            <a:avLst/>
          </a:prstGeom>
        </p:spPr>
      </p:pic>
      <p:pic>
        <p:nvPicPr>
          <p:cNvPr id="12" name="Picture 11" descr="A picture containing text, outdoor, sky, road&#10;&#10;Description automatically generated">
            <a:extLst>
              <a:ext uri="{FF2B5EF4-FFF2-40B4-BE49-F238E27FC236}">
                <a16:creationId xmlns:a16="http://schemas.microsoft.com/office/drawing/2014/main" id="{D1E4A04A-FB96-4FEB-A36F-0D76C4E6A1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72" t="35445" r="35461" b="26960"/>
          <a:stretch/>
        </p:blipFill>
        <p:spPr>
          <a:xfrm>
            <a:off x="8429998" y="4709600"/>
            <a:ext cx="3121920" cy="1416578"/>
          </a:xfrm>
          <a:prstGeom prst="rect">
            <a:avLst/>
          </a:prstGeom>
        </p:spPr>
      </p:pic>
      <p:pic>
        <p:nvPicPr>
          <p:cNvPr id="13" name="Picture 12" descr="A motorcycle going down the street&#10;&#10;Description automatically generated with low confidence">
            <a:extLst>
              <a:ext uri="{FF2B5EF4-FFF2-40B4-BE49-F238E27FC236}">
                <a16:creationId xmlns:a16="http://schemas.microsoft.com/office/drawing/2014/main" id="{31DA54A2-F372-401C-884E-87F7A4FB46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820" t="45644" r="28824" b="13658"/>
          <a:stretch/>
        </p:blipFill>
        <p:spPr>
          <a:xfrm>
            <a:off x="7604275" y="3130741"/>
            <a:ext cx="3121921" cy="1416578"/>
          </a:xfrm>
          <a:prstGeom prst="rect">
            <a:avLst/>
          </a:prstGeom>
        </p:spPr>
      </p:pic>
    </p:spTree>
    <p:extLst>
      <p:ext uri="{BB962C8B-B14F-4D97-AF65-F5344CB8AC3E}">
        <p14:creationId xmlns:p14="http://schemas.microsoft.com/office/powerpoint/2010/main" val="332910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FD680A-6EC6-6749-9085-1FA001D10E09}"/>
              </a:ext>
            </a:extLst>
          </p:cNvPr>
          <p:cNvSpPr>
            <a:spLocks noGrp="1"/>
          </p:cNvSpPr>
          <p:nvPr>
            <p:ph type="title"/>
          </p:nvPr>
        </p:nvSpPr>
        <p:spPr/>
        <p:txBody>
          <a:bodyPr/>
          <a:lstStyle/>
          <a:p>
            <a:r>
              <a:rPr lang="en-US" dirty="0"/>
              <a:t>Zero Roadway Fatalities is Our Goal</a:t>
            </a:r>
          </a:p>
        </p:txBody>
      </p:sp>
      <p:sp>
        <p:nvSpPr>
          <p:cNvPr id="2" name="Content Placeholder 1">
            <a:extLst>
              <a:ext uri="{FF2B5EF4-FFF2-40B4-BE49-F238E27FC236}">
                <a16:creationId xmlns:a16="http://schemas.microsoft.com/office/drawing/2014/main" id="{0BAF49F6-6BC7-F149-BAA6-F57872A9DE44}"/>
              </a:ext>
            </a:extLst>
          </p:cNvPr>
          <p:cNvSpPr>
            <a:spLocks noGrp="1"/>
          </p:cNvSpPr>
          <p:nvPr>
            <p:ph idx="1"/>
          </p:nvPr>
        </p:nvSpPr>
        <p:spPr/>
        <p:txBody>
          <a:bodyPr>
            <a:normAutofit/>
          </a:bodyPr>
          <a:lstStyle/>
          <a:p>
            <a:r>
              <a:rPr lang="en-US" dirty="0"/>
              <a:t>DOT adopts the </a:t>
            </a:r>
            <a:r>
              <a:rPr lang="en-US" b="1" dirty="0">
                <a:solidFill>
                  <a:srgbClr val="0070C0"/>
                </a:solidFill>
              </a:rPr>
              <a:t>Safe System Approach</a:t>
            </a:r>
            <a:r>
              <a:rPr lang="en-US" dirty="0">
                <a:solidFill>
                  <a:srgbClr val="0070C0"/>
                </a:solidFill>
              </a:rPr>
              <a:t> </a:t>
            </a:r>
            <a:r>
              <a:rPr lang="en-US" dirty="0"/>
              <a:t>as the guiding paradigm to address roadway safety.</a:t>
            </a:r>
          </a:p>
          <a:p>
            <a:pPr lvl="1"/>
            <a:r>
              <a:rPr lang="en-US" dirty="0"/>
              <a:t>Death and serious injuries are unacceptable.</a:t>
            </a:r>
          </a:p>
          <a:p>
            <a:pPr lvl="1"/>
            <a:r>
              <a:rPr lang="en-US" dirty="0"/>
              <a:t>Humans make mistakes.</a:t>
            </a:r>
          </a:p>
          <a:p>
            <a:pPr lvl="1"/>
            <a:r>
              <a:rPr lang="en-US" dirty="0"/>
              <a:t>Humans are vulnerable.</a:t>
            </a:r>
          </a:p>
          <a:p>
            <a:pPr lvl="1"/>
            <a:r>
              <a:rPr lang="en-US" dirty="0"/>
              <a:t>Responsibility is shared.</a:t>
            </a:r>
          </a:p>
          <a:p>
            <a:pPr lvl="1"/>
            <a:r>
              <a:rPr lang="en-US" dirty="0"/>
              <a:t>Safety is proactive.</a:t>
            </a:r>
          </a:p>
          <a:p>
            <a:pPr lvl="1"/>
            <a:r>
              <a:rPr lang="en-US" dirty="0"/>
              <a:t>Redundancy is crucial.</a:t>
            </a:r>
          </a:p>
          <a:p>
            <a:pPr marL="0" indent="0">
              <a:buNone/>
            </a:pPr>
            <a:endParaRPr lang="en-US" dirty="0"/>
          </a:p>
          <a:p>
            <a:pPr marL="0" indent="0">
              <a:buNone/>
            </a:pPr>
            <a:r>
              <a:rPr lang="en-US" b="1" u="sng" dirty="0">
                <a:solidFill>
                  <a:srgbClr val="0070C0"/>
                </a:solidFill>
              </a:rPr>
              <a:t>Objectives of a Safe System Approach</a:t>
            </a:r>
          </a:p>
          <a:p>
            <a:pPr marL="0" indent="0">
              <a:buNone/>
            </a:pPr>
            <a:r>
              <a:rPr lang="en-US" b="1" dirty="0">
                <a:solidFill>
                  <a:schemeClr val="accent5">
                    <a:lumMod val="50000"/>
                  </a:schemeClr>
                </a:solidFill>
              </a:rPr>
              <a:t>Safer People, Safer Vehicles, Safer Speeds, </a:t>
            </a:r>
          </a:p>
          <a:p>
            <a:pPr marL="0" indent="0">
              <a:buNone/>
            </a:pPr>
            <a:r>
              <a:rPr lang="en-US" b="1" dirty="0">
                <a:solidFill>
                  <a:schemeClr val="accent5">
                    <a:lumMod val="50000"/>
                  </a:schemeClr>
                </a:solidFill>
              </a:rPr>
              <a:t>Safer Roads, Post-Crash Care</a:t>
            </a:r>
          </a:p>
          <a:p>
            <a:endParaRPr lang="en-US" dirty="0"/>
          </a:p>
        </p:txBody>
      </p:sp>
      <p:pic>
        <p:nvPicPr>
          <p:cNvPr id="1026" name="Picture 2" descr="This is a circular diagram about the Safe System Approach. On the circumference is a band with six safe system principles: Death and serious injuries are unacceptable, humans make mistakes, humans are vulnerable, responsibility is shared, safety is proactive, and redundancy is crucial. Inside this, the circle is divided into five sections with logos representing each section: Safer vehicles, safer speeds, safer roads, post-crash care, and safer people.">
            <a:extLst>
              <a:ext uri="{FF2B5EF4-FFF2-40B4-BE49-F238E27FC236}">
                <a16:creationId xmlns:a16="http://schemas.microsoft.com/office/drawing/2014/main" id="{A863D93C-B5D9-4134-AFCF-1B62F57DB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596" y="1795844"/>
            <a:ext cx="4935156" cy="493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27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DC4B-6E22-A749-815A-C20387D5666B}"/>
              </a:ext>
            </a:extLst>
          </p:cNvPr>
          <p:cNvSpPr>
            <a:spLocks noGrp="1"/>
          </p:cNvSpPr>
          <p:nvPr>
            <p:ph type="title"/>
          </p:nvPr>
        </p:nvSpPr>
        <p:spPr/>
        <p:txBody>
          <a:bodyPr/>
          <a:lstStyle/>
          <a:p>
            <a:r>
              <a:rPr lang="en-US" dirty="0"/>
              <a:t>What Can FMCSA Do Differently?</a:t>
            </a:r>
          </a:p>
        </p:txBody>
      </p:sp>
      <p:sp>
        <p:nvSpPr>
          <p:cNvPr id="3" name="Content Placeholder 2">
            <a:extLst>
              <a:ext uri="{FF2B5EF4-FFF2-40B4-BE49-F238E27FC236}">
                <a16:creationId xmlns:a16="http://schemas.microsoft.com/office/drawing/2014/main" id="{0AB9674B-D327-4E6B-3B41-FA8CD61A7970}"/>
              </a:ext>
            </a:extLst>
          </p:cNvPr>
          <p:cNvSpPr>
            <a:spLocks noGrp="1"/>
          </p:cNvSpPr>
          <p:nvPr>
            <p:ph idx="1"/>
          </p:nvPr>
        </p:nvSpPr>
        <p:spPr/>
        <p:txBody>
          <a:bodyPr>
            <a:normAutofit/>
          </a:bodyPr>
          <a:lstStyle/>
          <a:p>
            <a:r>
              <a:rPr lang="en-US" sz="2800" dirty="0"/>
              <a:t>Call to action for crash reduction</a:t>
            </a:r>
          </a:p>
          <a:p>
            <a:r>
              <a:rPr lang="en-US" sz="2800" dirty="0"/>
              <a:t>Collaboration with all stakeholders to address crash reduction </a:t>
            </a:r>
          </a:p>
          <a:p>
            <a:r>
              <a:rPr lang="en-US" sz="2800" dirty="0"/>
              <a:t>Community-based approaches to drive down crash rates</a:t>
            </a:r>
          </a:p>
          <a:p>
            <a:r>
              <a:rPr lang="en-US" sz="2800" dirty="0"/>
              <a:t>Safety Campaigns</a:t>
            </a:r>
          </a:p>
          <a:p>
            <a:r>
              <a:rPr lang="en-US" sz="2800" dirty="0"/>
              <a:t>CMV Technology</a:t>
            </a:r>
          </a:p>
        </p:txBody>
      </p:sp>
    </p:spTree>
    <p:extLst>
      <p:ext uri="{BB962C8B-B14F-4D97-AF65-F5344CB8AC3E}">
        <p14:creationId xmlns:p14="http://schemas.microsoft.com/office/powerpoint/2010/main" val="228364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FD680A-6EC6-6749-9085-1FA001D10E09}"/>
              </a:ext>
            </a:extLst>
          </p:cNvPr>
          <p:cNvSpPr>
            <a:spLocks noGrp="1"/>
          </p:cNvSpPr>
          <p:nvPr>
            <p:ph type="title"/>
          </p:nvPr>
        </p:nvSpPr>
        <p:spPr/>
        <p:txBody>
          <a:bodyPr/>
          <a:lstStyle/>
          <a:p>
            <a:r>
              <a:rPr lang="en-US" i="1" dirty="0"/>
              <a:t>Our Roads, Our Safety </a:t>
            </a:r>
            <a:r>
              <a:rPr lang="en-US" dirty="0"/>
              <a:t>Campaign</a:t>
            </a:r>
          </a:p>
        </p:txBody>
      </p:sp>
      <p:sp>
        <p:nvSpPr>
          <p:cNvPr id="7" name="Content Placeholder 1">
            <a:extLst>
              <a:ext uri="{FF2B5EF4-FFF2-40B4-BE49-F238E27FC236}">
                <a16:creationId xmlns:a16="http://schemas.microsoft.com/office/drawing/2014/main" id="{1C7CF2CF-F7C0-4043-9458-E14D5B996F3F}"/>
              </a:ext>
            </a:extLst>
          </p:cNvPr>
          <p:cNvSpPr>
            <a:spLocks noGrp="1"/>
          </p:cNvSpPr>
          <p:nvPr>
            <p:ph idx="1"/>
          </p:nvPr>
        </p:nvSpPr>
        <p:spPr>
          <a:xfrm>
            <a:off x="386079" y="1295400"/>
            <a:ext cx="10720536" cy="5435600"/>
          </a:xfrm>
        </p:spPr>
        <p:txBody>
          <a:bodyPr>
            <a:normAutofit/>
          </a:bodyPr>
          <a:lstStyle/>
          <a:p>
            <a:r>
              <a:rPr lang="en-US" sz="2800" b="1" dirty="0">
                <a:solidFill>
                  <a:schemeClr val="accent5">
                    <a:lumMod val="50000"/>
                  </a:schemeClr>
                </a:solidFill>
              </a:rPr>
              <a:t>National safety campaign to encourage road users to share the road safely with large trucks and buses.</a:t>
            </a:r>
          </a:p>
          <a:p>
            <a:endParaRPr lang="en-US" sz="2800" b="1" dirty="0">
              <a:solidFill>
                <a:schemeClr val="accent5">
                  <a:lumMod val="50000"/>
                </a:schemeClr>
              </a:solidFill>
            </a:endParaRPr>
          </a:p>
          <a:p>
            <a:r>
              <a:rPr lang="en-US" sz="2800" dirty="0">
                <a:solidFill>
                  <a:schemeClr val="accent1"/>
                </a:solidFill>
              </a:rPr>
              <a:t>Outreach Toolkit</a:t>
            </a:r>
          </a:p>
          <a:p>
            <a:pPr lvl="1"/>
            <a:r>
              <a:rPr lang="en-US" sz="2800" dirty="0">
                <a:solidFill>
                  <a:schemeClr val="tx1"/>
                </a:solidFill>
              </a:rPr>
              <a:t>Shareable graphics, Voices of Safety videos, tips and factsheets, talking points</a:t>
            </a:r>
          </a:p>
          <a:p>
            <a:pPr lvl="1"/>
            <a:endParaRPr lang="en-US" sz="2800" dirty="0">
              <a:solidFill>
                <a:schemeClr val="tx1"/>
              </a:solidFill>
            </a:endParaRPr>
          </a:p>
          <a:p>
            <a:r>
              <a:rPr lang="en-US" sz="2800" dirty="0">
                <a:solidFill>
                  <a:schemeClr val="accent1"/>
                </a:solidFill>
                <a:hlinkClick r:id="rId2">
                  <a:extLst>
                    <a:ext uri="{A12FA001-AC4F-418D-AE19-62706E023703}">
                      <ahyp:hlinkClr xmlns:ahyp="http://schemas.microsoft.com/office/drawing/2018/hyperlinkcolor" val="tx"/>
                    </a:ext>
                  </a:extLst>
                </a:hlinkClick>
              </a:rPr>
              <a:t>https://www.fmcsa.dot.gov/ourroads</a:t>
            </a:r>
            <a:endParaRPr lang="en-US" sz="2800" dirty="0">
              <a:solidFill>
                <a:schemeClr val="accent1"/>
              </a:solidFill>
            </a:endParaRPr>
          </a:p>
          <a:p>
            <a:pPr marL="0" indent="0">
              <a:buNone/>
            </a:pPr>
            <a:endParaRPr lang="en-US" dirty="0"/>
          </a:p>
          <a:p>
            <a:endParaRPr lang="en-US" dirty="0"/>
          </a:p>
          <a:p>
            <a:endParaRPr lang="en-US" dirty="0"/>
          </a:p>
          <a:p>
            <a:pPr marL="457200" lvl="1" indent="0">
              <a:buNone/>
            </a:pPr>
            <a:endParaRPr lang="en-US" dirty="0"/>
          </a:p>
          <a:p>
            <a:pPr lvl="1"/>
            <a:endParaRPr lang="en-US" dirty="0"/>
          </a:p>
        </p:txBody>
      </p:sp>
      <p:pic>
        <p:nvPicPr>
          <p:cNvPr id="1026" name="Picture 2" descr="Our Roads Our Safety Logo">
            <a:extLst>
              <a:ext uri="{FF2B5EF4-FFF2-40B4-BE49-F238E27FC236}">
                <a16:creationId xmlns:a16="http://schemas.microsoft.com/office/drawing/2014/main" id="{1BE6BBEC-BE93-50AA-7CD1-ED0F29FFE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830" y="4013200"/>
            <a:ext cx="4371278" cy="178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51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2">
      <a:dk1>
        <a:srgbClr val="000000"/>
      </a:dk1>
      <a:lt1>
        <a:srgbClr val="FFFFFF"/>
      </a:lt1>
      <a:dk2>
        <a:srgbClr val="000000"/>
      </a:dk2>
      <a:lt2>
        <a:srgbClr val="FFFFFF"/>
      </a:lt2>
      <a:accent1>
        <a:srgbClr val="001647"/>
      </a:accent1>
      <a:accent2>
        <a:srgbClr val="EEB111"/>
      </a:accent2>
      <a:accent3>
        <a:srgbClr val="D7D2CB"/>
      </a:accent3>
      <a:accent4>
        <a:srgbClr val="7F7F7F"/>
      </a:accent4>
      <a:accent5>
        <a:srgbClr val="0070BD"/>
      </a:accent5>
      <a:accent6>
        <a:srgbClr val="FFFFFF"/>
      </a:accent6>
      <a:hlink>
        <a:srgbClr val="205E9E"/>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CSA PPT Template_External.potx" id="{F54136E0-175E-4D96-A17A-EC56C161663C}" vid="{7BBB1048-88E3-4166-867C-379F2B7F9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4674</TotalTime>
  <Words>530</Words>
  <Application>Microsoft Office PowerPoint</Application>
  <PresentationFormat>Widescreen</PresentationFormat>
  <Paragraphs>95</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2_Office Theme</vt:lpstr>
      <vt:lpstr>Crash Prevention &amp; Reduction</vt:lpstr>
      <vt:lpstr>Federal Motor Carrier Safety Administration</vt:lpstr>
      <vt:lpstr>Snapshot of the CMV Industry</vt:lpstr>
      <vt:lpstr>Total Fatalities in Large Truck and Bus Crashes and Fatal Crashes Involving Large Trucks or Buses</vt:lpstr>
      <vt:lpstr>Crashes, Injuries, and Fatalities </vt:lpstr>
      <vt:lpstr>National Roadway Safety Strategy (NRSS)</vt:lpstr>
      <vt:lpstr>Zero Roadway Fatalities is Our Goal</vt:lpstr>
      <vt:lpstr>What Can FMCSA Do Differently?</vt:lpstr>
      <vt:lpstr>Our Roads, Our Safety Campaign</vt:lpstr>
      <vt:lpstr>Your Roads.  Their Freedom.</vt:lpstr>
      <vt:lpstr>Contact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Chandler, Peter (FMCSA)</dc:creator>
  <cp:lastModifiedBy>Mann, Stephanie (FMCSA)</cp:lastModifiedBy>
  <cp:revision>172</cp:revision>
  <dcterms:created xsi:type="dcterms:W3CDTF">2022-10-12T19:01:41Z</dcterms:created>
  <dcterms:modified xsi:type="dcterms:W3CDTF">2024-02-22T11:07:51Z</dcterms:modified>
</cp:coreProperties>
</file>