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71" r:id="rId2"/>
    <p:sldId id="1010" r:id="rId3"/>
    <p:sldId id="307" r:id="rId4"/>
    <p:sldId id="1009" r:id="rId5"/>
    <p:sldId id="932" r:id="rId6"/>
    <p:sldId id="911" r:id="rId7"/>
    <p:sldId id="1011" r:id="rId8"/>
    <p:sldId id="1008" r:id="rId9"/>
    <p:sldId id="259" r:id="rId10"/>
    <p:sldId id="260" r:id="rId11"/>
    <p:sldId id="258" r:id="rId12"/>
    <p:sldId id="257" r:id="rId13"/>
    <p:sldId id="1007" r:id="rId14"/>
    <p:sldId id="1012"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93CD61-D823-1EB3-1974-7C048BA3E5F6}" v="442" dt="2023-06-19T20:49:13.316"/>
    <p1510:client id="{8BDEE5F4-3DEA-3B37-7D2C-7CED6D6ADA3C}" v="206" dt="2023-06-19T18:33:25.565"/>
    <p1510:client id="{E041C9B7-B0EB-435A-94E8-008768AD5374}" v="313" dt="2023-06-19T18:07:06.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2A88A-572F-4917-9691-8A1C458F239E}"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11F1F-F4D2-4AA5-8623-BEC4D889B4D6}" type="slidenum">
              <a:rPr lang="en-US" smtClean="0"/>
              <a:t>‹#›</a:t>
            </a:fld>
            <a:endParaRPr lang="en-US"/>
          </a:p>
        </p:txBody>
      </p:sp>
    </p:spTree>
    <p:extLst>
      <p:ext uri="{BB962C8B-B14F-4D97-AF65-F5344CB8AC3E}">
        <p14:creationId xmlns:p14="http://schemas.microsoft.com/office/powerpoint/2010/main" val="2546819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0B7A91-91B6-4481-A7D1-1C76078844C4}" type="slidenum">
              <a:rPr lang="en-US" smtClean="0"/>
              <a:t>1</a:t>
            </a:fld>
            <a:endParaRPr lang="en-US"/>
          </a:p>
        </p:txBody>
      </p:sp>
    </p:spTree>
    <p:extLst>
      <p:ext uri="{BB962C8B-B14F-4D97-AF65-F5344CB8AC3E}">
        <p14:creationId xmlns:p14="http://schemas.microsoft.com/office/powerpoint/2010/main" val="165668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Covenant has grown through very strategic acquisitions. The first being SRT in 1998 then </a:t>
            </a:r>
            <a:r>
              <a:rPr lang="en-US" err="1">
                <a:cs typeface="Calibri"/>
              </a:rPr>
              <a:t>Star.In</a:t>
            </a:r>
            <a:r>
              <a:rPr lang="en-US">
                <a:cs typeface="Calibri"/>
              </a:rPr>
              <a:t> 2011 Covenant became 49% owner in Transport Enterprise Leasing, a organization that leases </a:t>
            </a:r>
            <a:r>
              <a:rPr lang="en-US" err="1">
                <a:cs typeface="Calibri"/>
              </a:rPr>
              <a:t>eequipment</a:t>
            </a:r>
            <a:r>
              <a:rPr lang="en-US">
                <a:cs typeface="Calibri"/>
              </a:rPr>
              <a:t> to drivers, In 2018 we acquired Landair which allowed us to be more ingrained in the dedicated and warehouse industry. Most recent we purchased AAT that allowed us to enter into the DOD sector of transportation.  </a:t>
            </a:r>
          </a:p>
        </p:txBody>
      </p:sp>
      <p:sp>
        <p:nvSpPr>
          <p:cNvPr id="4" name="Slide Number Placeholder 3"/>
          <p:cNvSpPr>
            <a:spLocks noGrp="1"/>
          </p:cNvSpPr>
          <p:nvPr>
            <p:ph type="sldNum" sz="quarter" idx="5"/>
          </p:nvPr>
        </p:nvSpPr>
        <p:spPr/>
        <p:txBody>
          <a:bodyPr/>
          <a:lstStyle/>
          <a:p>
            <a:fld id="{680B7A91-91B6-4481-A7D1-1C76078844C4}" type="slidenum">
              <a:rPr lang="en-US" smtClean="0"/>
              <a:t>3</a:t>
            </a:fld>
            <a:endParaRPr lang="en-US"/>
          </a:p>
        </p:txBody>
      </p:sp>
    </p:spTree>
    <p:extLst>
      <p:ext uri="{BB962C8B-B14F-4D97-AF65-F5344CB8AC3E}">
        <p14:creationId xmlns:p14="http://schemas.microsoft.com/office/powerpoint/2010/main" val="3120053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Covenant has grown through very strategic acquisitions. The first being SRT in 1998 then </a:t>
            </a:r>
            <a:r>
              <a:rPr lang="en-US" err="1">
                <a:cs typeface="Calibri"/>
              </a:rPr>
              <a:t>Star.In</a:t>
            </a:r>
            <a:r>
              <a:rPr lang="en-US">
                <a:cs typeface="Calibri"/>
              </a:rPr>
              <a:t> 2011 Covenant became 49% owner in Transport Enterprise Leasing, a organization that leases </a:t>
            </a:r>
            <a:r>
              <a:rPr lang="en-US" err="1">
                <a:cs typeface="Calibri"/>
              </a:rPr>
              <a:t>eequipment</a:t>
            </a:r>
            <a:r>
              <a:rPr lang="en-US">
                <a:cs typeface="Calibri"/>
              </a:rPr>
              <a:t> to drivers, In 2018 we acquired Landair which allowed us to be more ingrained in the dedicated and warehouse industry. Most recent we purchased AAT that allowed us to enter into the DOD sector of transportation.  </a:t>
            </a:r>
          </a:p>
        </p:txBody>
      </p:sp>
      <p:sp>
        <p:nvSpPr>
          <p:cNvPr id="4" name="Slide Number Placeholder 3"/>
          <p:cNvSpPr>
            <a:spLocks noGrp="1"/>
          </p:cNvSpPr>
          <p:nvPr>
            <p:ph type="sldNum" sz="quarter" idx="5"/>
          </p:nvPr>
        </p:nvSpPr>
        <p:spPr/>
        <p:txBody>
          <a:bodyPr/>
          <a:lstStyle/>
          <a:p>
            <a:fld id="{680B7A91-91B6-4481-A7D1-1C76078844C4}" type="slidenum">
              <a:rPr lang="en-US" smtClean="0"/>
              <a:t>4</a:t>
            </a:fld>
            <a:endParaRPr lang="en-US"/>
          </a:p>
        </p:txBody>
      </p:sp>
    </p:spTree>
    <p:extLst>
      <p:ext uri="{BB962C8B-B14F-4D97-AF65-F5344CB8AC3E}">
        <p14:creationId xmlns:p14="http://schemas.microsoft.com/office/powerpoint/2010/main" val="196153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sng"/>
              <a:t>Primary Takeaway</a:t>
            </a:r>
            <a:r>
              <a:rPr lang="en-US" b="1"/>
              <a:t>:  Covenant is a logistics company, primarily focused on growing our Distribution Center Management, Managed Transportation, and Dedicated Contract Carriage solutions.</a:t>
            </a:r>
          </a:p>
          <a:p>
            <a:endParaRPr lang="en-US"/>
          </a:p>
          <a:p>
            <a:r>
              <a:rPr lang="en-US"/>
              <a:t>Covenant’s primary </a:t>
            </a:r>
            <a:r>
              <a:rPr lang="en-US" baseline="0"/>
              <a:t>solutions include Managed Transportation, Distribution Center Management, Dedicated Contract Carriage, and Expedited Transportation services.</a:t>
            </a:r>
          </a:p>
          <a:p>
            <a:endParaRPr lang="en-US" baseline="0"/>
          </a:p>
          <a:p>
            <a:r>
              <a:rPr lang="en-US" baseline="0"/>
              <a:t>DCC represents about 35% of our business and is a service we’ve provided since 1981.  We manage fleets that range in size from 5 trucks to 200 trucks, and span multiple locations and types.  Our DCC offerings include Dry Van, special equipment – high cube, light weight, heavy weight, </a:t>
            </a:r>
            <a:r>
              <a:rPr lang="en-US" baseline="0" err="1"/>
              <a:t>haz</a:t>
            </a:r>
            <a:r>
              <a:rPr lang="en-US" baseline="0"/>
              <a:t> mat and drayage include requirements for drivers with TWIC cards.  All of our trucks are ELD compliant with satellite-based tracking.</a:t>
            </a:r>
          </a:p>
          <a:p>
            <a:endParaRPr lang="en-US" baseline="0"/>
          </a:p>
          <a:p>
            <a:r>
              <a:rPr lang="en-US" baseline="0"/>
              <a:t>Distribution Center Management represents about 10% of our solution set, and is a significant component of our business model.  We manage close to 3 million square feet of warehouse for customers today. Our experience includes inbound warehouse management supporting the manufacturing process, value-add kitting and final assembly, finished goods distribution and service parts warehousing.</a:t>
            </a:r>
          </a:p>
          <a:p>
            <a:endParaRPr lang="en-US" baseline="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a:t>Managed Transportation is a rapidly growing component of our business model and is about 23% of our reported revenue.  Through this solution, Covenant </a:t>
            </a:r>
            <a:r>
              <a:rPr lang="en-US"/>
              <a:t>manages all common carrier freight (small package, LTL and TL) through our TMS solution.  We negotiate carrier contracts, manage relationships with the carriers, perform detailed network wide planning sessions, fully execute all loads (tender through delivery), and audit and pay carrier invoices.</a:t>
            </a:r>
          </a:p>
          <a:p>
            <a:endParaRPr lang="en-US" baseline="0"/>
          </a:p>
          <a:p>
            <a:r>
              <a:rPr lang="en-US" baseline="0"/>
              <a:t>Expedited Transportation is the service on which Covenant was founded.  Fortune 500 companies rely on the high-quality, time-sensitive delivery of the team-truck service.  With over 750 tractors, Covenant is one of the largest providers of Expedited Transportation service in the U.S.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4307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David to begin our portion of the presentation focused on our family culture along with our 3 pillars – Empathy, Servanthood, and Virtue</a:t>
            </a:r>
          </a:p>
        </p:txBody>
      </p:sp>
      <p:sp>
        <p:nvSpPr>
          <p:cNvPr id="4" name="Slide Number Placeholder 3"/>
          <p:cNvSpPr>
            <a:spLocks noGrp="1"/>
          </p:cNvSpPr>
          <p:nvPr>
            <p:ph type="sldNum" sz="quarter" idx="5"/>
          </p:nvPr>
        </p:nvSpPr>
        <p:spPr/>
        <p:txBody>
          <a:bodyPr/>
          <a:lstStyle/>
          <a:p>
            <a:fld id="{C06006FD-A0B5-458F-B247-839777BBF48C}" type="slidenum">
              <a:rPr lang="en-US" smtClean="0"/>
              <a:t>6</a:t>
            </a:fld>
            <a:endParaRPr lang="en-US"/>
          </a:p>
        </p:txBody>
      </p:sp>
    </p:spTree>
    <p:extLst>
      <p:ext uri="{BB962C8B-B14F-4D97-AF65-F5344CB8AC3E}">
        <p14:creationId xmlns:p14="http://schemas.microsoft.com/office/powerpoint/2010/main" val="1515602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6701-1A43-3CA7-8B14-F90490BCE9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497E66-5D30-89F2-94EB-76408B4800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2201F0-D3E0-2A23-D2FD-D3CEDFA78919}"/>
              </a:ext>
            </a:extLst>
          </p:cNvPr>
          <p:cNvSpPr>
            <a:spLocks noGrp="1"/>
          </p:cNvSpPr>
          <p:nvPr>
            <p:ph type="dt" sz="half" idx="10"/>
          </p:nvPr>
        </p:nvSpPr>
        <p:spPr/>
        <p:txBody>
          <a:bodyPr/>
          <a:lstStyle/>
          <a:p>
            <a:fld id="{1EC9E839-C798-44F7-B232-AF1909254FD3}" type="datetimeFigureOut">
              <a:rPr lang="en-US" smtClean="0"/>
              <a:t>6/20/2023</a:t>
            </a:fld>
            <a:endParaRPr lang="en-US"/>
          </a:p>
        </p:txBody>
      </p:sp>
      <p:sp>
        <p:nvSpPr>
          <p:cNvPr id="5" name="Footer Placeholder 4">
            <a:extLst>
              <a:ext uri="{FF2B5EF4-FFF2-40B4-BE49-F238E27FC236}">
                <a16:creationId xmlns:a16="http://schemas.microsoft.com/office/drawing/2014/main" id="{893DE5B3-7556-471E-955F-0012B0E1A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CE9A6-200A-B397-EF48-7FB66C42C9F8}"/>
              </a:ext>
            </a:extLst>
          </p:cNvPr>
          <p:cNvSpPr>
            <a:spLocks noGrp="1"/>
          </p:cNvSpPr>
          <p:nvPr>
            <p:ph type="sldNum" sz="quarter" idx="12"/>
          </p:nvPr>
        </p:nvSpPr>
        <p:spPr/>
        <p:txBody>
          <a:bodyPr/>
          <a:lstStyle/>
          <a:p>
            <a:fld id="{C99A26DF-050B-46F2-8184-2B046AF591D2}" type="slidenum">
              <a:rPr lang="en-US" smtClean="0"/>
              <a:t>‹#›</a:t>
            </a:fld>
            <a:endParaRPr lang="en-US"/>
          </a:p>
        </p:txBody>
      </p:sp>
    </p:spTree>
    <p:extLst>
      <p:ext uri="{BB962C8B-B14F-4D97-AF65-F5344CB8AC3E}">
        <p14:creationId xmlns:p14="http://schemas.microsoft.com/office/powerpoint/2010/main" val="2860219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285BB-2C40-1C86-EF06-2E7F802DF1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12C327-86CB-CF80-D3CC-C01BDEF904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B88B-7F02-A920-C886-1497B5878678}"/>
              </a:ext>
            </a:extLst>
          </p:cNvPr>
          <p:cNvSpPr>
            <a:spLocks noGrp="1"/>
          </p:cNvSpPr>
          <p:nvPr>
            <p:ph type="dt" sz="half" idx="10"/>
          </p:nvPr>
        </p:nvSpPr>
        <p:spPr/>
        <p:txBody>
          <a:bodyPr/>
          <a:lstStyle/>
          <a:p>
            <a:fld id="{1EC9E839-C798-44F7-B232-AF1909254FD3}" type="datetimeFigureOut">
              <a:rPr lang="en-US" smtClean="0"/>
              <a:t>6/20/2023</a:t>
            </a:fld>
            <a:endParaRPr lang="en-US"/>
          </a:p>
        </p:txBody>
      </p:sp>
      <p:sp>
        <p:nvSpPr>
          <p:cNvPr id="5" name="Footer Placeholder 4">
            <a:extLst>
              <a:ext uri="{FF2B5EF4-FFF2-40B4-BE49-F238E27FC236}">
                <a16:creationId xmlns:a16="http://schemas.microsoft.com/office/drawing/2014/main" id="{E01E733A-1F12-E120-C6C1-BF06C1E13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AD5D4-CED7-EF36-D239-3B45FDE40A88}"/>
              </a:ext>
            </a:extLst>
          </p:cNvPr>
          <p:cNvSpPr>
            <a:spLocks noGrp="1"/>
          </p:cNvSpPr>
          <p:nvPr>
            <p:ph type="sldNum" sz="quarter" idx="12"/>
          </p:nvPr>
        </p:nvSpPr>
        <p:spPr/>
        <p:txBody>
          <a:bodyPr/>
          <a:lstStyle/>
          <a:p>
            <a:fld id="{C99A26DF-050B-46F2-8184-2B046AF591D2}" type="slidenum">
              <a:rPr lang="en-US" smtClean="0"/>
              <a:t>‹#›</a:t>
            </a:fld>
            <a:endParaRPr lang="en-US"/>
          </a:p>
        </p:txBody>
      </p:sp>
    </p:spTree>
    <p:extLst>
      <p:ext uri="{BB962C8B-B14F-4D97-AF65-F5344CB8AC3E}">
        <p14:creationId xmlns:p14="http://schemas.microsoft.com/office/powerpoint/2010/main" val="187755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A53166-9A91-BC78-79D1-B26FFCF94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BF463F-C475-5CF1-A265-292E063A8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50053A-6E06-E087-484A-12DA77002CB9}"/>
              </a:ext>
            </a:extLst>
          </p:cNvPr>
          <p:cNvSpPr>
            <a:spLocks noGrp="1"/>
          </p:cNvSpPr>
          <p:nvPr>
            <p:ph type="dt" sz="half" idx="10"/>
          </p:nvPr>
        </p:nvSpPr>
        <p:spPr/>
        <p:txBody>
          <a:bodyPr/>
          <a:lstStyle/>
          <a:p>
            <a:fld id="{1EC9E839-C798-44F7-B232-AF1909254FD3}" type="datetimeFigureOut">
              <a:rPr lang="en-US" smtClean="0"/>
              <a:t>6/20/2023</a:t>
            </a:fld>
            <a:endParaRPr lang="en-US"/>
          </a:p>
        </p:txBody>
      </p:sp>
      <p:sp>
        <p:nvSpPr>
          <p:cNvPr id="5" name="Footer Placeholder 4">
            <a:extLst>
              <a:ext uri="{FF2B5EF4-FFF2-40B4-BE49-F238E27FC236}">
                <a16:creationId xmlns:a16="http://schemas.microsoft.com/office/drawing/2014/main" id="{DA563B33-D870-C153-31D8-783223CD5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D9B71-5433-B440-F417-DFA8B5A64355}"/>
              </a:ext>
            </a:extLst>
          </p:cNvPr>
          <p:cNvSpPr>
            <a:spLocks noGrp="1"/>
          </p:cNvSpPr>
          <p:nvPr>
            <p:ph type="sldNum" sz="quarter" idx="12"/>
          </p:nvPr>
        </p:nvSpPr>
        <p:spPr/>
        <p:txBody>
          <a:bodyPr/>
          <a:lstStyle/>
          <a:p>
            <a:fld id="{C99A26DF-050B-46F2-8184-2B046AF591D2}" type="slidenum">
              <a:rPr lang="en-US" smtClean="0"/>
              <a:t>‹#›</a:t>
            </a:fld>
            <a:endParaRPr lang="en-US"/>
          </a:p>
        </p:txBody>
      </p:sp>
    </p:spTree>
    <p:extLst>
      <p:ext uri="{BB962C8B-B14F-4D97-AF65-F5344CB8AC3E}">
        <p14:creationId xmlns:p14="http://schemas.microsoft.com/office/powerpoint/2010/main" val="260142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282633" y="365126"/>
            <a:ext cx="11488189" cy="8069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4500" cap="all" baseline="0">
                <a:solidFill>
                  <a:srgbClr val="062849"/>
                </a:solidFill>
                <a:latin typeface="Avenir Next LT Pro" panose="020B05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0" name="Google Shape;40;p31"/>
          <p:cNvSpPr txBox="1">
            <a:spLocks noGrp="1"/>
          </p:cNvSpPr>
          <p:nvPr>
            <p:ph type="body" idx="1"/>
          </p:nvPr>
        </p:nvSpPr>
        <p:spPr>
          <a:xfrm>
            <a:off x="282632" y="1339994"/>
            <a:ext cx="11488189" cy="4861299"/>
          </a:xfrm>
          <a:prstGeom prst="rect">
            <a:avLst/>
          </a:prstGeom>
          <a:noFill/>
          <a:ln>
            <a:noFill/>
          </a:ln>
        </p:spPr>
        <p:txBody>
          <a:bodyPr spcFirstLastPara="1" wrap="square" lIns="91425" tIns="45700" rIns="91425" bIns="45700" anchor="t" anchorCtr="0">
            <a:normAutofit/>
          </a:bodyPr>
          <a:lstStyle>
            <a:lvl1pPr marL="114300" lvl="0" indent="0" algn="l">
              <a:lnSpc>
                <a:spcPct val="90000"/>
              </a:lnSpc>
              <a:spcBef>
                <a:spcPts val="1000"/>
              </a:spcBef>
              <a:spcAft>
                <a:spcPts val="0"/>
              </a:spcAft>
              <a:buClr>
                <a:schemeClr val="dk1"/>
              </a:buClr>
              <a:buSzPts val="1800"/>
              <a:buNone/>
              <a:defRPr sz="2400">
                <a:solidFill>
                  <a:srgbClr val="062849"/>
                </a:solidFill>
                <a:latin typeface="Avenir Next LT Pro" panose="020B05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31"/>
          <p:cNvSpPr txBox="1">
            <a:spLocks noGrp="1"/>
          </p:cNvSpPr>
          <p:nvPr>
            <p:ph type="sldNum" idx="12"/>
          </p:nvPr>
        </p:nvSpPr>
        <p:spPr>
          <a:xfrm>
            <a:off x="11197244" y="6389601"/>
            <a:ext cx="5735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062849"/>
                </a:solidFill>
                <a:latin typeface="Avenir Next LT Pro" panose="020B050402020202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8" name="Google Shape;327;ge6073273e7_1_0">
            <a:extLst>
              <a:ext uri="{FF2B5EF4-FFF2-40B4-BE49-F238E27FC236}">
                <a16:creationId xmlns:a16="http://schemas.microsoft.com/office/drawing/2014/main" id="{41A794D0-5237-4634-AEDF-4838FE00AA98}"/>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356527" y="0"/>
            <a:ext cx="1835473" cy="2003290"/>
          </a:xfrm>
          <a:prstGeom prst="rect">
            <a:avLst/>
          </a:prstGeom>
          <a:noFill/>
          <a:ln>
            <a:noFill/>
          </a:ln>
        </p:spPr>
      </p:pic>
      <p:pic>
        <p:nvPicPr>
          <p:cNvPr id="9" name="Google Shape;123;p3" descr="Icon&#10;&#10;Description automatically generated">
            <a:extLst>
              <a:ext uri="{FF2B5EF4-FFF2-40B4-BE49-F238E27FC236}">
                <a16:creationId xmlns:a16="http://schemas.microsoft.com/office/drawing/2014/main" id="{564AB9B5-3F58-4490-AEEC-6F7497A65A19}"/>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812" y="6331664"/>
            <a:ext cx="736717" cy="401469"/>
          </a:xfrm>
          <a:prstGeom prst="rect">
            <a:avLst/>
          </a:prstGeom>
          <a:noFill/>
          <a:ln>
            <a:noFill/>
          </a:ln>
        </p:spPr>
      </p:pic>
    </p:spTree>
    <p:extLst>
      <p:ext uri="{BB962C8B-B14F-4D97-AF65-F5344CB8AC3E}">
        <p14:creationId xmlns:p14="http://schemas.microsoft.com/office/powerpoint/2010/main" val="261748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93FF-935F-465B-0659-DDCE09A14A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E8690B-5BDC-DCF3-66CA-935449F969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47BA0-78EE-D494-E266-7F046F6B9284}"/>
              </a:ext>
            </a:extLst>
          </p:cNvPr>
          <p:cNvSpPr>
            <a:spLocks noGrp="1"/>
          </p:cNvSpPr>
          <p:nvPr>
            <p:ph type="dt" sz="half" idx="10"/>
          </p:nvPr>
        </p:nvSpPr>
        <p:spPr/>
        <p:txBody>
          <a:bodyPr/>
          <a:lstStyle/>
          <a:p>
            <a:fld id="{1EC9E839-C798-44F7-B232-AF1909254FD3}" type="datetimeFigureOut">
              <a:rPr lang="en-US" smtClean="0"/>
              <a:t>6/20/2023</a:t>
            </a:fld>
            <a:endParaRPr lang="en-US"/>
          </a:p>
        </p:txBody>
      </p:sp>
      <p:sp>
        <p:nvSpPr>
          <p:cNvPr id="5" name="Footer Placeholder 4">
            <a:extLst>
              <a:ext uri="{FF2B5EF4-FFF2-40B4-BE49-F238E27FC236}">
                <a16:creationId xmlns:a16="http://schemas.microsoft.com/office/drawing/2014/main" id="{9FB595BF-4D99-7166-6732-36FC41ADC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D08D9-29FB-F9BA-BED6-3E4722C296B2}"/>
              </a:ext>
            </a:extLst>
          </p:cNvPr>
          <p:cNvSpPr>
            <a:spLocks noGrp="1"/>
          </p:cNvSpPr>
          <p:nvPr>
            <p:ph type="sldNum" sz="quarter" idx="12"/>
          </p:nvPr>
        </p:nvSpPr>
        <p:spPr/>
        <p:txBody>
          <a:bodyPr/>
          <a:lstStyle/>
          <a:p>
            <a:fld id="{C99A26DF-050B-46F2-8184-2B046AF591D2}" type="slidenum">
              <a:rPr lang="en-US" smtClean="0"/>
              <a:t>‹#›</a:t>
            </a:fld>
            <a:endParaRPr lang="en-US"/>
          </a:p>
        </p:txBody>
      </p:sp>
    </p:spTree>
    <p:extLst>
      <p:ext uri="{BB962C8B-B14F-4D97-AF65-F5344CB8AC3E}">
        <p14:creationId xmlns:p14="http://schemas.microsoft.com/office/powerpoint/2010/main" val="143054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6626-D413-A95E-0F92-97D09B39A8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2A140D-92F3-FFEA-C2E2-E36597F710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8CFB47-5156-15E6-6926-C89C4A42EC1C}"/>
              </a:ext>
            </a:extLst>
          </p:cNvPr>
          <p:cNvSpPr>
            <a:spLocks noGrp="1"/>
          </p:cNvSpPr>
          <p:nvPr>
            <p:ph type="dt" sz="half" idx="10"/>
          </p:nvPr>
        </p:nvSpPr>
        <p:spPr/>
        <p:txBody>
          <a:bodyPr/>
          <a:lstStyle/>
          <a:p>
            <a:fld id="{1EC9E839-C798-44F7-B232-AF1909254FD3}" type="datetimeFigureOut">
              <a:rPr lang="en-US" smtClean="0"/>
              <a:t>6/20/2023</a:t>
            </a:fld>
            <a:endParaRPr lang="en-US"/>
          </a:p>
        </p:txBody>
      </p:sp>
      <p:sp>
        <p:nvSpPr>
          <p:cNvPr id="5" name="Footer Placeholder 4">
            <a:extLst>
              <a:ext uri="{FF2B5EF4-FFF2-40B4-BE49-F238E27FC236}">
                <a16:creationId xmlns:a16="http://schemas.microsoft.com/office/drawing/2014/main" id="{AC66DBF5-1D40-F8EE-ED3C-0EC3C17F58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E8AAA-1D33-2456-E66F-7A7C5C65FB31}"/>
              </a:ext>
            </a:extLst>
          </p:cNvPr>
          <p:cNvSpPr>
            <a:spLocks noGrp="1"/>
          </p:cNvSpPr>
          <p:nvPr>
            <p:ph type="sldNum" sz="quarter" idx="12"/>
          </p:nvPr>
        </p:nvSpPr>
        <p:spPr/>
        <p:txBody>
          <a:bodyPr/>
          <a:lstStyle/>
          <a:p>
            <a:fld id="{C99A26DF-050B-46F2-8184-2B046AF591D2}" type="slidenum">
              <a:rPr lang="en-US" smtClean="0"/>
              <a:t>‹#›</a:t>
            </a:fld>
            <a:endParaRPr lang="en-US"/>
          </a:p>
        </p:txBody>
      </p:sp>
    </p:spTree>
    <p:extLst>
      <p:ext uri="{BB962C8B-B14F-4D97-AF65-F5344CB8AC3E}">
        <p14:creationId xmlns:p14="http://schemas.microsoft.com/office/powerpoint/2010/main" val="412563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DAC04-CCEF-DD59-B897-9258B5FA73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B4F3A0-2A6F-72FF-A543-58E94D547F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B521B3-F0DE-532A-1AF2-D2EA14E0F4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3151BD-D794-B709-C8A7-1E2CC5DB6B8C}"/>
              </a:ext>
            </a:extLst>
          </p:cNvPr>
          <p:cNvSpPr>
            <a:spLocks noGrp="1"/>
          </p:cNvSpPr>
          <p:nvPr>
            <p:ph type="dt" sz="half" idx="10"/>
          </p:nvPr>
        </p:nvSpPr>
        <p:spPr/>
        <p:txBody>
          <a:bodyPr/>
          <a:lstStyle/>
          <a:p>
            <a:fld id="{1EC9E839-C798-44F7-B232-AF1909254FD3}" type="datetimeFigureOut">
              <a:rPr lang="en-US" smtClean="0"/>
              <a:t>6/20/2023</a:t>
            </a:fld>
            <a:endParaRPr lang="en-US"/>
          </a:p>
        </p:txBody>
      </p:sp>
      <p:sp>
        <p:nvSpPr>
          <p:cNvPr id="6" name="Footer Placeholder 5">
            <a:extLst>
              <a:ext uri="{FF2B5EF4-FFF2-40B4-BE49-F238E27FC236}">
                <a16:creationId xmlns:a16="http://schemas.microsoft.com/office/drawing/2014/main" id="{F62842EA-3DA9-9BDD-6E6A-8A7102980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86F2E-C2DA-773F-F1CF-13C5D8055DDA}"/>
              </a:ext>
            </a:extLst>
          </p:cNvPr>
          <p:cNvSpPr>
            <a:spLocks noGrp="1"/>
          </p:cNvSpPr>
          <p:nvPr>
            <p:ph type="sldNum" sz="quarter" idx="12"/>
          </p:nvPr>
        </p:nvSpPr>
        <p:spPr/>
        <p:txBody>
          <a:bodyPr/>
          <a:lstStyle/>
          <a:p>
            <a:fld id="{C99A26DF-050B-46F2-8184-2B046AF591D2}" type="slidenum">
              <a:rPr lang="en-US" smtClean="0"/>
              <a:t>‹#›</a:t>
            </a:fld>
            <a:endParaRPr lang="en-US"/>
          </a:p>
        </p:txBody>
      </p:sp>
    </p:spTree>
    <p:extLst>
      <p:ext uri="{BB962C8B-B14F-4D97-AF65-F5344CB8AC3E}">
        <p14:creationId xmlns:p14="http://schemas.microsoft.com/office/powerpoint/2010/main" val="3461652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1FC50-EE6B-F590-6034-CB88C52C41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BA8E74-6C30-116E-34D8-DF4652B36B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F80CC9-EAB3-FC22-95C2-2608D612D8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DB80E2-FD52-AC78-1C21-C3977A2484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ED7E4-0C6B-8116-381F-C44EAB1E40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4B70F9-E4F2-50B9-4374-1FF87E0FD5C2}"/>
              </a:ext>
            </a:extLst>
          </p:cNvPr>
          <p:cNvSpPr>
            <a:spLocks noGrp="1"/>
          </p:cNvSpPr>
          <p:nvPr>
            <p:ph type="dt" sz="half" idx="10"/>
          </p:nvPr>
        </p:nvSpPr>
        <p:spPr/>
        <p:txBody>
          <a:bodyPr/>
          <a:lstStyle/>
          <a:p>
            <a:fld id="{1EC9E839-C798-44F7-B232-AF1909254FD3}" type="datetimeFigureOut">
              <a:rPr lang="en-US" smtClean="0"/>
              <a:t>6/20/2023</a:t>
            </a:fld>
            <a:endParaRPr lang="en-US"/>
          </a:p>
        </p:txBody>
      </p:sp>
      <p:sp>
        <p:nvSpPr>
          <p:cNvPr id="8" name="Footer Placeholder 7">
            <a:extLst>
              <a:ext uri="{FF2B5EF4-FFF2-40B4-BE49-F238E27FC236}">
                <a16:creationId xmlns:a16="http://schemas.microsoft.com/office/drawing/2014/main" id="{E3DE3CA2-8968-BB4E-0E97-3240B03E0F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3EF96B-DDDC-C4D7-0BEC-B8CF04EE2806}"/>
              </a:ext>
            </a:extLst>
          </p:cNvPr>
          <p:cNvSpPr>
            <a:spLocks noGrp="1"/>
          </p:cNvSpPr>
          <p:nvPr>
            <p:ph type="sldNum" sz="quarter" idx="12"/>
          </p:nvPr>
        </p:nvSpPr>
        <p:spPr/>
        <p:txBody>
          <a:bodyPr/>
          <a:lstStyle/>
          <a:p>
            <a:fld id="{C99A26DF-050B-46F2-8184-2B046AF591D2}" type="slidenum">
              <a:rPr lang="en-US" smtClean="0"/>
              <a:t>‹#›</a:t>
            </a:fld>
            <a:endParaRPr lang="en-US"/>
          </a:p>
        </p:txBody>
      </p:sp>
    </p:spTree>
    <p:extLst>
      <p:ext uri="{BB962C8B-B14F-4D97-AF65-F5344CB8AC3E}">
        <p14:creationId xmlns:p14="http://schemas.microsoft.com/office/powerpoint/2010/main" val="34710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6C8F5-A06D-CF16-6851-CC9670CF3C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66E6F5-88B3-F3B9-8A8A-D865539F2334}"/>
              </a:ext>
            </a:extLst>
          </p:cNvPr>
          <p:cNvSpPr>
            <a:spLocks noGrp="1"/>
          </p:cNvSpPr>
          <p:nvPr>
            <p:ph type="dt" sz="half" idx="10"/>
          </p:nvPr>
        </p:nvSpPr>
        <p:spPr/>
        <p:txBody>
          <a:bodyPr/>
          <a:lstStyle/>
          <a:p>
            <a:fld id="{1EC9E839-C798-44F7-B232-AF1909254FD3}" type="datetimeFigureOut">
              <a:rPr lang="en-US" smtClean="0"/>
              <a:t>6/20/2023</a:t>
            </a:fld>
            <a:endParaRPr lang="en-US"/>
          </a:p>
        </p:txBody>
      </p:sp>
      <p:sp>
        <p:nvSpPr>
          <p:cNvPr id="4" name="Footer Placeholder 3">
            <a:extLst>
              <a:ext uri="{FF2B5EF4-FFF2-40B4-BE49-F238E27FC236}">
                <a16:creationId xmlns:a16="http://schemas.microsoft.com/office/drawing/2014/main" id="{7438DFBD-DF3B-4717-9725-DA69E0080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02E50D-5FE4-CB5C-21A9-800BC316DBFF}"/>
              </a:ext>
            </a:extLst>
          </p:cNvPr>
          <p:cNvSpPr>
            <a:spLocks noGrp="1"/>
          </p:cNvSpPr>
          <p:nvPr>
            <p:ph type="sldNum" sz="quarter" idx="12"/>
          </p:nvPr>
        </p:nvSpPr>
        <p:spPr/>
        <p:txBody>
          <a:bodyPr/>
          <a:lstStyle/>
          <a:p>
            <a:fld id="{C99A26DF-050B-46F2-8184-2B046AF591D2}" type="slidenum">
              <a:rPr lang="en-US" smtClean="0"/>
              <a:t>‹#›</a:t>
            </a:fld>
            <a:endParaRPr lang="en-US"/>
          </a:p>
        </p:txBody>
      </p:sp>
    </p:spTree>
    <p:extLst>
      <p:ext uri="{BB962C8B-B14F-4D97-AF65-F5344CB8AC3E}">
        <p14:creationId xmlns:p14="http://schemas.microsoft.com/office/powerpoint/2010/main" val="200137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2B845E-9251-73EA-1865-4100B855798E}"/>
              </a:ext>
            </a:extLst>
          </p:cNvPr>
          <p:cNvSpPr>
            <a:spLocks noGrp="1"/>
          </p:cNvSpPr>
          <p:nvPr>
            <p:ph type="dt" sz="half" idx="10"/>
          </p:nvPr>
        </p:nvSpPr>
        <p:spPr/>
        <p:txBody>
          <a:bodyPr/>
          <a:lstStyle/>
          <a:p>
            <a:fld id="{1EC9E839-C798-44F7-B232-AF1909254FD3}" type="datetimeFigureOut">
              <a:rPr lang="en-US" smtClean="0"/>
              <a:t>6/20/2023</a:t>
            </a:fld>
            <a:endParaRPr lang="en-US"/>
          </a:p>
        </p:txBody>
      </p:sp>
      <p:sp>
        <p:nvSpPr>
          <p:cNvPr id="3" name="Footer Placeholder 2">
            <a:extLst>
              <a:ext uri="{FF2B5EF4-FFF2-40B4-BE49-F238E27FC236}">
                <a16:creationId xmlns:a16="http://schemas.microsoft.com/office/drawing/2014/main" id="{7BE5A92B-A674-0517-94A8-2EB531CC4C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6D8697-B083-E810-4FAC-28D9BFECEC5D}"/>
              </a:ext>
            </a:extLst>
          </p:cNvPr>
          <p:cNvSpPr>
            <a:spLocks noGrp="1"/>
          </p:cNvSpPr>
          <p:nvPr>
            <p:ph type="sldNum" sz="quarter" idx="12"/>
          </p:nvPr>
        </p:nvSpPr>
        <p:spPr/>
        <p:txBody>
          <a:bodyPr/>
          <a:lstStyle/>
          <a:p>
            <a:fld id="{C99A26DF-050B-46F2-8184-2B046AF591D2}" type="slidenum">
              <a:rPr lang="en-US" smtClean="0"/>
              <a:t>‹#›</a:t>
            </a:fld>
            <a:endParaRPr lang="en-US"/>
          </a:p>
        </p:txBody>
      </p:sp>
    </p:spTree>
    <p:extLst>
      <p:ext uri="{BB962C8B-B14F-4D97-AF65-F5344CB8AC3E}">
        <p14:creationId xmlns:p14="http://schemas.microsoft.com/office/powerpoint/2010/main" val="128054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ADE5E-5333-5E58-AB7D-C28AA18D33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D9BB62-C27D-4E78-44A6-F51E58531D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AFF0C6-782A-2399-3FCA-89CB07626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F8A36-383A-D216-6D62-B7D965DAF8CB}"/>
              </a:ext>
            </a:extLst>
          </p:cNvPr>
          <p:cNvSpPr>
            <a:spLocks noGrp="1"/>
          </p:cNvSpPr>
          <p:nvPr>
            <p:ph type="dt" sz="half" idx="10"/>
          </p:nvPr>
        </p:nvSpPr>
        <p:spPr/>
        <p:txBody>
          <a:bodyPr/>
          <a:lstStyle/>
          <a:p>
            <a:fld id="{1EC9E839-C798-44F7-B232-AF1909254FD3}" type="datetimeFigureOut">
              <a:rPr lang="en-US" smtClean="0"/>
              <a:t>6/20/2023</a:t>
            </a:fld>
            <a:endParaRPr lang="en-US"/>
          </a:p>
        </p:txBody>
      </p:sp>
      <p:sp>
        <p:nvSpPr>
          <p:cNvPr id="6" name="Footer Placeholder 5">
            <a:extLst>
              <a:ext uri="{FF2B5EF4-FFF2-40B4-BE49-F238E27FC236}">
                <a16:creationId xmlns:a16="http://schemas.microsoft.com/office/drawing/2014/main" id="{F3745806-CFFF-E6DA-5C2C-44927D30F5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68A9E5-5F0F-15D2-D329-019AAF98078E}"/>
              </a:ext>
            </a:extLst>
          </p:cNvPr>
          <p:cNvSpPr>
            <a:spLocks noGrp="1"/>
          </p:cNvSpPr>
          <p:nvPr>
            <p:ph type="sldNum" sz="quarter" idx="12"/>
          </p:nvPr>
        </p:nvSpPr>
        <p:spPr/>
        <p:txBody>
          <a:bodyPr/>
          <a:lstStyle/>
          <a:p>
            <a:fld id="{C99A26DF-050B-46F2-8184-2B046AF591D2}" type="slidenum">
              <a:rPr lang="en-US" smtClean="0"/>
              <a:t>‹#›</a:t>
            </a:fld>
            <a:endParaRPr lang="en-US"/>
          </a:p>
        </p:txBody>
      </p:sp>
    </p:spTree>
    <p:extLst>
      <p:ext uri="{BB962C8B-B14F-4D97-AF65-F5344CB8AC3E}">
        <p14:creationId xmlns:p14="http://schemas.microsoft.com/office/powerpoint/2010/main" val="263835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57D36-2F85-4696-9E96-26D925D1A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25A67A-48A3-4C53-61C7-14AFAE3C8B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EA38D5-D7E7-1EEB-EB70-F72859C79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245A77-4F46-BDA2-2146-C6E399E40017}"/>
              </a:ext>
            </a:extLst>
          </p:cNvPr>
          <p:cNvSpPr>
            <a:spLocks noGrp="1"/>
          </p:cNvSpPr>
          <p:nvPr>
            <p:ph type="dt" sz="half" idx="10"/>
          </p:nvPr>
        </p:nvSpPr>
        <p:spPr/>
        <p:txBody>
          <a:bodyPr/>
          <a:lstStyle/>
          <a:p>
            <a:fld id="{1EC9E839-C798-44F7-B232-AF1909254FD3}" type="datetimeFigureOut">
              <a:rPr lang="en-US" smtClean="0"/>
              <a:t>6/20/2023</a:t>
            </a:fld>
            <a:endParaRPr lang="en-US"/>
          </a:p>
        </p:txBody>
      </p:sp>
      <p:sp>
        <p:nvSpPr>
          <p:cNvPr id="6" name="Footer Placeholder 5">
            <a:extLst>
              <a:ext uri="{FF2B5EF4-FFF2-40B4-BE49-F238E27FC236}">
                <a16:creationId xmlns:a16="http://schemas.microsoft.com/office/drawing/2014/main" id="{556CFB92-4DA5-2F92-D9C0-0345AD5BF1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A988DF-0891-0E9F-D2F8-F75778E774B2}"/>
              </a:ext>
            </a:extLst>
          </p:cNvPr>
          <p:cNvSpPr>
            <a:spLocks noGrp="1"/>
          </p:cNvSpPr>
          <p:nvPr>
            <p:ph type="sldNum" sz="quarter" idx="12"/>
          </p:nvPr>
        </p:nvSpPr>
        <p:spPr/>
        <p:txBody>
          <a:bodyPr/>
          <a:lstStyle/>
          <a:p>
            <a:fld id="{C99A26DF-050B-46F2-8184-2B046AF591D2}" type="slidenum">
              <a:rPr lang="en-US" smtClean="0"/>
              <a:t>‹#›</a:t>
            </a:fld>
            <a:endParaRPr lang="en-US"/>
          </a:p>
        </p:txBody>
      </p:sp>
    </p:spTree>
    <p:extLst>
      <p:ext uri="{BB962C8B-B14F-4D97-AF65-F5344CB8AC3E}">
        <p14:creationId xmlns:p14="http://schemas.microsoft.com/office/powerpoint/2010/main" val="4049276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490531-C349-92E5-F0CE-181EBA812A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AA4C17-0D7D-0ADC-6618-87E79B239B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A61B7-89B5-FC93-FD60-81F4FFA100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9E839-C798-44F7-B232-AF1909254FD3}" type="datetimeFigureOut">
              <a:rPr lang="en-US" smtClean="0"/>
              <a:t>6/20/2023</a:t>
            </a:fld>
            <a:endParaRPr lang="en-US"/>
          </a:p>
        </p:txBody>
      </p:sp>
      <p:sp>
        <p:nvSpPr>
          <p:cNvPr id="5" name="Footer Placeholder 4">
            <a:extLst>
              <a:ext uri="{FF2B5EF4-FFF2-40B4-BE49-F238E27FC236}">
                <a16:creationId xmlns:a16="http://schemas.microsoft.com/office/drawing/2014/main" id="{13D13296-97DD-F407-12C9-550ABBEB41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656C66-B859-6C98-C6BE-83891426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9A26DF-050B-46F2-8184-2B046AF591D2}" type="slidenum">
              <a:rPr lang="en-US" smtClean="0"/>
              <a:t>‹#›</a:t>
            </a:fld>
            <a:endParaRPr lang="en-US"/>
          </a:p>
        </p:txBody>
      </p:sp>
    </p:spTree>
    <p:extLst>
      <p:ext uri="{BB962C8B-B14F-4D97-AF65-F5344CB8AC3E}">
        <p14:creationId xmlns:p14="http://schemas.microsoft.com/office/powerpoint/2010/main" val="1841029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white truck on a road&#10;&#10;Description automatically generated with low confidence">
            <a:extLst>
              <a:ext uri="{FF2B5EF4-FFF2-40B4-BE49-F238E27FC236}">
                <a16:creationId xmlns:a16="http://schemas.microsoft.com/office/drawing/2014/main" id="{C9006953-C611-3F8F-566B-CC4E9290DE6B}"/>
              </a:ext>
            </a:extLst>
          </p:cNvPr>
          <p:cNvPicPr>
            <a:picLocks noChangeAspect="1"/>
          </p:cNvPicPr>
          <p:nvPr/>
        </p:nvPicPr>
        <p:blipFill>
          <a:blip r:embed="rId4"/>
          <a:stretch>
            <a:fillRect/>
          </a:stretch>
        </p:blipFill>
        <p:spPr>
          <a:xfrm>
            <a:off x="5015" y="-88453"/>
            <a:ext cx="12345136" cy="6944139"/>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5EC72C75-FB76-76C8-548F-F15E9B0F71A8}"/>
              </a:ext>
            </a:extLst>
          </p:cNvPr>
          <p:cNvPicPr>
            <a:picLocks noChangeAspect="1"/>
          </p:cNvPicPr>
          <p:nvPr/>
        </p:nvPicPr>
        <p:blipFill>
          <a:blip r:embed="rId5">
            <a:alphaModFix amt="72000"/>
            <a:extLst>
              <a:ext uri="{28A0092B-C50C-407E-A947-70E740481C1C}">
                <a14:useLocalDpi xmlns:a14="http://schemas.microsoft.com/office/drawing/2010/main" val="0"/>
              </a:ext>
            </a:extLst>
          </a:blip>
          <a:stretch>
            <a:fillRect/>
          </a:stretch>
        </p:blipFill>
        <p:spPr>
          <a:xfrm>
            <a:off x="9781078" y="6142744"/>
            <a:ext cx="2112298" cy="523220"/>
          </a:xfrm>
          <a:prstGeom prst="rect">
            <a:avLst/>
          </a:prstGeom>
          <a:noFill/>
        </p:spPr>
      </p:pic>
      <p:sp>
        <p:nvSpPr>
          <p:cNvPr id="2" name="TextBox 1">
            <a:extLst>
              <a:ext uri="{FF2B5EF4-FFF2-40B4-BE49-F238E27FC236}">
                <a16:creationId xmlns:a16="http://schemas.microsoft.com/office/drawing/2014/main" id="{0A1E36CA-9D75-C057-362E-08FAA14B9EA0}"/>
              </a:ext>
            </a:extLst>
          </p:cNvPr>
          <p:cNvSpPr txBox="1"/>
          <p:nvPr/>
        </p:nvSpPr>
        <p:spPr>
          <a:xfrm>
            <a:off x="4720908" y="818482"/>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cs typeface="Calibri"/>
              </a:rPr>
              <a:t>Welcome</a:t>
            </a:r>
          </a:p>
        </p:txBody>
      </p:sp>
    </p:spTree>
    <p:custDataLst>
      <p:tags r:id="rId1"/>
    </p:custDataLst>
    <p:extLst>
      <p:ext uri="{BB962C8B-B14F-4D97-AF65-F5344CB8AC3E}">
        <p14:creationId xmlns:p14="http://schemas.microsoft.com/office/powerpoint/2010/main" val="21681636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Text&#10;&#10;Description automatically generated">
            <a:extLst>
              <a:ext uri="{FF2B5EF4-FFF2-40B4-BE49-F238E27FC236}">
                <a16:creationId xmlns:a16="http://schemas.microsoft.com/office/drawing/2014/main" id="{ED87A165-78CE-40D4-B478-9163065D0442}"/>
              </a:ext>
            </a:extLst>
          </p:cNvPr>
          <p:cNvPicPr>
            <a:picLocks noChangeAspect="1"/>
          </p:cNvPicPr>
          <p:nvPr/>
        </p:nvPicPr>
        <p:blipFill>
          <a:blip r:embed="rId3"/>
          <a:stretch>
            <a:fillRect/>
          </a:stretch>
        </p:blipFill>
        <p:spPr>
          <a:xfrm>
            <a:off x="347547" y="-156"/>
            <a:ext cx="11487614" cy="1784506"/>
          </a:xfrm>
          <a:prstGeom prst="rect">
            <a:avLst/>
          </a:prstGeom>
        </p:spPr>
      </p:pic>
      <p:pic>
        <p:nvPicPr>
          <p:cNvPr id="7" name="Picture 7" descr="Graphical user interface, text, application, chat or text message&#10;&#10;Description automatically generated">
            <a:extLst>
              <a:ext uri="{FF2B5EF4-FFF2-40B4-BE49-F238E27FC236}">
                <a16:creationId xmlns:a16="http://schemas.microsoft.com/office/drawing/2014/main" id="{FFE7B541-049B-8212-651E-4920D1778B77}"/>
              </a:ext>
            </a:extLst>
          </p:cNvPr>
          <p:cNvPicPr>
            <a:picLocks noChangeAspect="1"/>
          </p:cNvPicPr>
          <p:nvPr/>
        </p:nvPicPr>
        <p:blipFill>
          <a:blip r:embed="rId4"/>
          <a:stretch>
            <a:fillRect/>
          </a:stretch>
        </p:blipFill>
        <p:spPr>
          <a:xfrm>
            <a:off x="87352" y="5045195"/>
            <a:ext cx="6943493" cy="1785657"/>
          </a:xfrm>
          <a:prstGeom prst="rect">
            <a:avLst/>
          </a:prstGeom>
        </p:spPr>
      </p:pic>
      <p:pic>
        <p:nvPicPr>
          <p:cNvPr id="8" name="Picture 8" descr="Text&#10;&#10;Description automatically generated">
            <a:extLst>
              <a:ext uri="{FF2B5EF4-FFF2-40B4-BE49-F238E27FC236}">
                <a16:creationId xmlns:a16="http://schemas.microsoft.com/office/drawing/2014/main" id="{E72AC139-CCB1-6130-C59C-DBDE4719286F}"/>
              </a:ext>
            </a:extLst>
          </p:cNvPr>
          <p:cNvPicPr>
            <a:picLocks noChangeAspect="1"/>
          </p:cNvPicPr>
          <p:nvPr/>
        </p:nvPicPr>
        <p:blipFill>
          <a:blip r:embed="rId5"/>
          <a:stretch>
            <a:fillRect/>
          </a:stretch>
        </p:blipFill>
        <p:spPr>
          <a:xfrm>
            <a:off x="226741" y="3877503"/>
            <a:ext cx="5215053" cy="1723530"/>
          </a:xfrm>
          <a:prstGeom prst="rect">
            <a:avLst/>
          </a:prstGeom>
        </p:spPr>
      </p:pic>
      <p:pic>
        <p:nvPicPr>
          <p:cNvPr id="9" name="Picture 9" descr="Graphical user interface, diagram&#10;&#10;Description automatically generated">
            <a:extLst>
              <a:ext uri="{FF2B5EF4-FFF2-40B4-BE49-F238E27FC236}">
                <a16:creationId xmlns:a16="http://schemas.microsoft.com/office/drawing/2014/main" id="{E209BDB5-4775-666C-2AB3-1982C388DA28}"/>
              </a:ext>
            </a:extLst>
          </p:cNvPr>
          <p:cNvPicPr>
            <a:picLocks noChangeAspect="1"/>
          </p:cNvPicPr>
          <p:nvPr/>
        </p:nvPicPr>
        <p:blipFill>
          <a:blip r:embed="rId6"/>
          <a:stretch>
            <a:fillRect/>
          </a:stretch>
        </p:blipFill>
        <p:spPr>
          <a:xfrm>
            <a:off x="7066158" y="4548031"/>
            <a:ext cx="4982735" cy="1832134"/>
          </a:xfrm>
          <a:prstGeom prst="rect">
            <a:avLst/>
          </a:prstGeom>
        </p:spPr>
      </p:pic>
      <p:pic>
        <p:nvPicPr>
          <p:cNvPr id="10" name="Picture 10">
            <a:extLst>
              <a:ext uri="{FF2B5EF4-FFF2-40B4-BE49-F238E27FC236}">
                <a16:creationId xmlns:a16="http://schemas.microsoft.com/office/drawing/2014/main" id="{CD20F6DF-B000-A70A-1410-E8E7A662EE53}"/>
              </a:ext>
            </a:extLst>
          </p:cNvPr>
          <p:cNvPicPr>
            <a:picLocks noChangeAspect="1"/>
          </p:cNvPicPr>
          <p:nvPr/>
        </p:nvPicPr>
        <p:blipFill>
          <a:blip r:embed="rId7"/>
          <a:stretch>
            <a:fillRect/>
          </a:stretch>
        </p:blipFill>
        <p:spPr>
          <a:xfrm>
            <a:off x="7038278" y="4081288"/>
            <a:ext cx="5140712" cy="461036"/>
          </a:xfrm>
          <a:prstGeom prst="rect">
            <a:avLst/>
          </a:prstGeom>
        </p:spPr>
      </p:pic>
      <p:pic>
        <p:nvPicPr>
          <p:cNvPr id="12" name="Picture 12" descr="Text&#10;&#10;Description automatically generated">
            <a:extLst>
              <a:ext uri="{FF2B5EF4-FFF2-40B4-BE49-F238E27FC236}">
                <a16:creationId xmlns:a16="http://schemas.microsoft.com/office/drawing/2014/main" id="{30C41D61-E325-D082-04E0-55B47A458596}"/>
              </a:ext>
            </a:extLst>
          </p:cNvPr>
          <p:cNvPicPr>
            <a:picLocks noChangeAspect="1"/>
          </p:cNvPicPr>
          <p:nvPr/>
        </p:nvPicPr>
        <p:blipFill>
          <a:blip r:embed="rId8"/>
          <a:stretch>
            <a:fillRect/>
          </a:stretch>
        </p:blipFill>
        <p:spPr>
          <a:xfrm>
            <a:off x="3135352" y="1990600"/>
            <a:ext cx="5912004" cy="1919654"/>
          </a:xfrm>
          <a:prstGeom prst="rect">
            <a:avLst/>
          </a:prstGeom>
        </p:spPr>
      </p:pic>
    </p:spTree>
    <p:custDataLst>
      <p:tags r:id="rId1"/>
    </p:custDataLst>
    <p:extLst>
      <p:ext uri="{BB962C8B-B14F-4D97-AF65-F5344CB8AC3E}">
        <p14:creationId xmlns:p14="http://schemas.microsoft.com/office/powerpoint/2010/main" val="292767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Text&#10;&#10;Description automatically generated">
            <a:extLst>
              <a:ext uri="{FF2B5EF4-FFF2-40B4-BE49-F238E27FC236}">
                <a16:creationId xmlns:a16="http://schemas.microsoft.com/office/drawing/2014/main" id="{42D19C67-3C2B-E79A-4066-A2BA65AE8406}"/>
              </a:ext>
            </a:extLst>
          </p:cNvPr>
          <p:cNvPicPr>
            <a:picLocks noChangeAspect="1"/>
          </p:cNvPicPr>
          <p:nvPr/>
        </p:nvPicPr>
        <p:blipFill>
          <a:blip r:embed="rId2"/>
          <a:stretch>
            <a:fillRect/>
          </a:stretch>
        </p:blipFill>
        <p:spPr>
          <a:xfrm>
            <a:off x="338255" y="-2472"/>
            <a:ext cx="11552661" cy="2086503"/>
          </a:xfrm>
          <a:prstGeom prst="rect">
            <a:avLst/>
          </a:prstGeom>
        </p:spPr>
      </p:pic>
      <p:pic>
        <p:nvPicPr>
          <p:cNvPr id="6" name="Picture 6" descr="Timeline&#10;&#10;Description automatically generated">
            <a:extLst>
              <a:ext uri="{FF2B5EF4-FFF2-40B4-BE49-F238E27FC236}">
                <a16:creationId xmlns:a16="http://schemas.microsoft.com/office/drawing/2014/main" id="{6F111ECC-66BC-3E91-7EC1-F9D2D9B297F4}"/>
              </a:ext>
            </a:extLst>
          </p:cNvPr>
          <p:cNvPicPr>
            <a:picLocks noChangeAspect="1"/>
          </p:cNvPicPr>
          <p:nvPr/>
        </p:nvPicPr>
        <p:blipFill>
          <a:blip r:embed="rId3"/>
          <a:stretch>
            <a:fillRect/>
          </a:stretch>
        </p:blipFill>
        <p:spPr>
          <a:xfrm>
            <a:off x="431180" y="2020482"/>
            <a:ext cx="4897352" cy="4767403"/>
          </a:xfrm>
          <a:prstGeom prst="rect">
            <a:avLst/>
          </a:prstGeom>
        </p:spPr>
      </p:pic>
      <p:pic>
        <p:nvPicPr>
          <p:cNvPr id="8" name="Picture 8">
            <a:extLst>
              <a:ext uri="{FF2B5EF4-FFF2-40B4-BE49-F238E27FC236}">
                <a16:creationId xmlns:a16="http://schemas.microsoft.com/office/drawing/2014/main" id="{43334745-4CFB-8521-8AD0-785814613D7A}"/>
              </a:ext>
            </a:extLst>
          </p:cNvPr>
          <p:cNvPicPr>
            <a:picLocks noChangeAspect="1"/>
          </p:cNvPicPr>
          <p:nvPr/>
        </p:nvPicPr>
        <p:blipFill>
          <a:blip r:embed="rId4"/>
          <a:stretch>
            <a:fillRect/>
          </a:stretch>
        </p:blipFill>
        <p:spPr>
          <a:xfrm>
            <a:off x="6100045" y="2215193"/>
            <a:ext cx="4796882" cy="2231155"/>
          </a:xfrm>
          <a:prstGeom prst="rect">
            <a:avLst/>
          </a:prstGeom>
        </p:spPr>
      </p:pic>
      <p:pic>
        <p:nvPicPr>
          <p:cNvPr id="2" name="Picture 2" descr="Graphical user interface, application&#10;&#10;Description automatically generated">
            <a:extLst>
              <a:ext uri="{FF2B5EF4-FFF2-40B4-BE49-F238E27FC236}">
                <a16:creationId xmlns:a16="http://schemas.microsoft.com/office/drawing/2014/main" id="{AD9DE9B7-2EBD-9E9E-083E-A3CA6BC8C47A}"/>
              </a:ext>
            </a:extLst>
          </p:cNvPr>
          <p:cNvPicPr>
            <a:picLocks noChangeAspect="1"/>
          </p:cNvPicPr>
          <p:nvPr/>
        </p:nvPicPr>
        <p:blipFill>
          <a:blip r:embed="rId5"/>
          <a:stretch>
            <a:fillRect/>
          </a:stretch>
        </p:blipFill>
        <p:spPr>
          <a:xfrm>
            <a:off x="7382108" y="4630187"/>
            <a:ext cx="4592443" cy="2151042"/>
          </a:xfrm>
          <a:prstGeom prst="rect">
            <a:avLst/>
          </a:prstGeom>
        </p:spPr>
      </p:pic>
    </p:spTree>
    <p:extLst>
      <p:ext uri="{BB962C8B-B14F-4D97-AF65-F5344CB8AC3E}">
        <p14:creationId xmlns:p14="http://schemas.microsoft.com/office/powerpoint/2010/main" val="2213926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6" descr="Graphical user interface&#10;&#10;Description automatically generated">
            <a:extLst>
              <a:ext uri="{FF2B5EF4-FFF2-40B4-BE49-F238E27FC236}">
                <a16:creationId xmlns:a16="http://schemas.microsoft.com/office/drawing/2014/main" id="{9B8E154F-FF7F-3C5A-BBE6-92BD6A35491B}"/>
              </a:ext>
            </a:extLst>
          </p:cNvPr>
          <p:cNvPicPr>
            <a:picLocks noChangeAspect="1"/>
          </p:cNvPicPr>
          <p:nvPr/>
        </p:nvPicPr>
        <p:blipFill>
          <a:blip r:embed="rId3"/>
          <a:stretch>
            <a:fillRect/>
          </a:stretch>
        </p:blipFill>
        <p:spPr>
          <a:xfrm>
            <a:off x="398929" y="5126197"/>
            <a:ext cx="4118517" cy="1563959"/>
          </a:xfrm>
          <a:prstGeom prst="rect">
            <a:avLst/>
          </a:prstGeom>
        </p:spPr>
      </p:pic>
      <p:pic>
        <p:nvPicPr>
          <p:cNvPr id="27" name="Picture 27" descr="Diagram&#10;&#10;Description automatically generated">
            <a:extLst>
              <a:ext uri="{FF2B5EF4-FFF2-40B4-BE49-F238E27FC236}">
                <a16:creationId xmlns:a16="http://schemas.microsoft.com/office/drawing/2014/main" id="{BF731FE8-A71F-CEC9-0AE9-6B6873906633}"/>
              </a:ext>
            </a:extLst>
          </p:cNvPr>
          <p:cNvPicPr>
            <a:picLocks noChangeAspect="1"/>
          </p:cNvPicPr>
          <p:nvPr/>
        </p:nvPicPr>
        <p:blipFill>
          <a:blip r:embed="rId4"/>
          <a:stretch>
            <a:fillRect/>
          </a:stretch>
        </p:blipFill>
        <p:spPr>
          <a:xfrm>
            <a:off x="8771089" y="4422153"/>
            <a:ext cx="3235713" cy="2437010"/>
          </a:xfrm>
          <a:prstGeom prst="rect">
            <a:avLst/>
          </a:prstGeom>
        </p:spPr>
      </p:pic>
      <p:pic>
        <p:nvPicPr>
          <p:cNvPr id="28" name="Picture 28" descr="Diagram, timeline&#10;&#10;Description automatically generated">
            <a:extLst>
              <a:ext uri="{FF2B5EF4-FFF2-40B4-BE49-F238E27FC236}">
                <a16:creationId xmlns:a16="http://schemas.microsoft.com/office/drawing/2014/main" id="{23648F66-934D-0F43-4E61-033A51730C15}"/>
              </a:ext>
            </a:extLst>
          </p:cNvPr>
          <p:cNvPicPr>
            <a:picLocks noChangeAspect="1"/>
          </p:cNvPicPr>
          <p:nvPr/>
        </p:nvPicPr>
        <p:blipFill>
          <a:blip r:embed="rId5"/>
          <a:stretch>
            <a:fillRect/>
          </a:stretch>
        </p:blipFill>
        <p:spPr>
          <a:xfrm>
            <a:off x="4696521" y="4975304"/>
            <a:ext cx="3551663" cy="1795345"/>
          </a:xfrm>
          <a:prstGeom prst="rect">
            <a:avLst/>
          </a:prstGeom>
        </p:spPr>
      </p:pic>
      <p:pic>
        <p:nvPicPr>
          <p:cNvPr id="31" name="Picture 34">
            <a:extLst>
              <a:ext uri="{FF2B5EF4-FFF2-40B4-BE49-F238E27FC236}">
                <a16:creationId xmlns:a16="http://schemas.microsoft.com/office/drawing/2014/main" id="{ED4542E9-0AE0-24DB-591D-958AE87CA8DB}"/>
              </a:ext>
            </a:extLst>
          </p:cNvPr>
          <p:cNvPicPr>
            <a:picLocks noChangeAspect="1"/>
          </p:cNvPicPr>
          <p:nvPr/>
        </p:nvPicPr>
        <p:blipFill>
          <a:blip r:embed="rId6"/>
          <a:stretch>
            <a:fillRect/>
          </a:stretch>
        </p:blipFill>
        <p:spPr>
          <a:xfrm>
            <a:off x="6077994" y="1673611"/>
            <a:ext cx="1913132" cy="1048215"/>
          </a:xfrm>
          <a:prstGeom prst="rect">
            <a:avLst/>
          </a:prstGeom>
        </p:spPr>
      </p:pic>
      <p:pic>
        <p:nvPicPr>
          <p:cNvPr id="35" name="Picture 38" descr="A picture containing table&#10;&#10;Description automatically generated">
            <a:extLst>
              <a:ext uri="{FF2B5EF4-FFF2-40B4-BE49-F238E27FC236}">
                <a16:creationId xmlns:a16="http://schemas.microsoft.com/office/drawing/2014/main" id="{99A7478B-534E-4743-7F47-E0E26759000F}"/>
              </a:ext>
            </a:extLst>
          </p:cNvPr>
          <p:cNvPicPr>
            <a:picLocks noChangeAspect="1"/>
          </p:cNvPicPr>
          <p:nvPr/>
        </p:nvPicPr>
        <p:blipFill>
          <a:blip r:embed="rId7"/>
          <a:stretch>
            <a:fillRect/>
          </a:stretch>
        </p:blipFill>
        <p:spPr>
          <a:xfrm>
            <a:off x="310376" y="2722762"/>
            <a:ext cx="6413809" cy="2128009"/>
          </a:xfrm>
          <a:prstGeom prst="rect">
            <a:avLst/>
          </a:prstGeom>
        </p:spPr>
      </p:pic>
      <p:pic>
        <p:nvPicPr>
          <p:cNvPr id="39" name="Picture 42" descr="Diagram&#10;&#10;Description automatically generated">
            <a:extLst>
              <a:ext uri="{FF2B5EF4-FFF2-40B4-BE49-F238E27FC236}">
                <a16:creationId xmlns:a16="http://schemas.microsoft.com/office/drawing/2014/main" id="{02E24EEC-ACB9-6DAD-54B1-BF05D4B79850}"/>
              </a:ext>
            </a:extLst>
          </p:cNvPr>
          <p:cNvPicPr>
            <a:picLocks noChangeAspect="1"/>
          </p:cNvPicPr>
          <p:nvPr/>
        </p:nvPicPr>
        <p:blipFill>
          <a:blip r:embed="rId8"/>
          <a:stretch>
            <a:fillRect/>
          </a:stretch>
        </p:blipFill>
        <p:spPr>
          <a:xfrm>
            <a:off x="8023303" y="1933256"/>
            <a:ext cx="3356516" cy="2173733"/>
          </a:xfrm>
          <a:prstGeom prst="rect">
            <a:avLst/>
          </a:prstGeom>
        </p:spPr>
      </p:pic>
      <p:pic>
        <p:nvPicPr>
          <p:cNvPr id="43" name="Picture 46">
            <a:extLst>
              <a:ext uri="{FF2B5EF4-FFF2-40B4-BE49-F238E27FC236}">
                <a16:creationId xmlns:a16="http://schemas.microsoft.com/office/drawing/2014/main" id="{1EA801AB-5FEA-49E9-F47E-CECFC78D8D85}"/>
              </a:ext>
            </a:extLst>
          </p:cNvPr>
          <p:cNvPicPr>
            <a:picLocks noChangeAspect="1"/>
          </p:cNvPicPr>
          <p:nvPr/>
        </p:nvPicPr>
        <p:blipFill>
          <a:blip r:embed="rId9"/>
          <a:stretch>
            <a:fillRect/>
          </a:stretch>
        </p:blipFill>
        <p:spPr>
          <a:xfrm>
            <a:off x="161694" y="-3337"/>
            <a:ext cx="11831443" cy="1447039"/>
          </a:xfrm>
          <a:prstGeom prst="rect">
            <a:avLst/>
          </a:prstGeom>
        </p:spPr>
      </p:pic>
      <p:pic>
        <p:nvPicPr>
          <p:cNvPr id="47" name="Picture 47" descr="Text&#10;&#10;Description automatically generated">
            <a:extLst>
              <a:ext uri="{FF2B5EF4-FFF2-40B4-BE49-F238E27FC236}">
                <a16:creationId xmlns:a16="http://schemas.microsoft.com/office/drawing/2014/main" id="{E5E2C2F8-088A-6070-40BC-8621ADB2D001}"/>
              </a:ext>
            </a:extLst>
          </p:cNvPr>
          <p:cNvPicPr>
            <a:picLocks noChangeAspect="1"/>
          </p:cNvPicPr>
          <p:nvPr/>
        </p:nvPicPr>
        <p:blipFill>
          <a:blip r:embed="rId10"/>
          <a:stretch>
            <a:fillRect/>
          </a:stretch>
        </p:blipFill>
        <p:spPr>
          <a:xfrm>
            <a:off x="849352" y="1542417"/>
            <a:ext cx="4276492" cy="1013240"/>
          </a:xfrm>
          <a:prstGeom prst="rect">
            <a:avLst/>
          </a:prstGeom>
        </p:spPr>
      </p:pic>
    </p:spTree>
    <p:custDataLst>
      <p:tags r:id="rId1"/>
    </p:custDataLst>
    <p:extLst>
      <p:ext uri="{BB962C8B-B14F-4D97-AF65-F5344CB8AC3E}">
        <p14:creationId xmlns:p14="http://schemas.microsoft.com/office/powerpoint/2010/main" val="3604141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outdoor, sky, tree, road&#10;&#10;Description automatically generated">
            <a:extLst>
              <a:ext uri="{FF2B5EF4-FFF2-40B4-BE49-F238E27FC236}">
                <a16:creationId xmlns:a16="http://schemas.microsoft.com/office/drawing/2014/main" id="{F4B35F90-61F5-F647-48FA-3C6114B0215D}"/>
              </a:ext>
            </a:extLst>
          </p:cNvPr>
          <p:cNvPicPr>
            <a:picLocks noChangeAspect="1"/>
          </p:cNvPicPr>
          <p:nvPr/>
        </p:nvPicPr>
        <p:blipFill rotWithShape="1">
          <a:blip r:embed="rId2"/>
          <a:srcRect l="3987" t="9091" r="19312"/>
          <a:stretch/>
        </p:blipFill>
        <p:spPr>
          <a:xfrm>
            <a:off x="3523488" y="10"/>
            <a:ext cx="8668512" cy="6857990"/>
          </a:xfrm>
          <a:prstGeom prst="rect">
            <a:avLst/>
          </a:prstGeom>
          <a:noFill/>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D8B1D2-5409-96DF-ED37-7F468A6AC442}"/>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t>Safety Takeaways</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544C9354-A3CB-3132-4679-128FC2CD83AF}"/>
              </a:ext>
            </a:extLst>
          </p:cNvPr>
          <p:cNvSpPr>
            <a:spLocks noGrp="1"/>
          </p:cNvSpPr>
          <p:nvPr>
            <p:ph type="body" sz="half" idx="2"/>
          </p:nvPr>
        </p:nvSpPr>
        <p:spPr>
          <a:xfrm>
            <a:off x="371094" y="2718054"/>
            <a:ext cx="3438906" cy="3207258"/>
          </a:xfrm>
        </p:spPr>
        <p:txBody>
          <a:bodyPr vert="horz" lIns="91440" tIns="45720" rIns="91440" bIns="45720" rtlCol="0" anchor="t">
            <a:normAutofit fontScale="85000" lnSpcReduction="10000"/>
          </a:bodyPr>
          <a:lstStyle/>
          <a:p>
            <a:pPr marL="342900" indent="-228600">
              <a:buFont typeface="Arial" panose="020B0604020202020204" pitchFamily="34" charset="0"/>
              <a:buChar char="•"/>
            </a:pPr>
            <a:r>
              <a:rPr lang="en-US" sz="2400"/>
              <a:t>The importance of branding</a:t>
            </a:r>
            <a:br>
              <a:rPr lang="en-US" sz="2400"/>
            </a:br>
            <a:endParaRPr lang="en-US" sz="2400"/>
          </a:p>
          <a:p>
            <a:pPr marL="342900" indent="-228600">
              <a:buFont typeface="Arial" panose="020B0604020202020204" pitchFamily="34" charset="0"/>
              <a:buChar char="•"/>
            </a:pPr>
            <a:r>
              <a:rPr lang="en-US" sz="2400"/>
              <a:t>Connectivity between Safety and other departments</a:t>
            </a:r>
            <a:br>
              <a:rPr lang="en-US" sz="2400"/>
            </a:br>
            <a:endParaRPr lang="en-US" sz="2400"/>
          </a:p>
          <a:p>
            <a:pPr marL="342900" indent="-228600">
              <a:buFont typeface="Arial" panose="020B0604020202020204" pitchFamily="34" charset="0"/>
              <a:buChar char="•"/>
            </a:pPr>
            <a:r>
              <a:rPr lang="en-US" sz="2400"/>
              <a:t>Integration of policy and procedures</a:t>
            </a:r>
            <a:br>
              <a:rPr lang="en-US" sz="2400"/>
            </a:br>
            <a:endParaRPr lang="en-US" sz="2400"/>
          </a:p>
          <a:p>
            <a:pPr marL="342900" indent="-228600">
              <a:buFont typeface="Arial" panose="020B0604020202020204" pitchFamily="34" charset="0"/>
              <a:buChar char="•"/>
            </a:pPr>
            <a:r>
              <a:rPr lang="en-US" sz="2400"/>
              <a:t>Training to Learn </a:t>
            </a:r>
            <a:br>
              <a:rPr lang="en-US" sz="2400"/>
            </a:br>
            <a:endParaRPr lang="en-US" sz="2400"/>
          </a:p>
          <a:p>
            <a:pPr marL="342900" indent="-228600">
              <a:buFont typeface="Arial" panose="020B0604020202020204" pitchFamily="34" charset="0"/>
              <a:buChar char="•"/>
            </a:pPr>
            <a:endParaRPr lang="en-US" sz="2400"/>
          </a:p>
          <a:p>
            <a:pPr marL="342900" indent="-228600">
              <a:buFont typeface="Arial" panose="020B0604020202020204" pitchFamily="34" charset="0"/>
              <a:buChar char="•"/>
            </a:pPr>
            <a:endParaRPr lang="en-US" sz="2400"/>
          </a:p>
        </p:txBody>
      </p:sp>
    </p:spTree>
    <p:extLst>
      <p:ext uri="{BB962C8B-B14F-4D97-AF65-F5344CB8AC3E}">
        <p14:creationId xmlns:p14="http://schemas.microsoft.com/office/powerpoint/2010/main" val="412941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DFF88D2-6D57-A3DA-6C29-12B2848D16BD}"/>
              </a:ext>
            </a:extLst>
          </p:cNvPr>
          <p:cNvPicPr>
            <a:picLocks noChangeAspect="1"/>
          </p:cNvPicPr>
          <p:nvPr/>
        </p:nvPicPr>
        <p:blipFill>
          <a:blip r:embed="rId2"/>
          <a:stretch>
            <a:fillRect/>
          </a:stretch>
        </p:blipFill>
        <p:spPr>
          <a:xfrm>
            <a:off x="2251493" y="1708755"/>
            <a:ext cx="7703389" cy="5151398"/>
          </a:xfrm>
          <a:prstGeom prst="rect">
            <a:avLst/>
          </a:prstGeom>
        </p:spPr>
      </p:pic>
      <p:sp>
        <p:nvSpPr>
          <p:cNvPr id="6" name="Title 5">
            <a:extLst>
              <a:ext uri="{FF2B5EF4-FFF2-40B4-BE49-F238E27FC236}">
                <a16:creationId xmlns:a16="http://schemas.microsoft.com/office/drawing/2014/main" id="{B23598B5-BAD6-C2F0-40A2-DE78A4C5B884}"/>
              </a:ext>
            </a:extLst>
          </p:cNvPr>
          <p:cNvSpPr>
            <a:spLocks noGrp="1"/>
          </p:cNvSpPr>
          <p:nvPr>
            <p:ph type="title"/>
          </p:nvPr>
        </p:nvSpPr>
        <p:spPr/>
        <p:txBody>
          <a:bodyPr/>
          <a:lstStyle/>
          <a:p>
            <a:pPr algn="ctr"/>
            <a:r>
              <a:rPr lang="en-US">
                <a:cs typeface="Calibri Light"/>
              </a:rPr>
              <a:t>Facility and Driving Course Tour</a:t>
            </a:r>
          </a:p>
        </p:txBody>
      </p:sp>
    </p:spTree>
    <p:extLst>
      <p:ext uri="{BB962C8B-B14F-4D97-AF65-F5344CB8AC3E}">
        <p14:creationId xmlns:p14="http://schemas.microsoft.com/office/powerpoint/2010/main" val="13694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67F44-522A-BD33-9AFC-CE2D37EAF1BA}"/>
              </a:ext>
            </a:extLst>
          </p:cNvPr>
          <p:cNvSpPr>
            <a:spLocks noGrp="1"/>
          </p:cNvSpPr>
          <p:nvPr>
            <p:ph type="ctrTitle"/>
          </p:nvPr>
        </p:nvSpPr>
        <p:spPr>
          <a:xfrm>
            <a:off x="1524000" y="2560099"/>
            <a:ext cx="9144000" cy="2387600"/>
          </a:xfrm>
        </p:spPr>
        <p:txBody>
          <a:bodyPr>
            <a:normAutofit/>
          </a:bodyPr>
          <a:lstStyle/>
          <a:p>
            <a:r>
              <a:rPr lang="en-US" sz="6600" dirty="0">
                <a:solidFill>
                  <a:schemeClr val="accent1">
                    <a:lumMod val="50000"/>
                  </a:schemeClr>
                </a:solidFill>
                <a:cs typeface="Calibri Light"/>
              </a:rPr>
              <a:t>Company Overview</a:t>
            </a:r>
            <a:endParaRPr lang="en-US" sz="6600" dirty="0">
              <a:solidFill>
                <a:schemeClr val="accent1">
                  <a:lumMod val="50000"/>
                </a:schemeClr>
              </a:solidFill>
            </a:endParaRPr>
          </a:p>
        </p:txBody>
      </p:sp>
      <p:pic>
        <p:nvPicPr>
          <p:cNvPr id="4" name="Picture 4" descr="Logo, company name&#10;&#10;Description automatically generated">
            <a:extLst>
              <a:ext uri="{FF2B5EF4-FFF2-40B4-BE49-F238E27FC236}">
                <a16:creationId xmlns:a16="http://schemas.microsoft.com/office/drawing/2014/main" id="{218FA388-E895-D52F-74DC-6122BF2088F4}"/>
              </a:ext>
            </a:extLst>
          </p:cNvPr>
          <p:cNvPicPr>
            <a:picLocks noChangeAspect="1"/>
          </p:cNvPicPr>
          <p:nvPr/>
        </p:nvPicPr>
        <p:blipFill>
          <a:blip r:embed="rId2"/>
          <a:stretch>
            <a:fillRect/>
          </a:stretch>
        </p:blipFill>
        <p:spPr>
          <a:xfrm>
            <a:off x="1345724" y="1615596"/>
            <a:ext cx="9155497" cy="2131561"/>
          </a:xfrm>
          <a:prstGeom prst="rect">
            <a:avLst/>
          </a:prstGeom>
        </p:spPr>
      </p:pic>
    </p:spTree>
    <p:extLst>
      <p:ext uri="{BB962C8B-B14F-4D97-AF65-F5344CB8AC3E}">
        <p14:creationId xmlns:p14="http://schemas.microsoft.com/office/powerpoint/2010/main" val="385595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416DEE7-A489-747B-F8AE-AA902F83D8D4}"/>
              </a:ext>
            </a:extLst>
          </p:cNvPr>
          <p:cNvSpPr>
            <a:spLocks noGrp="1"/>
          </p:cNvSpPr>
          <p:nvPr>
            <p:ph type="title"/>
          </p:nvPr>
        </p:nvSpPr>
        <p:spPr/>
        <p:txBody>
          <a:bodyPr/>
          <a:lstStyle/>
          <a:p>
            <a:r>
              <a:rPr lang="en-US"/>
              <a:t>Our Story: 36 Years Of History</a:t>
            </a:r>
          </a:p>
        </p:txBody>
      </p:sp>
      <p:sp>
        <p:nvSpPr>
          <p:cNvPr id="12" name="Text Placeholder 11">
            <a:extLst>
              <a:ext uri="{FF2B5EF4-FFF2-40B4-BE49-F238E27FC236}">
                <a16:creationId xmlns:a16="http://schemas.microsoft.com/office/drawing/2014/main" id="{6CCC4915-D985-01D5-0991-ACDE4F076718}"/>
              </a:ext>
            </a:extLst>
          </p:cNvPr>
          <p:cNvSpPr>
            <a:spLocks noGrp="1"/>
          </p:cNvSpPr>
          <p:nvPr>
            <p:ph type="body" idx="1"/>
          </p:nvPr>
        </p:nvSpPr>
        <p:spPr>
          <a:xfrm>
            <a:off x="282633" y="1191278"/>
            <a:ext cx="10616383" cy="1429121"/>
          </a:xfrm>
        </p:spPr>
        <p:txBody>
          <a:bodyPr>
            <a:normAutofit/>
          </a:bodyPr>
          <a:lstStyle/>
          <a:p>
            <a:r>
              <a:rPr lang="en-US" dirty="0"/>
              <a:t>Covenants Beginnings</a:t>
            </a:r>
          </a:p>
          <a:p>
            <a:r>
              <a:rPr lang="en-US" sz="1800" b="0" i="0" dirty="0">
                <a:solidFill>
                  <a:srgbClr val="000000"/>
                </a:solidFill>
                <a:effectLst/>
                <a:latin typeface="+mj-lt"/>
              </a:rPr>
              <a:t>In 1986, David Parker and his wife Jacqueline had a vision to start their own trucking company. David and Jacqueline Parker invested their hard-earned seed money to start Covenant Transport, with 25 trucks and 50 trailers.</a:t>
            </a:r>
            <a:endParaRPr lang="en-US" sz="1800" dirty="0">
              <a:latin typeface="+mj-lt"/>
            </a:endParaRPr>
          </a:p>
        </p:txBody>
      </p:sp>
      <p:pic>
        <p:nvPicPr>
          <p:cNvPr id="5" name="Picture 4" descr="Diagram&#10;&#10;Description automatically generated">
            <a:extLst>
              <a:ext uri="{FF2B5EF4-FFF2-40B4-BE49-F238E27FC236}">
                <a16:creationId xmlns:a16="http://schemas.microsoft.com/office/drawing/2014/main" id="{53481A04-5321-7891-0D9C-AEBDBADD5157}"/>
              </a:ext>
            </a:extLst>
          </p:cNvPr>
          <p:cNvPicPr>
            <a:picLocks noChangeAspect="1"/>
          </p:cNvPicPr>
          <p:nvPr/>
        </p:nvPicPr>
        <p:blipFill>
          <a:blip r:embed="rId4"/>
          <a:stretch>
            <a:fillRect/>
          </a:stretch>
        </p:blipFill>
        <p:spPr>
          <a:xfrm>
            <a:off x="639899" y="3282937"/>
            <a:ext cx="10912202" cy="2604516"/>
          </a:xfrm>
          <a:prstGeom prst="rect">
            <a:avLst/>
          </a:prstGeom>
        </p:spPr>
      </p:pic>
    </p:spTree>
    <p:custDataLst>
      <p:tags r:id="rId1"/>
    </p:custDataLst>
    <p:extLst>
      <p:ext uri="{BB962C8B-B14F-4D97-AF65-F5344CB8AC3E}">
        <p14:creationId xmlns:p14="http://schemas.microsoft.com/office/powerpoint/2010/main" val="384128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416DEE7-A489-747B-F8AE-AA902F83D8D4}"/>
              </a:ext>
            </a:extLst>
          </p:cNvPr>
          <p:cNvSpPr>
            <a:spLocks noGrp="1"/>
          </p:cNvSpPr>
          <p:nvPr>
            <p:ph type="title"/>
          </p:nvPr>
        </p:nvSpPr>
        <p:spPr/>
        <p:txBody>
          <a:bodyPr/>
          <a:lstStyle/>
          <a:p>
            <a:r>
              <a:rPr lang="en-US"/>
              <a:t>Our Story: 36 Years Of History</a:t>
            </a:r>
          </a:p>
        </p:txBody>
      </p:sp>
      <p:pic>
        <p:nvPicPr>
          <p:cNvPr id="5" name="Picture 4" descr="Diagram&#10;&#10;Description automatically generated">
            <a:extLst>
              <a:ext uri="{FF2B5EF4-FFF2-40B4-BE49-F238E27FC236}">
                <a16:creationId xmlns:a16="http://schemas.microsoft.com/office/drawing/2014/main" id="{53481A04-5321-7891-0D9C-AEBDBADD5157}"/>
              </a:ext>
            </a:extLst>
          </p:cNvPr>
          <p:cNvPicPr>
            <a:picLocks noChangeAspect="1"/>
          </p:cNvPicPr>
          <p:nvPr/>
        </p:nvPicPr>
        <p:blipFill>
          <a:blip r:embed="rId4"/>
          <a:stretch>
            <a:fillRect/>
          </a:stretch>
        </p:blipFill>
        <p:spPr>
          <a:xfrm>
            <a:off x="64805" y="1471390"/>
            <a:ext cx="11458542" cy="2604516"/>
          </a:xfrm>
          <a:prstGeom prst="rect">
            <a:avLst/>
          </a:prstGeom>
        </p:spPr>
      </p:pic>
      <p:sp>
        <p:nvSpPr>
          <p:cNvPr id="7" name="TextBox 6">
            <a:extLst>
              <a:ext uri="{FF2B5EF4-FFF2-40B4-BE49-F238E27FC236}">
                <a16:creationId xmlns:a16="http://schemas.microsoft.com/office/drawing/2014/main" id="{6D4483AF-5554-9BC0-8223-94EFCAF601F4}"/>
              </a:ext>
            </a:extLst>
          </p:cNvPr>
          <p:cNvSpPr txBox="1"/>
          <p:nvPr/>
        </p:nvSpPr>
        <p:spPr>
          <a:xfrm>
            <a:off x="836093" y="4823440"/>
            <a:ext cx="266936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cs typeface="Calibri"/>
              </a:rPr>
              <a:t>2023 Acquisition:</a:t>
            </a:r>
            <a:endParaRPr lang="en-US" sz="2000" b="1" dirty="0">
              <a:cs typeface="Calibri" panose="020F0502020204030204"/>
            </a:endParaRPr>
          </a:p>
        </p:txBody>
      </p:sp>
      <p:pic>
        <p:nvPicPr>
          <p:cNvPr id="9" name="Picture 9" descr="A picture containing truck, sky, outdoor, red&#10;&#10;Description automatically generated">
            <a:extLst>
              <a:ext uri="{FF2B5EF4-FFF2-40B4-BE49-F238E27FC236}">
                <a16:creationId xmlns:a16="http://schemas.microsoft.com/office/drawing/2014/main" id="{AEEC696C-94ED-20FD-BEEB-2672A9AF2A4F}"/>
              </a:ext>
            </a:extLst>
          </p:cNvPr>
          <p:cNvPicPr>
            <a:picLocks noChangeAspect="1"/>
          </p:cNvPicPr>
          <p:nvPr/>
        </p:nvPicPr>
        <p:blipFill>
          <a:blip r:embed="rId5"/>
          <a:stretch>
            <a:fillRect/>
          </a:stretch>
        </p:blipFill>
        <p:spPr>
          <a:xfrm>
            <a:off x="3617343" y="4066396"/>
            <a:ext cx="4957313" cy="2794001"/>
          </a:xfrm>
          <a:prstGeom prst="rect">
            <a:avLst/>
          </a:prstGeom>
        </p:spPr>
      </p:pic>
    </p:spTree>
    <p:custDataLst>
      <p:tags r:id="rId1"/>
    </p:custDataLst>
    <p:extLst>
      <p:ext uri="{BB962C8B-B14F-4D97-AF65-F5344CB8AC3E}">
        <p14:creationId xmlns:p14="http://schemas.microsoft.com/office/powerpoint/2010/main" val="5455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A94C-9DC3-401A-A859-7D49E1F634E9}"/>
              </a:ext>
            </a:extLst>
          </p:cNvPr>
          <p:cNvSpPr>
            <a:spLocks noGrp="1"/>
          </p:cNvSpPr>
          <p:nvPr>
            <p:ph type="title"/>
          </p:nvPr>
        </p:nvSpPr>
        <p:spPr/>
        <p:txBody>
          <a:bodyPr/>
          <a:lstStyle/>
          <a:p>
            <a:r>
              <a:rPr lang="en-US"/>
              <a:t>Logistics solutions</a:t>
            </a:r>
          </a:p>
        </p:txBody>
      </p:sp>
      <p:pic>
        <p:nvPicPr>
          <p:cNvPr id="5" name="Google Shape;237;p7" descr="Aerial shot of a city flyover">
            <a:extLst>
              <a:ext uri="{FF2B5EF4-FFF2-40B4-BE49-F238E27FC236}">
                <a16:creationId xmlns:a16="http://schemas.microsoft.com/office/drawing/2014/main" id="{F4693E73-9B6F-4821-8209-3B3591488B5F}"/>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3726" y="2619699"/>
            <a:ext cx="2010165" cy="2010162"/>
          </a:xfrm>
          <a:prstGeom prst="ellipse">
            <a:avLst/>
          </a:prstGeom>
          <a:noFill/>
          <a:ln>
            <a:noFill/>
          </a:ln>
        </p:spPr>
      </p:pic>
      <p:pic>
        <p:nvPicPr>
          <p:cNvPr id="6" name="Google Shape;238;p7" descr="Worker scanning inventory">
            <a:extLst>
              <a:ext uri="{FF2B5EF4-FFF2-40B4-BE49-F238E27FC236}">
                <a16:creationId xmlns:a16="http://schemas.microsoft.com/office/drawing/2014/main" id="{6531CDDF-16E4-4FF0-9D5E-DD2EE52FDC4F}"/>
              </a:ext>
            </a:extLst>
          </p:cNvPr>
          <p:cNvPicPr preferRelativeResize="0"/>
          <p:nvPr/>
        </p:nvPicPr>
        <p:blipFill rotWithShape="1">
          <a:blip r:embed="rId5" cstate="email">
            <a:alphaModFix/>
            <a:extLst>
              <a:ext uri="{28A0092B-C50C-407E-A947-70E740481C1C}">
                <a14:useLocalDpi xmlns:a14="http://schemas.microsoft.com/office/drawing/2010/main"/>
              </a:ext>
            </a:extLst>
          </a:blip>
          <a:srcRect b="-159"/>
          <a:stretch/>
        </p:blipFill>
        <p:spPr>
          <a:xfrm>
            <a:off x="3572921" y="2619699"/>
            <a:ext cx="2010165" cy="2010165"/>
          </a:xfrm>
          <a:prstGeom prst="ellipse">
            <a:avLst/>
          </a:prstGeom>
          <a:noFill/>
          <a:ln>
            <a:noFill/>
          </a:ln>
        </p:spPr>
      </p:pic>
      <p:sp>
        <p:nvSpPr>
          <p:cNvPr id="7" name="Google Shape;239;p7">
            <a:extLst>
              <a:ext uri="{FF2B5EF4-FFF2-40B4-BE49-F238E27FC236}">
                <a16:creationId xmlns:a16="http://schemas.microsoft.com/office/drawing/2014/main" id="{1D4CB1AE-04D7-4FE1-A5B3-FE6A8F35BB33}"/>
              </a:ext>
            </a:extLst>
          </p:cNvPr>
          <p:cNvSpPr/>
          <p:nvPr/>
        </p:nvSpPr>
        <p:spPr>
          <a:xfrm>
            <a:off x="6606033" y="2619699"/>
            <a:ext cx="1982332" cy="2010164"/>
          </a:xfrm>
          <a:prstGeom prst="ellipse">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240;p7">
            <a:extLst>
              <a:ext uri="{FF2B5EF4-FFF2-40B4-BE49-F238E27FC236}">
                <a16:creationId xmlns:a16="http://schemas.microsoft.com/office/drawing/2014/main" id="{577B57E1-C252-4962-8F4C-72FC697AB857}"/>
              </a:ext>
            </a:extLst>
          </p:cNvPr>
          <p:cNvSpPr/>
          <p:nvPr/>
        </p:nvSpPr>
        <p:spPr>
          <a:xfrm>
            <a:off x="3113799" y="1867527"/>
            <a:ext cx="2928408" cy="618600"/>
          </a:xfrm>
          <a:prstGeom prst="rect">
            <a:avLst/>
          </a:prstGeom>
          <a:noFill/>
          <a:ln>
            <a:noFill/>
          </a:ln>
        </p:spPr>
        <p:txBody>
          <a:bodyPr spcFirstLastPara="1" wrap="square" lIns="91425" tIns="45700" rIns="91425" bIns="45700" anchor="t" anchorCtr="0">
            <a:noAutofit/>
          </a:bodyPr>
          <a:lstStyle/>
          <a:p>
            <a:pPr marL="0" marR="0" lvl="0" indent="4762" algn="ctr" rtl="0">
              <a:lnSpc>
                <a:spcPct val="100000"/>
              </a:lnSpc>
              <a:spcBef>
                <a:spcPts val="0"/>
              </a:spcBef>
              <a:spcAft>
                <a:spcPts val="0"/>
              </a:spcAft>
              <a:buClr>
                <a:srgbClr val="000000"/>
              </a:buClr>
              <a:buSzPts val="1500"/>
              <a:buFont typeface="Arial"/>
              <a:buNone/>
            </a:pPr>
            <a:r>
              <a:rPr lang="en-US" sz="1500" b="1" i="0" u="none" strike="noStrike" cap="none">
                <a:solidFill>
                  <a:srgbClr val="062849"/>
                </a:solidFill>
                <a:latin typeface="Avenir Next LT Pro" panose="020B0504020202020204" pitchFamily="34" charset="0"/>
                <a:ea typeface="Avenir"/>
                <a:cs typeface="Avenir"/>
                <a:sym typeface="Avenir"/>
              </a:rPr>
              <a:t>DISTRIBUTION </a:t>
            </a:r>
            <a:endParaRPr sz="1500">
              <a:latin typeface="Avenir Next LT Pro" panose="020B0504020202020204" pitchFamily="34" charset="0"/>
            </a:endParaRPr>
          </a:p>
          <a:p>
            <a:pPr marL="0" marR="0" lvl="0" indent="4762" algn="ctr" rtl="0">
              <a:lnSpc>
                <a:spcPct val="100000"/>
              </a:lnSpc>
              <a:spcBef>
                <a:spcPts val="0"/>
              </a:spcBef>
              <a:spcAft>
                <a:spcPts val="0"/>
              </a:spcAft>
              <a:buClr>
                <a:srgbClr val="000000"/>
              </a:buClr>
              <a:buSzPts val="1500"/>
              <a:buFont typeface="Arial"/>
              <a:buNone/>
            </a:pPr>
            <a:r>
              <a:rPr lang="en-US" sz="1500" b="1" i="0" u="none" strike="noStrike" cap="none">
                <a:solidFill>
                  <a:srgbClr val="062849"/>
                </a:solidFill>
                <a:latin typeface="Avenir Next LT Pro" panose="020B0504020202020204" pitchFamily="34" charset="0"/>
                <a:ea typeface="Avenir"/>
                <a:cs typeface="Avenir"/>
                <a:sym typeface="Avenir"/>
              </a:rPr>
              <a:t>CENTER MANAGEMENT</a:t>
            </a:r>
            <a:endParaRPr sz="1500" b="1" i="0" u="none" strike="noStrike" cap="none">
              <a:solidFill>
                <a:srgbClr val="062849"/>
              </a:solidFill>
              <a:latin typeface="Avenir Next LT Pro" panose="020B0504020202020204" pitchFamily="34" charset="0"/>
              <a:ea typeface="Avenir"/>
              <a:cs typeface="Avenir"/>
              <a:sym typeface="Avenir"/>
            </a:endParaRPr>
          </a:p>
        </p:txBody>
      </p:sp>
      <p:sp>
        <p:nvSpPr>
          <p:cNvPr id="9" name="Google Shape;241;p7">
            <a:extLst>
              <a:ext uri="{FF2B5EF4-FFF2-40B4-BE49-F238E27FC236}">
                <a16:creationId xmlns:a16="http://schemas.microsoft.com/office/drawing/2014/main" id="{77634367-D31E-4877-9387-995F7622F134}"/>
              </a:ext>
            </a:extLst>
          </p:cNvPr>
          <p:cNvSpPr/>
          <p:nvPr/>
        </p:nvSpPr>
        <p:spPr>
          <a:xfrm>
            <a:off x="5880942" y="1870109"/>
            <a:ext cx="3432513" cy="618600"/>
          </a:xfrm>
          <a:prstGeom prst="rect">
            <a:avLst/>
          </a:prstGeom>
          <a:noFill/>
          <a:ln>
            <a:noFill/>
          </a:ln>
        </p:spPr>
        <p:txBody>
          <a:bodyPr spcFirstLastPara="1" wrap="square" lIns="91425" tIns="45700" rIns="91425" bIns="45700" anchor="t" anchorCtr="0">
            <a:noAutofit/>
          </a:bodyPr>
          <a:lstStyle/>
          <a:p>
            <a:pPr marL="0" marR="0" lvl="0" indent="4762" algn="ctr" rtl="0">
              <a:lnSpc>
                <a:spcPct val="100000"/>
              </a:lnSpc>
              <a:spcBef>
                <a:spcPts val="0"/>
              </a:spcBef>
              <a:spcAft>
                <a:spcPts val="0"/>
              </a:spcAft>
              <a:buClr>
                <a:srgbClr val="000000"/>
              </a:buClr>
              <a:buSzPts val="1800"/>
              <a:buFont typeface="Arial"/>
              <a:buNone/>
            </a:pPr>
            <a:r>
              <a:rPr lang="en-US" sz="1500" b="1" i="0" u="none" strike="noStrike" cap="none">
                <a:solidFill>
                  <a:srgbClr val="062849"/>
                </a:solidFill>
                <a:latin typeface="Avenir Next LT Pro" panose="020B0504020202020204" pitchFamily="34" charset="0"/>
                <a:ea typeface="Avenir"/>
                <a:cs typeface="Avenir"/>
                <a:sym typeface="Avenir"/>
              </a:rPr>
              <a:t>DEDICATED </a:t>
            </a:r>
            <a:endParaRPr sz="1500">
              <a:latin typeface="Avenir Next LT Pro" panose="020B0504020202020204" pitchFamily="34" charset="0"/>
            </a:endParaRPr>
          </a:p>
          <a:p>
            <a:pPr marL="0" marR="0" lvl="0" indent="4762" algn="ctr" rtl="0">
              <a:lnSpc>
                <a:spcPct val="100000"/>
              </a:lnSpc>
              <a:spcBef>
                <a:spcPts val="0"/>
              </a:spcBef>
              <a:spcAft>
                <a:spcPts val="0"/>
              </a:spcAft>
              <a:buClr>
                <a:srgbClr val="000000"/>
              </a:buClr>
              <a:buSzPts val="1800"/>
              <a:buFont typeface="Arial"/>
              <a:buNone/>
            </a:pPr>
            <a:r>
              <a:rPr lang="en-US" sz="1500" b="1" i="0" u="none" strike="noStrike" cap="none">
                <a:solidFill>
                  <a:srgbClr val="062849"/>
                </a:solidFill>
                <a:latin typeface="Avenir Next LT Pro" panose="020B0504020202020204" pitchFamily="34" charset="0"/>
                <a:ea typeface="Avenir"/>
                <a:cs typeface="Avenir"/>
                <a:sym typeface="Avenir"/>
              </a:rPr>
              <a:t>CONTRACT CARRIAGE</a:t>
            </a:r>
            <a:endParaRPr sz="1500" b="1" i="0" u="none" strike="noStrike" cap="none">
              <a:solidFill>
                <a:srgbClr val="062849"/>
              </a:solidFill>
              <a:latin typeface="Avenir Next LT Pro" panose="020B0504020202020204" pitchFamily="34" charset="0"/>
              <a:ea typeface="Avenir"/>
              <a:cs typeface="Avenir"/>
              <a:sym typeface="Avenir"/>
            </a:endParaRPr>
          </a:p>
        </p:txBody>
      </p:sp>
      <p:sp>
        <p:nvSpPr>
          <p:cNvPr id="10" name="Google Shape;242;p7">
            <a:extLst>
              <a:ext uri="{FF2B5EF4-FFF2-40B4-BE49-F238E27FC236}">
                <a16:creationId xmlns:a16="http://schemas.microsoft.com/office/drawing/2014/main" id="{F402CD91-D40B-45FD-AD0E-D411AA23D74B}"/>
              </a:ext>
            </a:extLst>
          </p:cNvPr>
          <p:cNvSpPr/>
          <p:nvPr/>
        </p:nvSpPr>
        <p:spPr>
          <a:xfrm>
            <a:off x="310808" y="1871951"/>
            <a:ext cx="2496000" cy="646200"/>
          </a:xfrm>
          <a:prstGeom prst="rect">
            <a:avLst/>
          </a:prstGeom>
          <a:noFill/>
          <a:ln>
            <a:noFill/>
          </a:ln>
        </p:spPr>
        <p:txBody>
          <a:bodyPr spcFirstLastPara="1" wrap="square" lIns="91425" tIns="45700" rIns="91425" bIns="45700" anchor="t" anchorCtr="0">
            <a:noAutofit/>
          </a:bodyPr>
          <a:lstStyle/>
          <a:p>
            <a:pPr marL="0" marR="0" lvl="0" indent="4762" algn="ctr" rtl="0">
              <a:lnSpc>
                <a:spcPct val="100000"/>
              </a:lnSpc>
              <a:spcBef>
                <a:spcPts val="0"/>
              </a:spcBef>
              <a:spcAft>
                <a:spcPts val="0"/>
              </a:spcAft>
              <a:buClr>
                <a:srgbClr val="000000"/>
              </a:buClr>
              <a:buSzPts val="1800"/>
              <a:buFont typeface="Arial"/>
              <a:buNone/>
            </a:pPr>
            <a:r>
              <a:rPr lang="en-US" sz="1500" b="1">
                <a:solidFill>
                  <a:srgbClr val="062849"/>
                </a:solidFill>
                <a:latin typeface="Avenir Next LT Pro" panose="020B0504020202020204" pitchFamily="34" charset="0"/>
                <a:ea typeface="Avenir"/>
                <a:cs typeface="Avenir"/>
                <a:sym typeface="Avenir"/>
              </a:rPr>
              <a:t>MANAGED TRANSPORTATION</a:t>
            </a:r>
            <a:endParaRPr sz="1500" b="1" i="0" u="none" strike="noStrike" cap="none">
              <a:solidFill>
                <a:srgbClr val="062849"/>
              </a:solidFill>
              <a:latin typeface="Avenir Next LT Pro" panose="020B0504020202020204" pitchFamily="34" charset="0"/>
              <a:ea typeface="Avenir"/>
              <a:cs typeface="Avenir"/>
              <a:sym typeface="Avenir"/>
            </a:endParaRPr>
          </a:p>
        </p:txBody>
      </p:sp>
      <p:sp>
        <p:nvSpPr>
          <p:cNvPr id="11" name="Google Shape;243;p7">
            <a:extLst>
              <a:ext uri="{FF2B5EF4-FFF2-40B4-BE49-F238E27FC236}">
                <a16:creationId xmlns:a16="http://schemas.microsoft.com/office/drawing/2014/main" id="{45FF371A-D4E4-4AD7-AD97-FCF333611746}"/>
              </a:ext>
            </a:extLst>
          </p:cNvPr>
          <p:cNvSpPr/>
          <p:nvPr/>
        </p:nvSpPr>
        <p:spPr>
          <a:xfrm>
            <a:off x="9470678" y="1876033"/>
            <a:ext cx="2264268" cy="646200"/>
          </a:xfrm>
          <a:prstGeom prst="rect">
            <a:avLst/>
          </a:prstGeom>
          <a:noFill/>
          <a:ln>
            <a:noFill/>
          </a:ln>
        </p:spPr>
        <p:txBody>
          <a:bodyPr spcFirstLastPara="1" wrap="square" lIns="91425" tIns="45700" rIns="91425" bIns="45700" anchor="t" anchorCtr="0">
            <a:noAutofit/>
          </a:bodyPr>
          <a:lstStyle/>
          <a:p>
            <a:pPr marL="176207" marR="0" lvl="0" indent="-171444" algn="ctr" rtl="0">
              <a:lnSpc>
                <a:spcPct val="100000"/>
              </a:lnSpc>
              <a:spcBef>
                <a:spcPts val="0"/>
              </a:spcBef>
              <a:spcAft>
                <a:spcPts val="0"/>
              </a:spcAft>
              <a:buClr>
                <a:srgbClr val="000000"/>
              </a:buClr>
              <a:buSzPts val="1800"/>
              <a:buFont typeface="Arial"/>
              <a:buNone/>
            </a:pPr>
            <a:r>
              <a:rPr lang="en-US" sz="1500" b="1" i="0" u="none" strike="noStrike" cap="none">
                <a:solidFill>
                  <a:srgbClr val="062849"/>
                </a:solidFill>
                <a:latin typeface="Avenir Next LT Pro" panose="020B0504020202020204" pitchFamily="34" charset="0"/>
                <a:ea typeface="Avenir"/>
                <a:cs typeface="Avenir"/>
                <a:sym typeface="Avenir"/>
              </a:rPr>
              <a:t>EXPEDITED</a:t>
            </a:r>
            <a:endParaRPr sz="1500" b="1" i="0" u="none" strike="noStrike" cap="none">
              <a:solidFill>
                <a:srgbClr val="062849"/>
              </a:solidFill>
              <a:latin typeface="Avenir Next LT Pro" panose="020B0504020202020204" pitchFamily="34" charset="0"/>
              <a:ea typeface="Avenir"/>
              <a:cs typeface="Avenir"/>
              <a:sym typeface="Avenir"/>
            </a:endParaRPr>
          </a:p>
          <a:p>
            <a:pPr marL="176207" marR="0" lvl="0" indent="-171444" algn="ctr" rtl="0">
              <a:lnSpc>
                <a:spcPct val="100000"/>
              </a:lnSpc>
              <a:spcBef>
                <a:spcPts val="0"/>
              </a:spcBef>
              <a:spcAft>
                <a:spcPts val="0"/>
              </a:spcAft>
              <a:buClr>
                <a:srgbClr val="000000"/>
              </a:buClr>
              <a:buSzPts val="1800"/>
              <a:buFont typeface="Arial"/>
              <a:buNone/>
            </a:pPr>
            <a:r>
              <a:rPr lang="en-US" sz="1500" b="1" i="0" u="none" strike="noStrike" cap="none">
                <a:solidFill>
                  <a:srgbClr val="062849"/>
                </a:solidFill>
                <a:latin typeface="Avenir Next LT Pro" panose="020B0504020202020204" pitchFamily="34" charset="0"/>
                <a:ea typeface="Avenir"/>
                <a:cs typeface="Avenir"/>
                <a:sym typeface="Avenir"/>
              </a:rPr>
              <a:t>TRANSPORTATION</a:t>
            </a:r>
            <a:endParaRPr sz="1500" b="1" i="0" u="none" strike="noStrike" cap="none">
              <a:solidFill>
                <a:srgbClr val="062849"/>
              </a:solidFill>
              <a:latin typeface="Avenir Next LT Pro" panose="020B0504020202020204" pitchFamily="34" charset="0"/>
              <a:ea typeface="Avenir"/>
              <a:cs typeface="Avenir"/>
              <a:sym typeface="Avenir"/>
            </a:endParaRPr>
          </a:p>
        </p:txBody>
      </p:sp>
      <p:sp>
        <p:nvSpPr>
          <p:cNvPr id="12" name="Google Shape;244;p7">
            <a:extLst>
              <a:ext uri="{FF2B5EF4-FFF2-40B4-BE49-F238E27FC236}">
                <a16:creationId xmlns:a16="http://schemas.microsoft.com/office/drawing/2014/main" id="{5B80667D-E512-42FF-BD9C-C8625A9111EB}"/>
              </a:ext>
            </a:extLst>
          </p:cNvPr>
          <p:cNvSpPr/>
          <p:nvPr/>
        </p:nvSpPr>
        <p:spPr>
          <a:xfrm>
            <a:off x="3044142" y="4785997"/>
            <a:ext cx="2836800" cy="831000"/>
          </a:xfrm>
          <a:prstGeom prst="rect">
            <a:avLst/>
          </a:prstGeom>
          <a:noFill/>
          <a:ln>
            <a:noFill/>
          </a:ln>
        </p:spPr>
        <p:txBody>
          <a:bodyPr spcFirstLastPara="1" wrap="square" lIns="91425" tIns="45700" rIns="91425" bIns="45700" anchor="t" anchorCtr="0">
            <a:noAutofit/>
          </a:bodyPr>
          <a:lstStyle/>
          <a:p>
            <a:pPr marL="225417"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62849"/>
                </a:solidFill>
                <a:latin typeface="Avenir Next LT Pro" panose="020B0504020202020204" pitchFamily="34" charset="0"/>
                <a:ea typeface="Avenir"/>
                <a:cs typeface="Avenir"/>
                <a:sym typeface="Avenir"/>
              </a:rPr>
              <a:t>Order fulfillment</a:t>
            </a:r>
            <a:endParaRPr sz="1600" b="0" i="0" u="none" strike="noStrike" cap="none">
              <a:solidFill>
                <a:srgbClr val="062849"/>
              </a:solidFill>
              <a:latin typeface="Avenir Next LT Pro" panose="020B0504020202020204" pitchFamily="34" charset="0"/>
              <a:ea typeface="Avenir"/>
              <a:cs typeface="Avenir"/>
              <a:sym typeface="Avenir"/>
            </a:endParaRPr>
          </a:p>
          <a:p>
            <a:pPr marL="225417"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62849"/>
                </a:solidFill>
                <a:latin typeface="Avenir Next LT Pro" panose="020B0504020202020204" pitchFamily="34" charset="0"/>
                <a:ea typeface="Avenir"/>
                <a:cs typeface="Avenir"/>
                <a:sym typeface="Avenir"/>
              </a:rPr>
              <a:t>Facility management</a:t>
            </a:r>
            <a:endParaRPr sz="1600" b="0" i="0" u="none" strike="noStrike" cap="none">
              <a:solidFill>
                <a:srgbClr val="062849"/>
              </a:solidFill>
              <a:latin typeface="Avenir Next LT Pro" panose="020B0504020202020204" pitchFamily="34" charset="0"/>
              <a:ea typeface="Avenir"/>
              <a:cs typeface="Avenir"/>
              <a:sym typeface="Avenir"/>
            </a:endParaRPr>
          </a:p>
          <a:p>
            <a:pPr marL="225417"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62849"/>
                </a:solidFill>
                <a:latin typeface="Avenir Next LT Pro" panose="020B0504020202020204" pitchFamily="34" charset="0"/>
                <a:ea typeface="Avenir"/>
                <a:cs typeface="Avenir"/>
                <a:sym typeface="Avenir"/>
              </a:rPr>
              <a:t>Inventory management</a:t>
            </a:r>
            <a:endParaRPr sz="1600" b="0" i="0" u="none" strike="noStrike" cap="none">
              <a:solidFill>
                <a:srgbClr val="062849"/>
              </a:solidFill>
              <a:latin typeface="Avenir Next LT Pro" panose="020B0504020202020204" pitchFamily="34" charset="0"/>
              <a:ea typeface="Avenir"/>
              <a:cs typeface="Avenir"/>
              <a:sym typeface="Avenir"/>
            </a:endParaRPr>
          </a:p>
        </p:txBody>
      </p:sp>
      <p:sp>
        <p:nvSpPr>
          <p:cNvPr id="13" name="Google Shape;245;p7">
            <a:extLst>
              <a:ext uri="{FF2B5EF4-FFF2-40B4-BE49-F238E27FC236}">
                <a16:creationId xmlns:a16="http://schemas.microsoft.com/office/drawing/2014/main" id="{90105903-B7A0-4597-B066-8258DEC883AA}"/>
              </a:ext>
            </a:extLst>
          </p:cNvPr>
          <p:cNvSpPr/>
          <p:nvPr/>
        </p:nvSpPr>
        <p:spPr>
          <a:xfrm>
            <a:off x="6157198" y="4796548"/>
            <a:ext cx="2880000" cy="831000"/>
          </a:xfrm>
          <a:prstGeom prst="rect">
            <a:avLst/>
          </a:prstGeom>
          <a:noFill/>
          <a:ln>
            <a:noFill/>
          </a:ln>
        </p:spPr>
        <p:txBody>
          <a:bodyPr spcFirstLastPara="1" wrap="square" lIns="91425" tIns="45700" rIns="91425" bIns="45700" anchor="t" anchorCtr="0">
            <a:noAutofit/>
          </a:bodyPr>
          <a:lstStyle/>
          <a:p>
            <a:pPr marL="225417"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62849"/>
                </a:solidFill>
                <a:latin typeface="Avenir Next LT Pro" panose="020B0504020202020204" pitchFamily="34" charset="0"/>
                <a:ea typeface="Avenir"/>
                <a:cs typeface="Avenir"/>
                <a:sym typeface="Avenir"/>
              </a:rPr>
              <a:t>Dedicated fleet &amp; drivers</a:t>
            </a:r>
            <a:endParaRPr sz="1600" b="0" i="0" u="none" strike="noStrike" cap="none">
              <a:solidFill>
                <a:srgbClr val="062849"/>
              </a:solidFill>
              <a:latin typeface="Avenir Next LT Pro" panose="020B0504020202020204" pitchFamily="34" charset="0"/>
              <a:ea typeface="Avenir"/>
              <a:cs typeface="Avenir"/>
              <a:sym typeface="Avenir"/>
            </a:endParaRPr>
          </a:p>
          <a:p>
            <a:pPr marL="225417"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62849"/>
                </a:solidFill>
                <a:latin typeface="Avenir Next LT Pro" panose="020B0504020202020204" pitchFamily="34" charset="0"/>
                <a:ea typeface="Avenir"/>
                <a:cs typeface="Avenir"/>
                <a:sym typeface="Avenir"/>
              </a:rPr>
              <a:t>Private fleet conversion</a:t>
            </a:r>
            <a:endParaRPr sz="1600" b="0" i="0" u="none" strike="noStrike" cap="none">
              <a:solidFill>
                <a:srgbClr val="062849"/>
              </a:solidFill>
              <a:latin typeface="Avenir Next LT Pro" panose="020B0504020202020204" pitchFamily="34" charset="0"/>
              <a:ea typeface="Avenir"/>
              <a:cs typeface="Avenir"/>
              <a:sym typeface="Avenir"/>
            </a:endParaRPr>
          </a:p>
          <a:p>
            <a:pPr marL="225417"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62849"/>
                </a:solidFill>
                <a:latin typeface="Avenir Next LT Pro" panose="020B0504020202020204" pitchFamily="34" charset="0"/>
                <a:ea typeface="Avenir"/>
                <a:cs typeface="Avenir"/>
                <a:sym typeface="Avenir"/>
              </a:rPr>
              <a:t>Continuous move</a:t>
            </a:r>
            <a:endParaRPr sz="1600" b="0" i="0" u="none" strike="noStrike" cap="none">
              <a:solidFill>
                <a:srgbClr val="062849"/>
              </a:solidFill>
              <a:latin typeface="Avenir Next LT Pro" panose="020B0504020202020204" pitchFamily="34" charset="0"/>
              <a:ea typeface="Avenir"/>
              <a:cs typeface="Avenir"/>
              <a:sym typeface="Avenir"/>
            </a:endParaRPr>
          </a:p>
        </p:txBody>
      </p:sp>
      <p:sp>
        <p:nvSpPr>
          <p:cNvPr id="14" name="Google Shape;246;p7">
            <a:extLst>
              <a:ext uri="{FF2B5EF4-FFF2-40B4-BE49-F238E27FC236}">
                <a16:creationId xmlns:a16="http://schemas.microsoft.com/office/drawing/2014/main" id="{147E0182-DCFB-4858-B92D-3C746ADDE465}"/>
              </a:ext>
            </a:extLst>
          </p:cNvPr>
          <p:cNvSpPr/>
          <p:nvPr/>
        </p:nvSpPr>
        <p:spPr>
          <a:xfrm>
            <a:off x="104812" y="4786930"/>
            <a:ext cx="2836800" cy="831000"/>
          </a:xfrm>
          <a:prstGeom prst="rect">
            <a:avLst/>
          </a:prstGeom>
          <a:noFill/>
          <a:ln>
            <a:noFill/>
          </a:ln>
        </p:spPr>
        <p:txBody>
          <a:bodyPr spcFirstLastPara="1" wrap="square" lIns="91425" tIns="45700" rIns="91425" bIns="45700" anchor="t" anchorCtr="0">
            <a:noAutofit/>
          </a:bodyPr>
          <a:lstStyle/>
          <a:p>
            <a:pPr marL="225417"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62849"/>
                </a:solidFill>
                <a:latin typeface="Avenir Next LT Pro" panose="020B0504020202020204" pitchFamily="34" charset="0"/>
                <a:ea typeface="Avenir"/>
                <a:cs typeface="Avenir"/>
                <a:sym typeface="Avenir"/>
              </a:rPr>
              <a:t>Managed transportation</a:t>
            </a:r>
            <a:endParaRPr sz="1600" b="0" i="0" u="none" strike="noStrike" cap="none">
              <a:solidFill>
                <a:srgbClr val="062849"/>
              </a:solidFill>
              <a:latin typeface="Avenir Next LT Pro" panose="020B0504020202020204" pitchFamily="34" charset="0"/>
              <a:ea typeface="Avenir"/>
              <a:cs typeface="Avenir"/>
              <a:sym typeface="Avenir"/>
            </a:endParaRPr>
          </a:p>
          <a:p>
            <a:pPr marL="225417"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62849"/>
                </a:solidFill>
                <a:latin typeface="Avenir Next LT Pro" panose="020B0504020202020204" pitchFamily="34" charset="0"/>
                <a:ea typeface="Avenir"/>
                <a:cs typeface="Avenir"/>
                <a:sym typeface="Avenir"/>
              </a:rPr>
              <a:t>Capacity solutions</a:t>
            </a:r>
            <a:endParaRPr sz="1600" b="0" i="0" u="none" strike="noStrike" cap="none">
              <a:solidFill>
                <a:srgbClr val="062849"/>
              </a:solidFill>
              <a:latin typeface="Avenir Next LT Pro" panose="020B0504020202020204" pitchFamily="34" charset="0"/>
              <a:ea typeface="Avenir"/>
              <a:cs typeface="Avenir"/>
              <a:sym typeface="Avenir"/>
            </a:endParaRPr>
          </a:p>
          <a:p>
            <a:pPr marL="225417"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62849"/>
                </a:solidFill>
                <a:latin typeface="Avenir Next LT Pro" panose="020B0504020202020204" pitchFamily="34" charset="0"/>
                <a:ea typeface="Avenir"/>
                <a:cs typeface="Avenir"/>
                <a:sym typeface="Avenir"/>
              </a:rPr>
              <a:t>Supply chain visibility</a:t>
            </a:r>
            <a:endParaRPr sz="1600" b="0" i="0" u="none" strike="noStrike" cap="none">
              <a:solidFill>
                <a:srgbClr val="062849"/>
              </a:solidFill>
              <a:latin typeface="Avenir Next LT Pro" panose="020B0504020202020204" pitchFamily="34" charset="0"/>
              <a:ea typeface="Avenir"/>
              <a:cs typeface="Avenir"/>
              <a:sym typeface="Avenir"/>
            </a:endParaRPr>
          </a:p>
        </p:txBody>
      </p:sp>
      <p:sp>
        <p:nvSpPr>
          <p:cNvPr id="15" name="Google Shape;247;p7">
            <a:extLst>
              <a:ext uri="{FF2B5EF4-FFF2-40B4-BE49-F238E27FC236}">
                <a16:creationId xmlns:a16="http://schemas.microsoft.com/office/drawing/2014/main" id="{D622BDC0-6F5E-4478-B790-071EBD9009EF}"/>
              </a:ext>
            </a:extLst>
          </p:cNvPr>
          <p:cNvSpPr/>
          <p:nvPr/>
        </p:nvSpPr>
        <p:spPr>
          <a:xfrm>
            <a:off x="9028862" y="4796548"/>
            <a:ext cx="3147900" cy="831000"/>
          </a:xfrm>
          <a:prstGeom prst="rect">
            <a:avLst/>
          </a:prstGeom>
          <a:noFill/>
          <a:ln>
            <a:noFill/>
          </a:ln>
        </p:spPr>
        <p:txBody>
          <a:bodyPr spcFirstLastPara="1" wrap="square" lIns="91425" tIns="45700" rIns="91425" bIns="45700" anchor="t" anchorCtr="0">
            <a:noAutofit/>
          </a:bodyPr>
          <a:lstStyle/>
          <a:p>
            <a:pPr marL="225417"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62849"/>
                </a:solidFill>
                <a:latin typeface="Avenir Next LT Pro" panose="020B0504020202020204" pitchFamily="34" charset="0"/>
                <a:ea typeface="Avenir"/>
                <a:cs typeface="Avenir"/>
                <a:sym typeface="Avenir"/>
              </a:rPr>
              <a:t>Just-in-time freight</a:t>
            </a:r>
            <a:endParaRPr sz="1600" b="0" i="0" u="none" strike="noStrike" cap="none">
              <a:solidFill>
                <a:srgbClr val="062849"/>
              </a:solidFill>
              <a:latin typeface="Avenir Next LT Pro" panose="020B0504020202020204" pitchFamily="34" charset="0"/>
              <a:ea typeface="Avenir"/>
              <a:cs typeface="Avenir"/>
              <a:sym typeface="Avenir"/>
            </a:endParaRPr>
          </a:p>
          <a:p>
            <a:pPr marL="225417"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62849"/>
                </a:solidFill>
                <a:latin typeface="Avenir Next LT Pro" panose="020B0504020202020204" pitchFamily="34" charset="0"/>
                <a:ea typeface="Avenir"/>
                <a:cs typeface="Avenir"/>
                <a:sym typeface="Avenir"/>
              </a:rPr>
              <a:t>Long-haul freight</a:t>
            </a:r>
            <a:endParaRPr sz="1600" b="0" i="0" u="none" strike="noStrike" cap="none">
              <a:solidFill>
                <a:srgbClr val="062849"/>
              </a:solidFill>
              <a:latin typeface="Avenir Next LT Pro" panose="020B0504020202020204" pitchFamily="34" charset="0"/>
              <a:ea typeface="Avenir"/>
              <a:cs typeface="Avenir"/>
              <a:sym typeface="Avenir"/>
            </a:endParaRPr>
          </a:p>
          <a:p>
            <a:pPr marL="225417"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62849"/>
                </a:solidFill>
                <a:latin typeface="Avenir Next LT Pro" panose="020B0504020202020204" pitchFamily="34" charset="0"/>
                <a:ea typeface="Avenir"/>
                <a:cs typeface="Avenir"/>
                <a:sym typeface="Avenir"/>
              </a:rPr>
              <a:t>High-value services</a:t>
            </a:r>
            <a:endParaRPr sz="1600" b="0" i="0" u="none" strike="noStrike" cap="none">
              <a:solidFill>
                <a:srgbClr val="062849"/>
              </a:solidFill>
              <a:latin typeface="Avenir Next LT Pro" panose="020B0504020202020204" pitchFamily="34" charset="0"/>
              <a:ea typeface="Avenir"/>
              <a:cs typeface="Avenir"/>
              <a:sym typeface="Avenir"/>
            </a:endParaRPr>
          </a:p>
        </p:txBody>
      </p:sp>
      <p:pic>
        <p:nvPicPr>
          <p:cNvPr id="16" name="Google Shape;248;p7" descr="Blurred micro image of a street traffic">
            <a:extLst>
              <a:ext uri="{FF2B5EF4-FFF2-40B4-BE49-F238E27FC236}">
                <a16:creationId xmlns:a16="http://schemas.microsoft.com/office/drawing/2014/main" id="{4BB65A7E-988A-423C-B20B-EEB608333898}"/>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611312" y="2619699"/>
            <a:ext cx="1983000" cy="2010165"/>
          </a:xfrm>
          <a:prstGeom prst="ellipse">
            <a:avLst/>
          </a:prstGeom>
          <a:noFill/>
          <a:ln>
            <a:noFill/>
          </a:ln>
        </p:spPr>
      </p:pic>
    </p:spTree>
    <p:custDataLst>
      <p:tags r:id="rId1"/>
    </p:custDataLst>
    <p:extLst>
      <p:ext uri="{BB962C8B-B14F-4D97-AF65-F5344CB8AC3E}">
        <p14:creationId xmlns:p14="http://schemas.microsoft.com/office/powerpoint/2010/main" val="129356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75D8-8511-4741-9B81-0BA3F4F76C93}"/>
              </a:ext>
            </a:extLst>
          </p:cNvPr>
          <p:cNvSpPr>
            <a:spLocks noGrp="1"/>
          </p:cNvSpPr>
          <p:nvPr>
            <p:ph type="title"/>
          </p:nvPr>
        </p:nvSpPr>
        <p:spPr>
          <a:xfrm>
            <a:off x="299841" y="309141"/>
            <a:ext cx="11422224" cy="595928"/>
          </a:xfrm>
        </p:spPr>
        <p:txBody>
          <a:bodyPr>
            <a:normAutofit fontScale="90000"/>
          </a:bodyPr>
          <a:lstStyle/>
          <a:p>
            <a:r>
              <a:rPr lang="en-US"/>
              <a:t>Our Culture</a:t>
            </a:r>
          </a:p>
        </p:txBody>
      </p:sp>
      <p:sp>
        <p:nvSpPr>
          <p:cNvPr id="3" name="Content Placeholder 2">
            <a:extLst>
              <a:ext uri="{FF2B5EF4-FFF2-40B4-BE49-F238E27FC236}">
                <a16:creationId xmlns:a16="http://schemas.microsoft.com/office/drawing/2014/main" id="{E788BD2E-E888-495D-838C-746606683FDE}"/>
              </a:ext>
            </a:extLst>
          </p:cNvPr>
          <p:cNvSpPr>
            <a:spLocks noGrp="1"/>
          </p:cNvSpPr>
          <p:nvPr>
            <p:ph idx="1"/>
          </p:nvPr>
        </p:nvSpPr>
        <p:spPr>
          <a:xfrm>
            <a:off x="335582" y="1442368"/>
            <a:ext cx="7040578" cy="724575"/>
          </a:xfrm>
        </p:spPr>
        <p:txBody>
          <a:bodyPr>
            <a:noAutofit/>
          </a:bodyPr>
          <a:lstStyle/>
          <a:p>
            <a:pPr marL="0" indent="0">
              <a:lnSpc>
                <a:spcPct val="120000"/>
              </a:lnSpc>
              <a:buNone/>
            </a:pPr>
            <a:r>
              <a:rPr lang="en-US" sz="1600">
                <a:latin typeface="Avenir Next LT Pro" panose="020B0504020202020204" pitchFamily="34" charset="0"/>
              </a:rPr>
              <a:t>We’ve worked diligently throughout our history to foster a living, breathing culture of shared core values among our 5,000-plus associates.</a:t>
            </a:r>
            <a:endParaRPr lang="en-US" sz="1600"/>
          </a:p>
        </p:txBody>
      </p:sp>
      <p:pic>
        <p:nvPicPr>
          <p:cNvPr id="4" name="Picture 3">
            <a:extLst>
              <a:ext uri="{FF2B5EF4-FFF2-40B4-BE49-F238E27FC236}">
                <a16:creationId xmlns:a16="http://schemas.microsoft.com/office/drawing/2014/main" id="{77BFCB0D-AD45-46CE-BE9E-54F306CAFE7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82555" y="2393600"/>
            <a:ext cx="2248214" cy="1609950"/>
          </a:xfrm>
          <a:prstGeom prst="rect">
            <a:avLst/>
          </a:prstGeom>
        </p:spPr>
      </p:pic>
      <p:pic>
        <p:nvPicPr>
          <p:cNvPr id="5" name="Picture 4">
            <a:extLst>
              <a:ext uri="{FF2B5EF4-FFF2-40B4-BE49-F238E27FC236}">
                <a16:creationId xmlns:a16="http://schemas.microsoft.com/office/drawing/2014/main" id="{FB0E24D3-8F98-49A8-BF8C-275F50CDC02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938706" y="2306008"/>
            <a:ext cx="1800476" cy="1581371"/>
          </a:xfrm>
          <a:prstGeom prst="rect">
            <a:avLst/>
          </a:prstGeom>
        </p:spPr>
      </p:pic>
      <p:pic>
        <p:nvPicPr>
          <p:cNvPr id="6" name="Picture 5">
            <a:extLst>
              <a:ext uri="{FF2B5EF4-FFF2-40B4-BE49-F238E27FC236}">
                <a16:creationId xmlns:a16="http://schemas.microsoft.com/office/drawing/2014/main" id="{600F5BA0-A3A9-4BF8-BCAA-268A9A69F92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337135" y="2306008"/>
            <a:ext cx="1542953" cy="1664520"/>
          </a:xfrm>
          <a:prstGeom prst="rect">
            <a:avLst/>
          </a:prstGeom>
        </p:spPr>
      </p:pic>
      <p:sp>
        <p:nvSpPr>
          <p:cNvPr id="7" name="TextBox 6">
            <a:extLst>
              <a:ext uri="{FF2B5EF4-FFF2-40B4-BE49-F238E27FC236}">
                <a16:creationId xmlns:a16="http://schemas.microsoft.com/office/drawing/2014/main" id="{AB380355-FC05-46DA-AA91-46A8CC0E7BAD}"/>
              </a:ext>
            </a:extLst>
          </p:cNvPr>
          <p:cNvSpPr txBox="1"/>
          <p:nvPr/>
        </p:nvSpPr>
        <p:spPr>
          <a:xfrm>
            <a:off x="3010682" y="4047907"/>
            <a:ext cx="1598515" cy="307777"/>
          </a:xfrm>
          <a:prstGeom prst="rect">
            <a:avLst/>
          </a:prstGeom>
          <a:noFill/>
        </p:spPr>
        <p:txBody>
          <a:bodyPr wrap="none" rtlCol="0">
            <a:spAutoFit/>
          </a:bodyPr>
          <a:lstStyle/>
          <a:p>
            <a:r>
              <a:rPr lang="en-US" b="1">
                <a:solidFill>
                  <a:schemeClr val="accent6">
                    <a:lumMod val="90000"/>
                    <a:lumOff val="10000"/>
                  </a:schemeClr>
                </a:solidFill>
                <a:latin typeface="Avenir Next LT Pro" panose="020B0504020202020204" pitchFamily="34" charset="0"/>
              </a:rPr>
              <a:t>SERVANTHOOD</a:t>
            </a:r>
          </a:p>
        </p:txBody>
      </p:sp>
      <p:sp>
        <p:nvSpPr>
          <p:cNvPr id="8" name="TextBox 7">
            <a:extLst>
              <a:ext uri="{FF2B5EF4-FFF2-40B4-BE49-F238E27FC236}">
                <a16:creationId xmlns:a16="http://schemas.microsoft.com/office/drawing/2014/main" id="{C3E78AAF-D7DF-4037-BEA9-4026D64BD37C}"/>
              </a:ext>
            </a:extLst>
          </p:cNvPr>
          <p:cNvSpPr txBox="1"/>
          <p:nvPr/>
        </p:nvSpPr>
        <p:spPr>
          <a:xfrm>
            <a:off x="839853" y="4017741"/>
            <a:ext cx="1074333" cy="307777"/>
          </a:xfrm>
          <a:prstGeom prst="rect">
            <a:avLst/>
          </a:prstGeom>
          <a:noFill/>
        </p:spPr>
        <p:txBody>
          <a:bodyPr wrap="none" rtlCol="0">
            <a:spAutoFit/>
          </a:bodyPr>
          <a:lstStyle/>
          <a:p>
            <a:r>
              <a:rPr lang="en-US" b="1">
                <a:solidFill>
                  <a:schemeClr val="accent6">
                    <a:lumMod val="90000"/>
                    <a:lumOff val="10000"/>
                  </a:schemeClr>
                </a:solidFill>
                <a:latin typeface="Avenir Next LT Pro" panose="020B0504020202020204" pitchFamily="34" charset="0"/>
              </a:rPr>
              <a:t>EMPATHY</a:t>
            </a:r>
          </a:p>
        </p:txBody>
      </p:sp>
      <p:sp>
        <p:nvSpPr>
          <p:cNvPr id="9" name="TextBox 8">
            <a:extLst>
              <a:ext uri="{FF2B5EF4-FFF2-40B4-BE49-F238E27FC236}">
                <a16:creationId xmlns:a16="http://schemas.microsoft.com/office/drawing/2014/main" id="{4B5934CA-6584-43E7-9C6B-CAB1C3A02130}"/>
              </a:ext>
            </a:extLst>
          </p:cNvPr>
          <p:cNvSpPr txBox="1"/>
          <p:nvPr/>
        </p:nvSpPr>
        <p:spPr>
          <a:xfrm>
            <a:off x="5634936" y="4039813"/>
            <a:ext cx="829073" cy="307777"/>
          </a:xfrm>
          <a:prstGeom prst="rect">
            <a:avLst/>
          </a:prstGeom>
          <a:noFill/>
        </p:spPr>
        <p:txBody>
          <a:bodyPr wrap="none" rtlCol="0">
            <a:spAutoFit/>
          </a:bodyPr>
          <a:lstStyle/>
          <a:p>
            <a:r>
              <a:rPr lang="en-US" b="1">
                <a:solidFill>
                  <a:schemeClr val="accent6">
                    <a:lumMod val="90000"/>
                    <a:lumOff val="10000"/>
                  </a:schemeClr>
                </a:solidFill>
                <a:latin typeface="Avenir Next LT Pro" panose="020B0504020202020204" pitchFamily="34" charset="0"/>
              </a:rPr>
              <a:t>VIRTUE</a:t>
            </a:r>
          </a:p>
        </p:txBody>
      </p:sp>
      <p:sp>
        <p:nvSpPr>
          <p:cNvPr id="16" name="Rectangle 15">
            <a:extLst>
              <a:ext uri="{FF2B5EF4-FFF2-40B4-BE49-F238E27FC236}">
                <a16:creationId xmlns:a16="http://schemas.microsoft.com/office/drawing/2014/main" id="{2FC8241D-1371-47E6-996C-E2817DA5F0EA}"/>
              </a:ext>
            </a:extLst>
          </p:cNvPr>
          <p:cNvSpPr/>
          <p:nvPr/>
        </p:nvSpPr>
        <p:spPr>
          <a:xfrm>
            <a:off x="7475868" y="4341154"/>
            <a:ext cx="4354197" cy="923330"/>
          </a:xfrm>
          <a:prstGeom prst="rect">
            <a:avLst/>
          </a:prstGeom>
        </p:spPr>
        <p:txBody>
          <a:bodyPr wrap="square">
            <a:spAutoFit/>
          </a:bodyPr>
          <a:lstStyle/>
          <a:p>
            <a:pPr algn="ctr"/>
            <a:r>
              <a:rPr lang="en-US" b="1" i="1">
                <a:solidFill>
                  <a:schemeClr val="accent3"/>
                </a:solidFill>
                <a:latin typeface="Avenir Next LT Pro" panose="020B0504020202020204" pitchFamily="34" charset="0"/>
              </a:rPr>
              <a:t>To encourage individual accountability and prioritize the needs of the customer.  </a:t>
            </a:r>
          </a:p>
        </p:txBody>
      </p:sp>
      <p:sp>
        <p:nvSpPr>
          <p:cNvPr id="11" name="Rectangle 10">
            <a:extLst>
              <a:ext uri="{FF2B5EF4-FFF2-40B4-BE49-F238E27FC236}">
                <a16:creationId xmlns:a16="http://schemas.microsoft.com/office/drawing/2014/main" id="{3C25E0D3-45F8-4131-905A-BCC581999F85}"/>
              </a:ext>
            </a:extLst>
          </p:cNvPr>
          <p:cNvSpPr/>
          <p:nvPr/>
        </p:nvSpPr>
        <p:spPr>
          <a:xfrm>
            <a:off x="698846" y="4495719"/>
            <a:ext cx="1580317" cy="707886"/>
          </a:xfrm>
          <a:prstGeom prst="rect">
            <a:avLst/>
          </a:prstGeom>
        </p:spPr>
        <p:txBody>
          <a:bodyPr wrap="square" lIns="0" tIns="0" rIns="0" bIns="0">
            <a:noAutofit/>
          </a:bodyPr>
          <a:lstStyle/>
          <a:p>
            <a:pPr algn="ctr"/>
            <a:r>
              <a:rPr lang="en-US" sz="1400">
                <a:latin typeface="Avenir Next LT Pro" panose="020B0504020202020204" pitchFamily="34" charset="0"/>
              </a:rPr>
              <a:t>Treat others how you want to be treated.</a:t>
            </a:r>
          </a:p>
        </p:txBody>
      </p:sp>
      <p:sp>
        <p:nvSpPr>
          <p:cNvPr id="12" name="Rectangle 11">
            <a:extLst>
              <a:ext uri="{FF2B5EF4-FFF2-40B4-BE49-F238E27FC236}">
                <a16:creationId xmlns:a16="http://schemas.microsoft.com/office/drawing/2014/main" id="{6D8BCF83-ED95-4526-99CD-8C0167591DFA}"/>
              </a:ext>
            </a:extLst>
          </p:cNvPr>
          <p:cNvSpPr/>
          <p:nvPr/>
        </p:nvSpPr>
        <p:spPr>
          <a:xfrm>
            <a:off x="2981678" y="4541209"/>
            <a:ext cx="1656522" cy="523220"/>
          </a:xfrm>
          <a:prstGeom prst="rect">
            <a:avLst/>
          </a:prstGeom>
        </p:spPr>
        <p:txBody>
          <a:bodyPr wrap="square" lIns="0" rIns="0">
            <a:noAutofit/>
          </a:bodyPr>
          <a:lstStyle/>
          <a:p>
            <a:pPr algn="ctr"/>
            <a:r>
              <a:rPr lang="en-US" sz="1400">
                <a:latin typeface="Avenir Next LT Pro" panose="020B0504020202020204" pitchFamily="34" charset="0"/>
              </a:rPr>
              <a:t>Put others before yourself.</a:t>
            </a:r>
            <a:endParaRPr lang="en-US" sz="1400"/>
          </a:p>
        </p:txBody>
      </p:sp>
      <p:sp>
        <p:nvSpPr>
          <p:cNvPr id="13" name="Rectangle 12">
            <a:extLst>
              <a:ext uri="{FF2B5EF4-FFF2-40B4-BE49-F238E27FC236}">
                <a16:creationId xmlns:a16="http://schemas.microsoft.com/office/drawing/2014/main" id="{2AC30C87-05DE-45FF-B296-7A689046FEA1}"/>
              </a:ext>
            </a:extLst>
          </p:cNvPr>
          <p:cNvSpPr/>
          <p:nvPr/>
        </p:nvSpPr>
        <p:spPr>
          <a:xfrm>
            <a:off x="5289488" y="4469332"/>
            <a:ext cx="1699889" cy="787398"/>
          </a:xfrm>
          <a:prstGeom prst="rect">
            <a:avLst/>
          </a:prstGeom>
        </p:spPr>
        <p:txBody>
          <a:bodyPr wrap="square" lIns="0" rIns="0">
            <a:noAutofit/>
          </a:bodyPr>
          <a:lstStyle/>
          <a:p>
            <a:pPr algn="ctr"/>
            <a:r>
              <a:rPr lang="en-US" sz="1400">
                <a:latin typeface="Avenir Next LT Pro" panose="020B0504020202020204" pitchFamily="34" charset="0"/>
              </a:rPr>
              <a:t>Practicing Integrity, honesty and fairness in all situations.</a:t>
            </a:r>
            <a:endParaRPr lang="en-US" sz="1400"/>
          </a:p>
        </p:txBody>
      </p:sp>
      <p:pic>
        <p:nvPicPr>
          <p:cNvPr id="14" name="Picture 13">
            <a:extLst>
              <a:ext uri="{FF2B5EF4-FFF2-40B4-BE49-F238E27FC236}">
                <a16:creationId xmlns:a16="http://schemas.microsoft.com/office/drawing/2014/main" id="{E1A890CF-1F2D-4ED5-8A9D-456F67BC5EDA}"/>
              </a:ext>
            </a:extLst>
          </p:cNvPr>
          <p:cNvPicPr>
            <a:picLocks noChangeAspect="1"/>
          </p:cNvPicPr>
          <p:nvPr/>
        </p:nvPicPr>
        <p:blipFill rotWithShape="1">
          <a:blip r:embed="rId7"/>
          <a:srcRect l="4048" t="12836" r="13702" b="10283"/>
          <a:stretch/>
        </p:blipFill>
        <p:spPr>
          <a:xfrm>
            <a:off x="7807782" y="1551446"/>
            <a:ext cx="3690371" cy="2640235"/>
          </a:xfrm>
          <a:prstGeom prst="rect">
            <a:avLst/>
          </a:prstGeom>
        </p:spPr>
      </p:pic>
    </p:spTree>
    <p:custDataLst>
      <p:tags r:id="rId1"/>
    </p:custDataLst>
    <p:extLst>
      <p:ext uri="{BB962C8B-B14F-4D97-AF65-F5344CB8AC3E}">
        <p14:creationId xmlns:p14="http://schemas.microsoft.com/office/powerpoint/2010/main" val="4269134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67F44-522A-BD33-9AFC-CE2D37EAF1BA}"/>
              </a:ext>
            </a:extLst>
          </p:cNvPr>
          <p:cNvSpPr>
            <a:spLocks noGrp="1"/>
          </p:cNvSpPr>
          <p:nvPr>
            <p:ph type="ctrTitle"/>
          </p:nvPr>
        </p:nvSpPr>
        <p:spPr>
          <a:xfrm>
            <a:off x="1524000" y="2560099"/>
            <a:ext cx="9144000" cy="2387600"/>
          </a:xfrm>
        </p:spPr>
        <p:txBody>
          <a:bodyPr>
            <a:normAutofit/>
          </a:bodyPr>
          <a:lstStyle/>
          <a:p>
            <a:r>
              <a:rPr lang="en-US" sz="6600" dirty="0">
                <a:solidFill>
                  <a:schemeClr val="accent1">
                    <a:lumMod val="50000"/>
                  </a:schemeClr>
                </a:solidFill>
                <a:cs typeface="Calibri Light"/>
              </a:rPr>
              <a:t>Safety Program</a:t>
            </a:r>
            <a:endParaRPr lang="en-US" sz="6600" dirty="0">
              <a:solidFill>
                <a:schemeClr val="accent1">
                  <a:lumMod val="50000"/>
                </a:schemeClr>
              </a:solidFill>
            </a:endParaRPr>
          </a:p>
        </p:txBody>
      </p:sp>
      <p:pic>
        <p:nvPicPr>
          <p:cNvPr id="4" name="Picture 4" descr="Logo, company name&#10;&#10;Description automatically generated">
            <a:extLst>
              <a:ext uri="{FF2B5EF4-FFF2-40B4-BE49-F238E27FC236}">
                <a16:creationId xmlns:a16="http://schemas.microsoft.com/office/drawing/2014/main" id="{218FA388-E895-D52F-74DC-6122BF2088F4}"/>
              </a:ext>
            </a:extLst>
          </p:cNvPr>
          <p:cNvPicPr>
            <a:picLocks noChangeAspect="1"/>
          </p:cNvPicPr>
          <p:nvPr/>
        </p:nvPicPr>
        <p:blipFill>
          <a:blip r:embed="rId2"/>
          <a:stretch>
            <a:fillRect/>
          </a:stretch>
        </p:blipFill>
        <p:spPr>
          <a:xfrm>
            <a:off x="1345724" y="1615596"/>
            <a:ext cx="9155497" cy="2131561"/>
          </a:xfrm>
          <a:prstGeom prst="rect">
            <a:avLst/>
          </a:prstGeom>
        </p:spPr>
      </p:pic>
    </p:spTree>
    <p:extLst>
      <p:ext uri="{BB962C8B-B14F-4D97-AF65-F5344CB8AC3E}">
        <p14:creationId xmlns:p14="http://schemas.microsoft.com/office/powerpoint/2010/main" val="2467460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6">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201A03-24B4-BBB5-EF27-6DF8CAD11A7E}"/>
              </a:ext>
            </a:extLst>
          </p:cNvPr>
          <p:cNvSpPr>
            <a:spLocks noGrp="1"/>
          </p:cNvSpPr>
          <p:nvPr>
            <p:ph type="title"/>
          </p:nvPr>
        </p:nvSpPr>
        <p:spPr>
          <a:xfrm>
            <a:off x="640080" y="4777739"/>
            <a:ext cx="3418990" cy="1412119"/>
          </a:xfrm>
        </p:spPr>
        <p:txBody>
          <a:bodyPr vert="horz" lIns="91440" tIns="45720" rIns="91440" bIns="45720" rtlCol="0" anchor="ctr">
            <a:normAutofit/>
          </a:bodyPr>
          <a:lstStyle/>
          <a:p>
            <a:pPr algn="ctr"/>
            <a:r>
              <a:rPr lang="en-US" sz="4800" b="1" dirty="0">
                <a:cs typeface="Calibri Light"/>
              </a:rPr>
              <a:t>Zero Incident Mindset</a:t>
            </a:r>
          </a:p>
        </p:txBody>
      </p:sp>
      <p:sp>
        <p:nvSpPr>
          <p:cNvPr id="3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6AEE9A9-21D0-FCC9-8D11-08F7FF75EDA5}"/>
              </a:ext>
            </a:extLst>
          </p:cNvPr>
          <p:cNvSpPr>
            <a:spLocks noGrp="1"/>
          </p:cNvSpPr>
          <p:nvPr>
            <p:ph type="body" sz="half" idx="2"/>
          </p:nvPr>
        </p:nvSpPr>
        <p:spPr>
          <a:xfrm>
            <a:off x="4654294" y="4475814"/>
            <a:ext cx="6897626" cy="1773034"/>
          </a:xfrm>
        </p:spPr>
        <p:txBody>
          <a:bodyPr vert="horz" lIns="91440" tIns="45720" rIns="91440" bIns="45720" rtlCol="0" anchor="ctr">
            <a:noAutofit/>
          </a:bodyPr>
          <a:lstStyle/>
          <a:p>
            <a:pPr indent="-228600">
              <a:buFont typeface="Arial" panose="020B0604020202020204" pitchFamily="34" charset="0"/>
              <a:buChar char="•"/>
            </a:pPr>
            <a:r>
              <a:rPr lang="en-US" sz="1800" dirty="0"/>
              <a:t>This safety program was developed to address driver safety from a holistic behavior model that outlines:</a:t>
            </a:r>
            <a:endParaRPr lang="en-US" sz="1800">
              <a:cs typeface="Calibri"/>
            </a:endParaRPr>
          </a:p>
          <a:p>
            <a:pPr indent="-228600">
              <a:buFont typeface="Arial" panose="020B0604020202020204" pitchFamily="34" charset="0"/>
              <a:buChar char="•"/>
            </a:pPr>
            <a:r>
              <a:rPr lang="en-US" sz="1800" dirty="0"/>
              <a:t>Driving behaviors</a:t>
            </a:r>
            <a:endParaRPr lang="en-US" sz="1800">
              <a:cs typeface="Calibri"/>
            </a:endParaRPr>
          </a:p>
          <a:p>
            <a:pPr marL="285750" indent="-228600">
              <a:buFont typeface="Arial" panose="020B0604020202020204" pitchFamily="34" charset="0"/>
              <a:buChar char="•"/>
            </a:pPr>
            <a:r>
              <a:rPr lang="en-US" sz="1800" dirty="0"/>
              <a:t>Preventative lifestyle actions</a:t>
            </a:r>
            <a:endParaRPr lang="en-US" sz="1800">
              <a:cs typeface="Calibri"/>
            </a:endParaRPr>
          </a:p>
          <a:p>
            <a:pPr indent="-228600">
              <a:buFont typeface="Arial" panose="020B0604020202020204" pitchFamily="34" charset="0"/>
              <a:buChar char="•"/>
            </a:pPr>
            <a:r>
              <a:rPr lang="en-US" sz="1800" dirty="0"/>
              <a:t>Covenant Safety Culture</a:t>
            </a:r>
            <a:endParaRPr lang="en-US" sz="1800" dirty="0">
              <a:cs typeface="Calibri"/>
            </a:endParaRPr>
          </a:p>
        </p:txBody>
      </p:sp>
      <p:pic>
        <p:nvPicPr>
          <p:cNvPr id="11" name="Content Placeholder 7" descr="A picture containing text, logo, font, screenshot&#10;&#10;Description automatically generated">
            <a:extLst>
              <a:ext uri="{FF2B5EF4-FFF2-40B4-BE49-F238E27FC236}">
                <a16:creationId xmlns:a16="http://schemas.microsoft.com/office/drawing/2014/main" id="{6FA2A6A8-7E35-123A-4F9D-20078DB88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721" y="383200"/>
            <a:ext cx="7050557" cy="3408263"/>
          </a:xfrm>
          <a:prstGeom prst="rect">
            <a:avLst/>
          </a:prstGeom>
        </p:spPr>
      </p:pic>
    </p:spTree>
    <p:extLst>
      <p:ext uri="{BB962C8B-B14F-4D97-AF65-F5344CB8AC3E}">
        <p14:creationId xmlns:p14="http://schemas.microsoft.com/office/powerpoint/2010/main" val="2447915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descr="Graphical user interface, text, application, chat or text message&#10;&#10;Description automatically generated">
            <a:extLst>
              <a:ext uri="{FF2B5EF4-FFF2-40B4-BE49-F238E27FC236}">
                <a16:creationId xmlns:a16="http://schemas.microsoft.com/office/drawing/2014/main" id="{5A518A33-78F2-D223-687B-24CB0E9F81EC}"/>
              </a:ext>
            </a:extLst>
          </p:cNvPr>
          <p:cNvPicPr>
            <a:picLocks noChangeAspect="1"/>
          </p:cNvPicPr>
          <p:nvPr/>
        </p:nvPicPr>
        <p:blipFill>
          <a:blip r:embed="rId3"/>
          <a:stretch>
            <a:fillRect/>
          </a:stretch>
        </p:blipFill>
        <p:spPr>
          <a:xfrm>
            <a:off x="412596" y="4487704"/>
            <a:ext cx="11366808" cy="2370955"/>
          </a:xfrm>
          <a:prstGeom prst="rect">
            <a:avLst/>
          </a:prstGeom>
        </p:spPr>
      </p:pic>
      <p:pic>
        <p:nvPicPr>
          <p:cNvPr id="9" name="Picture 9" descr="Text&#10;&#10;Description automatically generated">
            <a:extLst>
              <a:ext uri="{FF2B5EF4-FFF2-40B4-BE49-F238E27FC236}">
                <a16:creationId xmlns:a16="http://schemas.microsoft.com/office/drawing/2014/main" id="{D2FFB410-7B26-CE3A-E6B7-23FD3F13C640}"/>
              </a:ext>
            </a:extLst>
          </p:cNvPr>
          <p:cNvPicPr>
            <a:picLocks noChangeAspect="1"/>
          </p:cNvPicPr>
          <p:nvPr/>
        </p:nvPicPr>
        <p:blipFill>
          <a:blip r:embed="rId4"/>
          <a:stretch>
            <a:fillRect/>
          </a:stretch>
        </p:blipFill>
        <p:spPr>
          <a:xfrm>
            <a:off x="496229" y="-49120"/>
            <a:ext cx="11366809" cy="1770923"/>
          </a:xfrm>
          <a:prstGeom prst="rect">
            <a:avLst/>
          </a:prstGeom>
        </p:spPr>
      </p:pic>
      <p:pic>
        <p:nvPicPr>
          <p:cNvPr id="11" name="Picture 11" descr="Diagram&#10;&#10;Description automatically generated">
            <a:extLst>
              <a:ext uri="{FF2B5EF4-FFF2-40B4-BE49-F238E27FC236}">
                <a16:creationId xmlns:a16="http://schemas.microsoft.com/office/drawing/2014/main" id="{C1B6FC7A-B4D9-17A4-FE90-8F7F2AD56835}"/>
              </a:ext>
            </a:extLst>
          </p:cNvPr>
          <p:cNvPicPr>
            <a:picLocks noChangeAspect="1"/>
          </p:cNvPicPr>
          <p:nvPr/>
        </p:nvPicPr>
        <p:blipFill>
          <a:blip r:embed="rId5"/>
          <a:stretch>
            <a:fillRect/>
          </a:stretch>
        </p:blipFill>
        <p:spPr>
          <a:xfrm>
            <a:off x="496229" y="2291575"/>
            <a:ext cx="4796882" cy="1856678"/>
          </a:xfrm>
          <a:prstGeom prst="rect">
            <a:avLst/>
          </a:prstGeom>
        </p:spPr>
      </p:pic>
      <p:pic>
        <p:nvPicPr>
          <p:cNvPr id="10" name="Picture 10" descr="A picture containing logo&#10;&#10;Description automatically generated">
            <a:extLst>
              <a:ext uri="{FF2B5EF4-FFF2-40B4-BE49-F238E27FC236}">
                <a16:creationId xmlns:a16="http://schemas.microsoft.com/office/drawing/2014/main" id="{9941597C-9E89-F3AC-A825-D74A268F421E}"/>
              </a:ext>
            </a:extLst>
          </p:cNvPr>
          <p:cNvPicPr>
            <a:picLocks noChangeAspect="1"/>
          </p:cNvPicPr>
          <p:nvPr/>
        </p:nvPicPr>
        <p:blipFill>
          <a:blip r:embed="rId6"/>
          <a:stretch>
            <a:fillRect/>
          </a:stretch>
        </p:blipFill>
        <p:spPr>
          <a:xfrm>
            <a:off x="328961" y="1759506"/>
            <a:ext cx="5215053" cy="523304"/>
          </a:xfrm>
          <a:prstGeom prst="rect">
            <a:avLst/>
          </a:prstGeom>
        </p:spPr>
      </p:pic>
      <p:pic>
        <p:nvPicPr>
          <p:cNvPr id="12" name="Picture 12">
            <a:extLst>
              <a:ext uri="{FF2B5EF4-FFF2-40B4-BE49-F238E27FC236}">
                <a16:creationId xmlns:a16="http://schemas.microsoft.com/office/drawing/2014/main" id="{DFA55F24-85E1-EE74-A87E-C804EDFB1DFC}"/>
              </a:ext>
            </a:extLst>
          </p:cNvPr>
          <p:cNvPicPr>
            <a:picLocks noChangeAspect="1"/>
          </p:cNvPicPr>
          <p:nvPr/>
        </p:nvPicPr>
        <p:blipFill>
          <a:blip r:embed="rId7"/>
          <a:stretch>
            <a:fillRect/>
          </a:stretch>
        </p:blipFill>
        <p:spPr>
          <a:xfrm>
            <a:off x="8525108" y="1832191"/>
            <a:ext cx="2743200" cy="2245766"/>
          </a:xfrm>
          <a:prstGeom prst="rect">
            <a:avLst/>
          </a:prstGeom>
        </p:spPr>
      </p:pic>
      <p:pic>
        <p:nvPicPr>
          <p:cNvPr id="13" name="Picture 13" descr="Text&#10;&#10;Description automatically generated">
            <a:extLst>
              <a:ext uri="{FF2B5EF4-FFF2-40B4-BE49-F238E27FC236}">
                <a16:creationId xmlns:a16="http://schemas.microsoft.com/office/drawing/2014/main" id="{4D77835B-1BCA-37A5-38F8-8F412431E418}"/>
              </a:ext>
            </a:extLst>
          </p:cNvPr>
          <p:cNvPicPr>
            <a:picLocks noChangeAspect="1"/>
          </p:cNvPicPr>
          <p:nvPr/>
        </p:nvPicPr>
        <p:blipFill>
          <a:blip r:embed="rId8"/>
          <a:stretch>
            <a:fillRect/>
          </a:stretch>
        </p:blipFill>
        <p:spPr>
          <a:xfrm>
            <a:off x="6266985" y="4833222"/>
            <a:ext cx="5512419" cy="927213"/>
          </a:xfrm>
          <a:prstGeom prst="rect">
            <a:avLst/>
          </a:prstGeom>
        </p:spPr>
      </p:pic>
      <p:pic>
        <p:nvPicPr>
          <p:cNvPr id="14" name="Picture 14" descr="A picture containing text&#10;&#10;Description automatically generated">
            <a:extLst>
              <a:ext uri="{FF2B5EF4-FFF2-40B4-BE49-F238E27FC236}">
                <a16:creationId xmlns:a16="http://schemas.microsoft.com/office/drawing/2014/main" id="{DE5F31A9-214E-4CED-9EC1-A75C8B67B785}"/>
              </a:ext>
            </a:extLst>
          </p:cNvPr>
          <p:cNvPicPr>
            <a:picLocks noChangeAspect="1"/>
          </p:cNvPicPr>
          <p:nvPr/>
        </p:nvPicPr>
        <p:blipFill>
          <a:blip r:embed="rId9"/>
          <a:stretch>
            <a:fillRect/>
          </a:stretch>
        </p:blipFill>
        <p:spPr>
          <a:xfrm>
            <a:off x="5774473" y="1857739"/>
            <a:ext cx="2455127" cy="2659302"/>
          </a:xfrm>
          <a:prstGeom prst="rect">
            <a:avLst/>
          </a:prstGeom>
        </p:spPr>
      </p:pic>
    </p:spTree>
    <p:custDataLst>
      <p:tags r:id="rId1"/>
    </p:custDataLst>
    <p:extLst>
      <p:ext uri="{BB962C8B-B14F-4D97-AF65-F5344CB8AC3E}">
        <p14:creationId xmlns:p14="http://schemas.microsoft.com/office/powerpoint/2010/main" val="40346162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714</Words>
  <Application>Microsoft Office PowerPoint</Application>
  <PresentationFormat>Widescreen</PresentationFormat>
  <Paragraphs>67</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Avenir Next LT Pro</vt:lpstr>
      <vt:lpstr>Calibri</vt:lpstr>
      <vt:lpstr>Calibri Light</vt:lpstr>
      <vt:lpstr>Office Theme</vt:lpstr>
      <vt:lpstr>PowerPoint Presentation</vt:lpstr>
      <vt:lpstr>Company Overview</vt:lpstr>
      <vt:lpstr>Our Story: 36 Years Of History</vt:lpstr>
      <vt:lpstr>Our Story: 36 Years Of History</vt:lpstr>
      <vt:lpstr>Logistics solutions</vt:lpstr>
      <vt:lpstr>Our Culture</vt:lpstr>
      <vt:lpstr>Safety Program</vt:lpstr>
      <vt:lpstr>Zero Incident Mindset</vt:lpstr>
      <vt:lpstr>PowerPoint Presentation</vt:lpstr>
      <vt:lpstr>PowerPoint Presentation</vt:lpstr>
      <vt:lpstr>PowerPoint Presentation</vt:lpstr>
      <vt:lpstr>PowerPoint Presentation</vt:lpstr>
      <vt:lpstr>Safety Takeaways</vt:lpstr>
      <vt:lpstr>Facility and Driving Course Tour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safety program was developed to address driver safety from a holistic behavior model that outlines preventative lifestyle actions, driving behaviors, and Covenant’s safety culture.</dc:title>
  <dc:creator>Natashia ONeal</dc:creator>
  <cp:lastModifiedBy>Natashia ONeal</cp:lastModifiedBy>
  <cp:revision>453</cp:revision>
  <dcterms:created xsi:type="dcterms:W3CDTF">2023-06-19T15:04:04Z</dcterms:created>
  <dcterms:modified xsi:type="dcterms:W3CDTF">2023-06-20T20:22:25Z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22662383-94C9-4088-8403-36315264AB16</vt:lpwstr>
  </property>
  <property fmtid="{D5CDD505-2E9C-101B-9397-08002B2CF9AE}" pid="3" name="ArticulatePath">
    <vt:lpwstr>Presentation1</vt:lpwstr>
  </property>
</Properties>
</file>