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7" r:id="rId4"/>
  </p:sldMasterIdLst>
  <p:notesMasterIdLst>
    <p:notesMasterId r:id="rId52"/>
  </p:notesMasterIdLst>
  <p:sldIdLst>
    <p:sldId id="256" r:id="rId5"/>
    <p:sldId id="298" r:id="rId6"/>
    <p:sldId id="311" r:id="rId7"/>
    <p:sldId id="257" r:id="rId8"/>
    <p:sldId id="299" r:id="rId9"/>
    <p:sldId id="296" r:id="rId10"/>
    <p:sldId id="284" r:id="rId11"/>
    <p:sldId id="258" r:id="rId12"/>
    <p:sldId id="336" r:id="rId13"/>
    <p:sldId id="340" r:id="rId14"/>
    <p:sldId id="334" r:id="rId15"/>
    <p:sldId id="259" r:id="rId16"/>
    <p:sldId id="292" r:id="rId17"/>
    <p:sldId id="287" r:id="rId18"/>
    <p:sldId id="289" r:id="rId19"/>
    <p:sldId id="273" r:id="rId20"/>
    <p:sldId id="339" r:id="rId21"/>
    <p:sldId id="306" r:id="rId22"/>
    <p:sldId id="307" r:id="rId23"/>
    <p:sldId id="308" r:id="rId24"/>
    <p:sldId id="309" r:id="rId25"/>
    <p:sldId id="295" r:id="rId26"/>
    <p:sldId id="286" r:id="rId27"/>
    <p:sldId id="337" r:id="rId28"/>
    <p:sldId id="338" r:id="rId29"/>
    <p:sldId id="324" r:id="rId30"/>
    <p:sldId id="325" r:id="rId31"/>
    <p:sldId id="326" r:id="rId32"/>
    <p:sldId id="327" r:id="rId33"/>
    <p:sldId id="328" r:id="rId34"/>
    <p:sldId id="329" r:id="rId35"/>
    <p:sldId id="330" r:id="rId36"/>
    <p:sldId id="331" r:id="rId37"/>
    <p:sldId id="332" r:id="rId38"/>
    <p:sldId id="333" r:id="rId39"/>
    <p:sldId id="341" r:id="rId40"/>
    <p:sldId id="319" r:id="rId41"/>
    <p:sldId id="320" r:id="rId42"/>
    <p:sldId id="342" r:id="rId43"/>
    <p:sldId id="318" r:id="rId44"/>
    <p:sldId id="343" r:id="rId45"/>
    <p:sldId id="344" r:id="rId46"/>
    <p:sldId id="345" r:id="rId47"/>
    <p:sldId id="317" r:id="rId48"/>
    <p:sldId id="301" r:id="rId49"/>
    <p:sldId id="283" r:id="rId50"/>
    <p:sldId id="321" r:id="rId51"/>
  </p:sldIdLst>
  <p:sldSz cx="9144000" cy="6858000" type="screen4x3"/>
  <p:notesSz cx="9144000" cy="6858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03A9BE-EAA5-44E9-B076-3480CF2DA868}">
          <p14:sldIdLst>
            <p14:sldId id="256"/>
            <p14:sldId id="298"/>
          </p14:sldIdLst>
        </p14:section>
        <p14:section name="ELDT Final Rule" id="{5DE764BC-6B9D-443D-B7F1-CD6045D97C93}">
          <p14:sldIdLst>
            <p14:sldId id="311"/>
            <p14:sldId id="257"/>
            <p14:sldId id="299"/>
          </p14:sldIdLst>
        </p14:section>
        <p14:section name="Driver Requirements" id="{50725461-11D9-4263-92DD-CE6EB8E733BB}">
          <p14:sldIdLst>
            <p14:sldId id="296"/>
            <p14:sldId id="284"/>
            <p14:sldId id="258"/>
            <p14:sldId id="336"/>
            <p14:sldId id="340"/>
          </p14:sldIdLst>
        </p14:section>
        <p14:section name="Training Requirements" id="{E9150F0F-02CA-40A6-A962-E70951BBF559}">
          <p14:sldIdLst>
            <p14:sldId id="334"/>
            <p14:sldId id="259"/>
            <p14:sldId id="292"/>
            <p14:sldId id="287"/>
          </p14:sldIdLst>
        </p14:section>
        <p14:section name="Training Provider Registry" id="{FC0D2993-F1C3-4C35-9B20-CF1DF439460D}">
          <p14:sldIdLst>
            <p14:sldId id="289"/>
            <p14:sldId id="273"/>
            <p14:sldId id="339"/>
            <p14:sldId id="306"/>
            <p14:sldId id="307"/>
            <p14:sldId id="308"/>
            <p14:sldId id="309"/>
          </p14:sldIdLst>
        </p14:section>
        <p14:section name="Training Provider Requirements" id="{F7E76715-DE71-409B-8911-3062BF7EADFC}">
          <p14:sldIdLst>
            <p14:sldId id="295"/>
            <p14:sldId id="286"/>
            <p14:sldId id="337"/>
            <p14:sldId id="338"/>
            <p14:sldId id="324"/>
            <p14:sldId id="325"/>
            <p14:sldId id="326"/>
            <p14:sldId id="327"/>
            <p14:sldId id="328"/>
            <p14:sldId id="329"/>
            <p14:sldId id="330"/>
            <p14:sldId id="331"/>
            <p14:sldId id="332"/>
            <p14:sldId id="333"/>
            <p14:sldId id="341"/>
            <p14:sldId id="319"/>
            <p14:sldId id="320"/>
            <p14:sldId id="342"/>
            <p14:sldId id="318"/>
            <p14:sldId id="343"/>
            <p14:sldId id="344"/>
          </p14:sldIdLst>
        </p14:section>
        <p14:section name="Resources &amp; Contact Info" id="{4B3D138C-0C51-41B5-9A02-88555D4550C7}">
          <p14:sldIdLst>
            <p14:sldId id="345"/>
            <p14:sldId id="317"/>
            <p14:sldId id="301"/>
            <p14:sldId id="283"/>
            <p14:sldId id="321"/>
          </p14:sldIdLst>
        </p14:section>
      </p14:sectionLst>
    </p:ext>
    <p:ext uri="{EFAFB233-063F-42B5-8137-9DF3F51BA10A}">
      <p15:sldGuideLst xmlns:p15="http://schemas.microsoft.com/office/powerpoint/2012/main">
        <p15:guide id="1" orient="horz" pos="1416" userDrawn="1">
          <p15:clr>
            <a:srgbClr val="A4A3A4"/>
          </p15:clr>
        </p15:guide>
        <p15:guide id="2" pos="2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n, Elisabeth CTR (Volpe)" initials="REC(" lastIdx="3" clrIdx="0">
    <p:extLst>
      <p:ext uri="{19B8F6BF-5375-455C-9EA6-DF929625EA0E}">
        <p15:presenceInfo xmlns:p15="http://schemas.microsoft.com/office/powerpoint/2012/main" userId="S::elisabeth.rosen.ctr@ad.dot.gov::ab0adccd-c770-467f-9177-ce63d1853dfc" providerId="AD"/>
      </p:ext>
    </p:extLst>
  </p:cmAuthor>
  <p:cmAuthor id="2" name="Popko, Daniel CTR (Volpe)" initials="PDC(" lastIdx="29" clrIdx="1">
    <p:extLst>
      <p:ext uri="{19B8F6BF-5375-455C-9EA6-DF929625EA0E}">
        <p15:presenceInfo xmlns:p15="http://schemas.microsoft.com/office/powerpoint/2012/main" userId="S-1-5-21-982035342-1880134254-310265210-468855" providerId="AD"/>
      </p:ext>
    </p:extLst>
  </p:cmAuthor>
  <p:cmAuthor id="3" name="Hacker, Elizabeth (Volpe)" initials="HE(" lastIdx="12" clrIdx="2">
    <p:extLst>
      <p:ext uri="{19B8F6BF-5375-455C-9EA6-DF929625EA0E}">
        <p15:presenceInfo xmlns:p15="http://schemas.microsoft.com/office/powerpoint/2012/main" userId="Hacker, Elizabeth (Volpe)" providerId="None"/>
      </p:ext>
    </p:extLst>
  </p:cmAuthor>
  <p:cmAuthor id="4" name="Luu, Kathryn CTR (Volpe)" initials="LKC(" lastIdx="34" clrIdx="3">
    <p:extLst>
      <p:ext uri="{19B8F6BF-5375-455C-9EA6-DF929625EA0E}">
        <p15:presenceInfo xmlns:p15="http://schemas.microsoft.com/office/powerpoint/2012/main" userId="S-1-5-21-982035342-1880134254-310265210-740274" providerId="AD"/>
      </p:ext>
    </p:extLst>
  </p:cmAuthor>
  <p:cmAuthor id="5" name="Butts, Laurie CTR (Volpe)" initials="BLC(" lastIdx="31" clrIdx="4">
    <p:extLst>
      <p:ext uri="{19B8F6BF-5375-455C-9EA6-DF929625EA0E}">
        <p15:presenceInfo xmlns:p15="http://schemas.microsoft.com/office/powerpoint/2012/main" userId="S-1-5-21-982035342-1880134254-310265210-124144" providerId="AD"/>
      </p:ext>
    </p:extLst>
  </p:cmAuthor>
  <p:cmAuthor id="6" name="Hacker, Elizabeth (Volpe)" initials="HE( [2]" lastIdx="39" clrIdx="6">
    <p:extLst>
      <p:ext uri="{19B8F6BF-5375-455C-9EA6-DF929625EA0E}">
        <p15:presenceInfo xmlns:p15="http://schemas.microsoft.com/office/powerpoint/2012/main" userId="S-1-5-21-982035342-1880134254-310265210-468621" providerId="AD"/>
      </p:ext>
    </p:extLst>
  </p:cmAuthor>
  <p:cmAuthor id="8" name="Jones, Joshua (FMCSA)" initials="JJ(" lastIdx="3" clrIdx="7">
    <p:extLst>
      <p:ext uri="{19B8F6BF-5375-455C-9EA6-DF929625EA0E}">
        <p15:presenceInfo xmlns:p15="http://schemas.microsoft.com/office/powerpoint/2012/main" userId="S-1-5-21-982035342-1880134254-310265210-727885" providerId="AD"/>
      </p:ext>
    </p:extLst>
  </p:cmAuthor>
  <p:cmAuthor id="9" name="McCarthy, Carolyn (FMCSA)" initials="M(" lastIdx="21" clrIdx="8">
    <p:extLst>
      <p:ext uri="{19B8F6BF-5375-455C-9EA6-DF929625EA0E}">
        <p15:presenceInfo xmlns:p15="http://schemas.microsoft.com/office/powerpoint/2012/main" userId="S::carolyn.mccarthy@ad.dot.gov::a1859a1e-db92-499e-a0cc-62a5225c784b" providerId="AD"/>
      </p:ext>
    </p:extLst>
  </p:cmAuthor>
  <p:cmAuthor id="10" name="Anderson, Emily D (FMCSA)" initials="A(" lastIdx="7" clrIdx="5">
    <p:extLst>
      <p:ext uri="{19B8F6BF-5375-455C-9EA6-DF929625EA0E}">
        <p15:presenceInfo xmlns:p15="http://schemas.microsoft.com/office/powerpoint/2012/main" userId="S::emily.d.anderson@ad.dot.gov::ad24001d-ac54-4100-9558-b41a58882188" providerId="AD"/>
      </p:ext>
    </p:extLst>
  </p:cmAuthor>
  <p:cmAuthor id="11" name="Markunas, Rebecca (Volpe)" initials="MR(" lastIdx="5" clrIdx="9">
    <p:extLst>
      <p:ext uri="{19B8F6BF-5375-455C-9EA6-DF929625EA0E}">
        <p15:presenceInfo xmlns:p15="http://schemas.microsoft.com/office/powerpoint/2012/main" userId="S-1-5-21-982035342-1880134254-310265210-124114" providerId="AD"/>
      </p:ext>
    </p:extLst>
  </p:cmAuthor>
  <p:cmAuthor id="12" name="Hacker, Elizabeth (Volpe)" initials="H(" lastIdx="4" clrIdx="10">
    <p:extLst>
      <p:ext uri="{19B8F6BF-5375-455C-9EA6-DF929625EA0E}">
        <p15:presenceInfo xmlns:p15="http://schemas.microsoft.com/office/powerpoint/2012/main" userId="S::elizabeth.hacker@ad.dot.gov::3ecdc7a5-2458-4453-ab42-fc71e7e16928" providerId="AD"/>
      </p:ext>
    </p:extLst>
  </p:cmAuthor>
  <p:cmAuthor id="13" name="FMCSA" initials="JJ(" lastIdx="15" clrIdx="11">
    <p:extLst>
      <p:ext uri="{19B8F6BF-5375-455C-9EA6-DF929625EA0E}">
        <p15:presenceInfo xmlns:p15="http://schemas.microsoft.com/office/powerpoint/2012/main" userId="FMCSA" providerId="None"/>
      </p:ext>
    </p:extLst>
  </p:cmAuthor>
  <p:cmAuthor id="14" name="White, Tim (FMCSA)" initials="W(" lastIdx="1" clrIdx="12">
    <p:extLst>
      <p:ext uri="{19B8F6BF-5375-455C-9EA6-DF929625EA0E}">
        <p15:presenceInfo xmlns:p15="http://schemas.microsoft.com/office/powerpoint/2012/main" userId="S::tim.white@ad.dot.gov::173d1a06-c9f9-4661-bff6-3a32da887576" providerId="AD"/>
      </p:ext>
    </p:extLst>
  </p:cmAuthor>
  <p:cmAuthor id="15" name="Cotter, Tim (FMCSA)" initials="C(" lastIdx="1" clrIdx="13">
    <p:extLst>
      <p:ext uri="{19B8F6BF-5375-455C-9EA6-DF929625EA0E}">
        <p15:presenceInfo xmlns:p15="http://schemas.microsoft.com/office/powerpoint/2012/main" userId="S::tim.cotter@ad.dot.gov::06e700b2-a452-46a3-bf0d-304b8f5cd430" providerId="AD"/>
      </p:ext>
    </p:extLst>
  </p:cmAuthor>
  <p:cmAuthor id="16" name="Cotter, Tim (FMCSA)" initials="CT(" lastIdx="1" clrIdx="14">
    <p:extLst>
      <p:ext uri="{19B8F6BF-5375-455C-9EA6-DF929625EA0E}">
        <p15:presenceInfo xmlns:p15="http://schemas.microsoft.com/office/powerpoint/2012/main" userId="S-1-5-21-982035342-1880134254-310265210-702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21A45"/>
    <a:srgbClr val="0C72B9"/>
    <a:srgbClr val="15396C"/>
    <a:srgbClr val="EBF3FA"/>
    <a:srgbClr val="CCCCFF"/>
    <a:srgbClr val="00AC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81" autoAdjust="0"/>
  </p:normalViewPr>
  <p:slideViewPr>
    <p:cSldViewPr snapToGrid="0">
      <p:cViewPr varScale="1">
        <p:scale>
          <a:sx n="53" d="100"/>
          <a:sy n="53" d="100"/>
        </p:scale>
        <p:origin x="1660" y="36"/>
      </p:cViewPr>
      <p:guideLst>
        <p:guide orient="horz" pos="1416"/>
        <p:guide pos="2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C410695-48D2-4B5F-995B-CAA20793E41F}" type="datetimeFigureOut">
              <a:rPr lang="en-US" smtClean="0"/>
              <a:t>11/29/2021</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03552E9-D418-43C7-B304-12ABFF1E020F}" type="slidenum">
              <a:rPr lang="en-US" smtClean="0"/>
              <a:t>‹#›</a:t>
            </a:fld>
            <a:endParaRPr lang="en-US" dirty="0"/>
          </a:p>
        </p:txBody>
      </p:sp>
    </p:spTree>
    <p:extLst>
      <p:ext uri="{BB962C8B-B14F-4D97-AF65-F5344CB8AC3E}">
        <p14:creationId xmlns:p14="http://schemas.microsoft.com/office/powerpoint/2010/main" val="3394354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1</a:t>
            </a:fld>
            <a:endParaRPr lang="en-US" dirty="0"/>
          </a:p>
        </p:txBody>
      </p:sp>
    </p:spTree>
    <p:extLst>
      <p:ext uri="{BB962C8B-B14F-4D97-AF65-F5344CB8AC3E}">
        <p14:creationId xmlns:p14="http://schemas.microsoft.com/office/powerpoint/2010/main" val="408180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that drivers may complete theory training and behind-the-wheel training with separate training providers. </a:t>
            </a:r>
          </a:p>
          <a:p>
            <a:endParaRPr lang="en-US" dirty="0">
              <a:cs typeface="Calibri"/>
            </a:endParaRPr>
          </a:p>
          <a:p>
            <a:r>
              <a:rPr lang="en-US" dirty="0">
                <a:cs typeface="Calibri"/>
              </a:rPr>
              <a:t>Because of this, the training providers must submit the driver training certification information when the theory training program is complete, or when the behind-the-wheel training program is complete, rather than wait until the driver has completed all courses in a curriculum.</a:t>
            </a:r>
          </a:p>
        </p:txBody>
      </p:sp>
      <p:sp>
        <p:nvSpPr>
          <p:cNvPr id="4" name="Slide Number Placeholder 3"/>
          <p:cNvSpPr>
            <a:spLocks noGrp="1"/>
          </p:cNvSpPr>
          <p:nvPr>
            <p:ph type="sldNum" sz="quarter" idx="10"/>
          </p:nvPr>
        </p:nvSpPr>
        <p:spPr/>
        <p:txBody>
          <a:bodyPr/>
          <a:lstStyle/>
          <a:p>
            <a:fld id="{903552E9-D418-43C7-B304-12ABFF1E020F}" type="slidenum">
              <a:rPr lang="en-US" smtClean="0"/>
              <a:t>13</a:t>
            </a:fld>
            <a:endParaRPr lang="en-US" dirty="0"/>
          </a:p>
        </p:txBody>
      </p:sp>
    </p:spTree>
    <p:extLst>
      <p:ext uri="{BB962C8B-B14F-4D97-AF65-F5344CB8AC3E}">
        <p14:creationId xmlns:p14="http://schemas.microsoft.com/office/powerpoint/2010/main" val="2366121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14</a:t>
            </a:fld>
            <a:endParaRPr lang="en-US" dirty="0"/>
          </a:p>
        </p:txBody>
      </p:sp>
    </p:spTree>
    <p:extLst>
      <p:ext uri="{BB962C8B-B14F-4D97-AF65-F5344CB8AC3E}">
        <p14:creationId xmlns:p14="http://schemas.microsoft.com/office/powerpoint/2010/main" val="4268192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Training Provider Registry?</a:t>
            </a:r>
          </a:p>
          <a:p>
            <a:endParaRPr lang="en-US" dirty="0"/>
          </a:p>
          <a:p>
            <a:r>
              <a:rPr lang="en-US" dirty="0"/>
              <a:t>The</a:t>
            </a:r>
            <a:r>
              <a:rPr lang="en-US" baseline="0" dirty="0"/>
              <a:t> Training Provider Registry</a:t>
            </a:r>
            <a:r>
              <a:rPr lang="en-US" dirty="0"/>
              <a:t> is a new FMCSA web system</a:t>
            </a:r>
            <a:r>
              <a:rPr lang="en-US" baseline="0" dirty="0"/>
              <a:t> that </a:t>
            </a:r>
            <a:r>
              <a:rPr lang="en-US" dirty="0"/>
              <a:t>will:</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Contain the list of all entities that register with FMCSA and self-certify they meet the requirements for being entry-level driver training providers.</a:t>
            </a:r>
          </a:p>
          <a:p>
            <a:pPr marL="171450" indent="-171450">
              <a:buFont typeface="Arial" panose="020B0604020202020204" pitchFamily="34" charset="0"/>
              <a:buChar char="•"/>
            </a:pPr>
            <a:r>
              <a:rPr lang="en-US" dirty="0"/>
              <a:t>Retain</a:t>
            </a:r>
            <a:r>
              <a:rPr lang="en-US" baseline="0" dirty="0"/>
              <a:t> a record of drivers that have successfully completed entry-level driver training. </a:t>
            </a:r>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16</a:t>
            </a:fld>
            <a:endParaRPr lang="en-US" dirty="0"/>
          </a:p>
        </p:txBody>
      </p:sp>
    </p:spTree>
    <p:extLst>
      <p:ext uri="{BB962C8B-B14F-4D97-AF65-F5344CB8AC3E}">
        <p14:creationId xmlns:p14="http://schemas.microsoft.com/office/powerpoint/2010/main" val="23213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Here’s a quick overview of how driver training certification information gets to the Training Provider Registry, and what happens to it.</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767DD-DD60-4015-BF56-0BC99D8195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188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2DD767DD-DD60-4015-BF56-0BC99D819544}" type="slidenum">
              <a:rPr lang="en-US" smtClean="0"/>
              <a:t>18</a:t>
            </a:fld>
            <a:endParaRPr lang="en-US" dirty="0"/>
          </a:p>
        </p:txBody>
      </p:sp>
    </p:spTree>
    <p:extLst>
      <p:ext uri="{BB962C8B-B14F-4D97-AF65-F5344CB8AC3E}">
        <p14:creationId xmlns:p14="http://schemas.microsoft.com/office/powerpoint/2010/main" val="2922383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2DD767DD-DD60-4015-BF56-0BC99D819544}" type="slidenum">
              <a:rPr lang="en-US" smtClean="0"/>
              <a:t>19</a:t>
            </a:fld>
            <a:endParaRPr lang="en-US" dirty="0"/>
          </a:p>
        </p:txBody>
      </p:sp>
    </p:spTree>
    <p:extLst>
      <p:ext uri="{BB962C8B-B14F-4D97-AF65-F5344CB8AC3E}">
        <p14:creationId xmlns:p14="http://schemas.microsoft.com/office/powerpoint/2010/main" val="363775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2DD767DD-DD60-4015-BF56-0BC99D819544}" type="slidenum">
              <a:rPr lang="en-US" smtClean="0"/>
              <a:t>20</a:t>
            </a:fld>
            <a:endParaRPr lang="en-US" dirty="0"/>
          </a:p>
        </p:txBody>
      </p:sp>
    </p:spTree>
    <p:extLst>
      <p:ext uri="{BB962C8B-B14F-4D97-AF65-F5344CB8AC3E}">
        <p14:creationId xmlns:p14="http://schemas.microsoft.com/office/powerpoint/2010/main" val="3805430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baseline="0" dirty="0">
                <a:solidFill>
                  <a:schemeClr val="tx1"/>
                </a:solidFill>
                <a:effectLst/>
                <a:latin typeface="+mn-lt"/>
                <a:ea typeface="+mn-ea"/>
                <a:cs typeface="+mn-cs"/>
              </a:rPr>
              <a:t>Because the information is coming from the Training Provider Registry, and only registered training providers can submit driver data into the system, this retrieval confirms that the driver completed their training with a registered training provider.</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baseline="0" dirty="0"/>
              <a:t>Only training providers who are registered with FMCSA will be able to submit driver training certification information. </a:t>
            </a:r>
          </a:p>
          <a:p>
            <a:pPr marL="0" indent="0">
              <a:buFont typeface="Arial" panose="020B0604020202020204" pitchFamily="34" charset="0"/>
              <a:buNone/>
            </a:pPr>
            <a:endParaRPr lang="en-US" baseline="0" dirty="0"/>
          </a:p>
          <a:p>
            <a:r>
              <a:rPr lang="en-US" dirty="0"/>
              <a:t>To help make sure drivers only arrive for their test once they are eligible, FMCSA will also offer a feature on the Training Provider Registry that will allow the driver to view his or her own record on the Training Provider Registry website. However, States may only accept driver training certification information from the Training Provider Registry to determine if a driver is eligible for the applicable skills or knowledge test.</a:t>
            </a:r>
            <a:endParaRPr lang="en-US" dirty="0">
              <a:cs typeface="Calibri"/>
            </a:endParaRPr>
          </a:p>
        </p:txBody>
      </p:sp>
      <p:sp>
        <p:nvSpPr>
          <p:cNvPr id="4" name="Slide Number Placeholder 3"/>
          <p:cNvSpPr>
            <a:spLocks noGrp="1"/>
          </p:cNvSpPr>
          <p:nvPr>
            <p:ph type="sldNum" sz="quarter" idx="10"/>
          </p:nvPr>
        </p:nvSpPr>
        <p:spPr/>
        <p:txBody>
          <a:bodyPr/>
          <a:lstStyle/>
          <a:p>
            <a:fld id="{2DD767DD-DD60-4015-BF56-0BC99D819544}" type="slidenum">
              <a:rPr lang="en-US" smtClean="0"/>
              <a:t>21</a:t>
            </a:fld>
            <a:endParaRPr lang="en-US" dirty="0"/>
          </a:p>
        </p:txBody>
      </p:sp>
    </p:spTree>
    <p:extLst>
      <p:ext uri="{BB962C8B-B14F-4D97-AF65-F5344CB8AC3E}">
        <p14:creationId xmlns:p14="http://schemas.microsoft.com/office/powerpoint/2010/main" val="2757530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FMCSA’s definition of a training provider?</a:t>
            </a:r>
            <a:r>
              <a:rPr lang="en-US" baseline="0" dirty="0"/>
              <a:t> [ read screen ]</a:t>
            </a:r>
            <a:endParaRPr lang="en-US" dirty="0"/>
          </a:p>
        </p:txBody>
      </p:sp>
      <p:sp>
        <p:nvSpPr>
          <p:cNvPr id="4" name="Slide Number Placeholder 3"/>
          <p:cNvSpPr>
            <a:spLocks noGrp="1"/>
          </p:cNvSpPr>
          <p:nvPr>
            <p:ph type="sldNum" sz="quarter" idx="5"/>
          </p:nvPr>
        </p:nvSpPr>
        <p:spPr/>
        <p:txBody>
          <a:bodyPr/>
          <a:lstStyle/>
          <a:p>
            <a:fld id="{903552E9-D418-43C7-B304-12ABFF1E020F}" type="slidenum">
              <a:rPr lang="en-US" smtClean="0"/>
              <a:t>23</a:t>
            </a:fld>
            <a:endParaRPr lang="en-US" dirty="0"/>
          </a:p>
        </p:txBody>
      </p:sp>
    </p:spTree>
    <p:extLst>
      <p:ext uri="{BB962C8B-B14F-4D97-AF65-F5344CB8AC3E}">
        <p14:creationId xmlns:p14="http://schemas.microsoft.com/office/powerpoint/2010/main" val="3014063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When</a:t>
            </a:r>
            <a:r>
              <a:rPr lang="en-US" b="0" i="0" baseline="0" dirty="0"/>
              <a:t> you register on the Training Provider Registry, you will have to certify that you comply with all Federal requirements, and applicable State requirements in the States where you conduct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552E9-D418-43C7-B304-12ABFF1E02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360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DD767DD-DD60-4015-BF56-0BC99D819544}" type="slidenum">
              <a:rPr lang="en-US" smtClean="0"/>
              <a:t>2</a:t>
            </a:fld>
            <a:endParaRPr lang="en-US" dirty="0"/>
          </a:p>
        </p:txBody>
      </p:sp>
    </p:spTree>
    <p:extLst>
      <p:ext uri="{BB962C8B-B14F-4D97-AF65-F5344CB8AC3E}">
        <p14:creationId xmlns:p14="http://schemas.microsoft.com/office/powerpoint/2010/main" val="1787643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552E9-D418-43C7-B304-12ABFF1E02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85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p:txBody>
      </p:sp>
      <p:sp>
        <p:nvSpPr>
          <p:cNvPr id="4" name="Slide Number Placeholder 3"/>
          <p:cNvSpPr>
            <a:spLocks noGrp="1"/>
          </p:cNvSpPr>
          <p:nvPr>
            <p:ph type="sldNum" sz="quarter" idx="10"/>
          </p:nvPr>
        </p:nvSpPr>
        <p:spPr/>
        <p:txBody>
          <a:bodyPr/>
          <a:lstStyle/>
          <a:p>
            <a:fld id="{903552E9-D418-43C7-B304-12ABFF1E020F}" type="slidenum">
              <a:rPr lang="en-US" smtClean="0"/>
              <a:t>26</a:t>
            </a:fld>
            <a:endParaRPr lang="en-US" dirty="0"/>
          </a:p>
        </p:txBody>
      </p:sp>
    </p:spTree>
    <p:extLst>
      <p:ext uri="{BB962C8B-B14F-4D97-AF65-F5344CB8AC3E}">
        <p14:creationId xmlns:p14="http://schemas.microsoft.com/office/powerpoint/2010/main" val="4123813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For</a:t>
            </a:r>
            <a:r>
              <a:rPr lang="en-US" b="0" i="0" baseline="0" dirty="0"/>
              <a:t> instructors, 2 years is the magic number to remember. Instructors must hold a CDL of the same of higher class with all the necessary endorsements for the type of training provided, and must have: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At least 2 years experience driving the type of CMV for which driving is being provided, 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At least 2 years experience as a BTW CMV instructor.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baseline="0" dirty="0"/>
              <a:t>If a license is cancelled, suspended, or revoked. The instructor cannot provide training until at least 2 years have passed since the CDL was reinstated.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27</a:t>
            </a:fld>
            <a:endParaRPr lang="en-US" dirty="0"/>
          </a:p>
        </p:txBody>
      </p:sp>
    </p:spTree>
    <p:extLst>
      <p:ext uri="{BB962C8B-B14F-4D97-AF65-F5344CB8AC3E}">
        <p14:creationId xmlns:p14="http://schemas.microsoft.com/office/powerpoint/2010/main" val="2171313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 that FMCSA doesn’t have any specific facility requirements,</a:t>
            </a:r>
            <a:r>
              <a:rPr lang="en-US" baseline="0" dirty="0"/>
              <a:t> but the Dept. of Labor (OHSA) and Dept. of Education, as well as other agencies may regulate facilities. Training providers are responsible for knowing and complying with all applicable regulations.</a:t>
            </a:r>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28</a:t>
            </a:fld>
            <a:endParaRPr lang="en-US" dirty="0"/>
          </a:p>
        </p:txBody>
      </p:sp>
    </p:spTree>
    <p:extLst>
      <p:ext uri="{BB962C8B-B14F-4D97-AF65-F5344CB8AC3E}">
        <p14:creationId xmlns:p14="http://schemas.microsoft.com/office/powerpoint/2010/main" val="2457816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FMCSA</a:t>
            </a:r>
            <a:r>
              <a:rPr lang="en-US" baseline="0" dirty="0"/>
              <a:t> vehicle requirements can be found in parts 392, 393, and 396.</a:t>
            </a:r>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29</a:t>
            </a:fld>
            <a:endParaRPr lang="en-US" dirty="0"/>
          </a:p>
        </p:txBody>
      </p:sp>
    </p:spTree>
    <p:extLst>
      <p:ext uri="{BB962C8B-B14F-4D97-AF65-F5344CB8AC3E}">
        <p14:creationId xmlns:p14="http://schemas.microsoft.com/office/powerpoint/2010/main" val="426228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a:t>
            </a:r>
            <a:r>
              <a:rPr lang="en-US" baseline="0" dirty="0"/>
              <a:t> that while State licensing requirements do not apply to providers that only provide theory training online. Online theory trainers must still comply with applicable Federal and State curricula requirements in the States where training is conducted.</a:t>
            </a:r>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30</a:t>
            </a:fld>
            <a:endParaRPr lang="en-US" dirty="0"/>
          </a:p>
        </p:txBody>
      </p:sp>
    </p:spTree>
    <p:extLst>
      <p:ext uri="{BB962C8B-B14F-4D97-AF65-F5344CB8AC3E}">
        <p14:creationId xmlns:p14="http://schemas.microsoft.com/office/powerpoint/2010/main" val="3616645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31</a:t>
            </a:fld>
            <a:endParaRPr lang="en-US" dirty="0"/>
          </a:p>
        </p:txBody>
      </p:sp>
    </p:spTree>
    <p:extLst>
      <p:ext uri="{BB962C8B-B14F-4D97-AF65-F5344CB8AC3E}">
        <p14:creationId xmlns:p14="http://schemas.microsoft.com/office/powerpoint/2010/main" val="461748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a:t>
            </a:r>
            <a:r>
              <a:rPr lang="en-US" b="0" baseline="0" dirty="0"/>
              <a:t> ELDT regulations require that training providers submit information to certify that drivers have completed a training course that meets ELDT standards by midnight of the second business day after each student complete a training course. This information will include (see slide).</a:t>
            </a:r>
          </a:p>
          <a:p>
            <a:endParaRPr lang="en-US" b="0" baseline="0" dirty="0"/>
          </a:p>
          <a:p>
            <a:r>
              <a:rPr lang="en-US" b="0" baseline="0" dirty="0"/>
              <a:t>However, </a:t>
            </a:r>
            <a:r>
              <a:rPr lang="en-US" b="1" baseline="0" dirty="0"/>
              <a:t>you do not need to submit driver training certification information before the February 7, 2022 ELDT compliance date</a:t>
            </a:r>
            <a:r>
              <a:rPr lang="en-US" b="0" baseline="0" dirty="0"/>
              <a:t>. As you know, FMCSA is still developing Training Provider Registry. And while you will be able to register and be listed on the Training Provider Registry later this year, you will not be required to submit driver training certification until February 7, 2022. You can submit driver training information by entering the information manually while logged in to the Training Provider Registry, or building a connection from your IT system to the Registry.</a:t>
            </a:r>
            <a:endParaRPr lang="en-US" b="0" dirty="0"/>
          </a:p>
        </p:txBody>
      </p:sp>
      <p:sp>
        <p:nvSpPr>
          <p:cNvPr id="4" name="Slide Number Placeholder 3"/>
          <p:cNvSpPr>
            <a:spLocks noGrp="1"/>
          </p:cNvSpPr>
          <p:nvPr>
            <p:ph type="sldNum" sz="quarter" idx="10"/>
          </p:nvPr>
        </p:nvSpPr>
        <p:spPr/>
        <p:txBody>
          <a:bodyPr/>
          <a:lstStyle/>
          <a:p>
            <a:fld id="{903552E9-D418-43C7-B304-12ABFF1E020F}" type="slidenum">
              <a:rPr lang="en-US" smtClean="0"/>
              <a:t>32</a:t>
            </a:fld>
            <a:endParaRPr lang="en-US" dirty="0"/>
          </a:p>
        </p:txBody>
      </p:sp>
    </p:spTree>
    <p:extLst>
      <p:ext uri="{BB962C8B-B14F-4D97-AF65-F5344CB8AC3E}">
        <p14:creationId xmlns:p14="http://schemas.microsoft.com/office/powerpoint/2010/main" val="2562974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Note:</a:t>
            </a:r>
            <a:r>
              <a:rPr lang="en-US" sz="1200" b="1" i="1"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Retention of records.</a:t>
            </a:r>
            <a:r>
              <a:rPr lang="en-US" sz="1200" b="0" i="0" kern="1200" dirty="0">
                <a:solidFill>
                  <a:schemeClr val="tx1"/>
                </a:solidFill>
                <a:effectLst/>
                <a:latin typeface="+mn-lt"/>
                <a:ea typeface="+mn-ea"/>
                <a:cs typeface="+mn-cs"/>
              </a:rPr>
              <a:t> Training providers listed on the TPR must retain the records identified in paragraph (b) of this section for a minimum of three years from the date each required record is generated or received, unless a record, such as a BTW instructor's CDL, has expired or been canceled, in which case the most recent, valid CDL should be retained, if applicable. The provisions of this part do not affect a training provider's obligation to comply with any other local, State, or Federal requirements prescribing longer retention periods for any category of records described herein.</a:t>
            </a:r>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33</a:t>
            </a:fld>
            <a:endParaRPr lang="en-US" dirty="0"/>
          </a:p>
        </p:txBody>
      </p:sp>
    </p:spTree>
    <p:extLst>
      <p:ext uri="{BB962C8B-B14F-4D97-AF65-F5344CB8AC3E}">
        <p14:creationId xmlns:p14="http://schemas.microsoft.com/office/powerpoint/2010/main" val="1292502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34</a:t>
            </a:fld>
            <a:endParaRPr lang="en-US" dirty="0"/>
          </a:p>
        </p:txBody>
      </p:sp>
    </p:spTree>
    <p:extLst>
      <p:ext uri="{BB962C8B-B14F-4D97-AF65-F5344CB8AC3E}">
        <p14:creationId xmlns:p14="http://schemas.microsoft.com/office/powerpoint/2010/main" val="325541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Note: The EDLT final rule was amended in March 2019 to include a new Class A CDL theory instruction upgrade curriculum. This was intended to reduce the training time and costs incurred by any Class B CDL holder upgrading to a Class A CDL.</a:t>
            </a:r>
          </a:p>
          <a:p>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In March</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2020, FMCSA extended</a:t>
            </a:r>
            <a:r>
              <a:rPr lang="en-US" sz="1200" b="0" i="0" kern="1200" baseline="0" dirty="0">
                <a:solidFill>
                  <a:schemeClr val="tx1"/>
                </a:solidFill>
                <a:effectLst/>
                <a:latin typeface="+mn-lt"/>
                <a:ea typeface="+mn-ea"/>
                <a:cs typeface="+mn-cs"/>
              </a:rPr>
              <a:t> the</a:t>
            </a:r>
            <a:r>
              <a:rPr lang="en-US" sz="1200" b="0" i="0" kern="1200" dirty="0">
                <a:solidFill>
                  <a:schemeClr val="tx1"/>
                </a:solidFill>
                <a:effectLst/>
                <a:latin typeface="+mn-lt"/>
                <a:ea typeface="+mn-ea"/>
                <a:cs typeface="+mn-cs"/>
              </a:rPr>
              <a:t> Entry-Level Driver Training Final Rule compliance date to February 7, 2022.</a:t>
            </a:r>
          </a:p>
        </p:txBody>
      </p:sp>
      <p:sp>
        <p:nvSpPr>
          <p:cNvPr id="4" name="Slide Number Placeholder 3"/>
          <p:cNvSpPr>
            <a:spLocks noGrp="1"/>
          </p:cNvSpPr>
          <p:nvPr>
            <p:ph type="sldNum" sz="quarter" idx="10"/>
          </p:nvPr>
        </p:nvSpPr>
        <p:spPr/>
        <p:txBody>
          <a:bodyPr/>
          <a:lstStyle/>
          <a:p>
            <a:fld id="{903552E9-D418-43C7-B304-12ABFF1E020F}" type="slidenum">
              <a:rPr lang="en-US" smtClean="0"/>
              <a:t>4</a:t>
            </a:fld>
            <a:endParaRPr lang="en-US" dirty="0"/>
          </a:p>
        </p:txBody>
      </p:sp>
    </p:spTree>
    <p:extLst>
      <p:ext uri="{BB962C8B-B14F-4D97-AF65-F5344CB8AC3E}">
        <p14:creationId xmlns:p14="http://schemas.microsoft.com/office/powerpoint/2010/main" val="1287335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For</a:t>
            </a:r>
            <a:r>
              <a:rPr lang="en-US" b="0" i="0" baseline="0" dirty="0"/>
              <a:t> continued listing on the Registry, you must keep your information up to date. This means updating any information within 30 days of the change, and updating your listing every other year, even if nothing has changed.</a:t>
            </a:r>
            <a:endParaRPr lang="en-US" b="0" i="0" dirty="0"/>
          </a:p>
          <a:p>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35</a:t>
            </a:fld>
            <a:endParaRPr lang="en-US" dirty="0"/>
          </a:p>
        </p:txBody>
      </p:sp>
    </p:spTree>
    <p:extLst>
      <p:ext uri="{BB962C8B-B14F-4D97-AF65-F5344CB8AC3E}">
        <p14:creationId xmlns:p14="http://schemas.microsoft.com/office/powerpoint/2010/main" val="3130411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36</a:t>
            </a:fld>
            <a:endParaRPr lang="en-US" dirty="0"/>
          </a:p>
        </p:txBody>
      </p:sp>
    </p:spTree>
    <p:extLst>
      <p:ext uri="{BB962C8B-B14F-4D97-AF65-F5344CB8AC3E}">
        <p14:creationId xmlns:p14="http://schemas.microsoft.com/office/powerpoint/2010/main" val="2760355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Another thing that you want to be thinking about now is </a:t>
            </a:r>
            <a:r>
              <a:rPr lang="en-US" b="0" i="0" baseline="0" dirty="0"/>
              <a:t>how you will to submit driver training records to the Training Provider Registry.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While most training providers will manually submit records by logging into the Registry and submitting each driver’s information into an online form,</a:t>
            </a:r>
            <a:r>
              <a:rPr lang="en-US" baseline="0" dirty="0"/>
              <a:t> some training providers may submit data using a an automated web service. To use this second option, you will have to build a connection from your existing IT system to the Registry. </a:t>
            </a:r>
            <a:endParaRPr lang="en-US" b="0" i="0" dirty="0"/>
          </a:p>
          <a:p>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37</a:t>
            </a:fld>
            <a:endParaRPr lang="en-US" dirty="0"/>
          </a:p>
        </p:txBody>
      </p:sp>
    </p:spTree>
    <p:extLst>
      <p:ext uri="{BB962C8B-B14F-4D97-AF65-F5344CB8AC3E}">
        <p14:creationId xmlns:p14="http://schemas.microsoft.com/office/powerpoint/2010/main" val="4042836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Building a connection to the Training Provider Registry to submit driver training information is not for everyone. Here are s</a:t>
            </a:r>
            <a:r>
              <a:rPr lang="en-US" baseline="0" dirty="0"/>
              <a:t>ome things you may want to consider when deciding if the web services submission option is right for you:</a:t>
            </a:r>
          </a:p>
          <a:p>
            <a:endParaRPr lang="en-US" baseline="0" dirty="0"/>
          </a:p>
          <a:p>
            <a:pPr marL="171450" indent="-171450">
              <a:buFont typeface="Arial" panose="020B0604020202020204" pitchFamily="34" charset="0"/>
              <a:buChar char="•"/>
            </a:pPr>
            <a:r>
              <a:rPr lang="en-US" baseline="0" dirty="0"/>
              <a:t>Do you anticipate submitting a significant number of driver training certifications on a regular basis? We realize that “a significant number” is subjective, so you should take a look at your business needs and determine of you would see a return on the investment.</a:t>
            </a:r>
          </a:p>
          <a:p>
            <a:pPr marL="171450" indent="-171450">
              <a:buFont typeface="Arial" panose="020B0604020202020204" pitchFamily="34" charset="0"/>
              <a:buChar char="•"/>
            </a:pPr>
            <a:r>
              <a:rPr lang="en-US" baseline="0" dirty="0"/>
              <a:t>Do you have an existing IT system in which you track driving training results? This is a requirement of using the TPR Web Service interface. If you do not, manual entry is likely the best solution for you.</a:t>
            </a:r>
          </a:p>
          <a:p>
            <a:pPr marL="171450" indent="-171450">
              <a:buFont typeface="Arial" panose="020B0604020202020204" pitchFamily="34" charset="0"/>
              <a:buChar char="•"/>
            </a:pPr>
            <a:r>
              <a:rPr lang="en-US" baseline="0" dirty="0"/>
              <a:t>If you have your own IT system, do you have an IT support team that can make the necessary updates to your IT system, and maintain your system so that it can continue operating? If not, again, you will likely want to opt for the manual entry option.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767DD-DD60-4015-BF56-0BC99D8195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577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767DD-DD60-4015-BF56-0BC99D8195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295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There are a lot of things that training</a:t>
            </a:r>
            <a:r>
              <a:rPr lang="en-US" b="0" i="0" baseline="0" dirty="0"/>
              <a:t> providers</a:t>
            </a:r>
            <a:r>
              <a:rPr lang="en-US" b="0" i="0" dirty="0"/>
              <a:t> can </a:t>
            </a:r>
            <a:r>
              <a:rPr lang="en-US" b="0" i="0" baseline="0" dirty="0"/>
              <a:t>do now to be ready.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First, you’ll want to review your curricula, vehicles, documentation, and processes to make sure you meet the ELDT requirements that we just talked through. During TPR registration, is when you must self-certify that you meet the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While you are not required to register with FMCSA until the February 7, 2022 compliance date, registering early means that your information will be available to drivers who start searching for training providers when the public search opens this fall.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p>
        </p:txBody>
      </p:sp>
      <p:sp>
        <p:nvSpPr>
          <p:cNvPr id="4" name="Slide Number Placeholder 3"/>
          <p:cNvSpPr>
            <a:spLocks noGrp="1"/>
          </p:cNvSpPr>
          <p:nvPr>
            <p:ph type="sldNum" sz="quarter" idx="10"/>
          </p:nvPr>
        </p:nvSpPr>
        <p:spPr/>
        <p:txBody>
          <a:bodyPr/>
          <a:lstStyle/>
          <a:p>
            <a:fld id="{903552E9-D418-43C7-B304-12ABFF1E020F}" type="slidenum">
              <a:rPr lang="en-US" smtClean="0"/>
              <a:t>40</a:t>
            </a:fld>
            <a:endParaRPr lang="en-US" dirty="0"/>
          </a:p>
        </p:txBody>
      </p:sp>
    </p:spTree>
    <p:extLst>
      <p:ext uri="{BB962C8B-B14F-4D97-AF65-F5344CB8AC3E}">
        <p14:creationId xmlns:p14="http://schemas.microsoft.com/office/powerpoint/2010/main" val="2084300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CSTIMS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767DD-DD60-4015-BF56-0BC99D8195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8644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This slide provide a quick reminder of some of the key dates for implementation of the Training Provider Registry.</a:t>
            </a:r>
          </a:p>
          <a:p>
            <a:endParaRPr lang="en-US" i="0" baseline="0" dirty="0"/>
          </a:p>
          <a:p>
            <a:r>
              <a:rPr lang="en-US" i="0" baseline="0" dirty="0"/>
              <a:t>This summer, training providers can begin the registration process, so that your listing is current in the fall when public search of the registry begins and prospective students may begin looking for authorized entry-level driver training providers.</a:t>
            </a:r>
          </a:p>
          <a:p>
            <a:endParaRPr lang="en-US" i="0" baseline="0" dirty="0"/>
          </a:p>
          <a:p>
            <a:r>
              <a:rPr lang="en-US" i="0" baseline="0" dirty="0"/>
              <a:t>But, you do not need to begin submitting driver certification information to the Training Provider Registry until the February 7, 2022 ELDT compliance date for any drivers subject to the ELDT.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DD767DD-DD60-4015-BF56-0BC99D819544}" type="slidenum">
              <a:rPr lang="en-US" smtClean="0"/>
              <a:t>44</a:t>
            </a:fld>
            <a:endParaRPr lang="en-US" dirty="0"/>
          </a:p>
        </p:txBody>
      </p:sp>
    </p:spTree>
    <p:extLst>
      <p:ext uri="{BB962C8B-B14F-4D97-AF65-F5344CB8AC3E}">
        <p14:creationId xmlns:p14="http://schemas.microsoft.com/office/powerpoint/2010/main" val="4044431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3552E9-D418-43C7-B304-12ABFF1E020F}" type="slidenum">
              <a:rPr lang="en-US" smtClean="0"/>
              <a:t>45</a:t>
            </a:fld>
            <a:endParaRPr lang="en-US" dirty="0"/>
          </a:p>
        </p:txBody>
      </p:sp>
    </p:spTree>
    <p:extLst>
      <p:ext uri="{BB962C8B-B14F-4D97-AF65-F5344CB8AC3E}">
        <p14:creationId xmlns:p14="http://schemas.microsoft.com/office/powerpoint/2010/main" val="39299986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767DD-DD60-4015-BF56-0BC99D819544}" type="slidenum">
              <a:rPr lang="en-US" smtClean="0"/>
              <a:t>46</a:t>
            </a:fld>
            <a:endParaRPr lang="en-US" dirty="0"/>
          </a:p>
        </p:txBody>
      </p:sp>
    </p:spTree>
    <p:extLst>
      <p:ext uri="{BB962C8B-B14F-4D97-AF65-F5344CB8AC3E}">
        <p14:creationId xmlns:p14="http://schemas.microsoft.com/office/powerpoint/2010/main" val="92847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Training Provider Registry will be a critical piece of the Entry-Level Driver Training Program. By receiving and retaining driver certification information from training providers and relaying it to States, the Training Provider Registry will ensure that the requirements of the Entry-Level Driver Training (ELDT) regulations are met. </a:t>
            </a:r>
          </a:p>
        </p:txBody>
      </p:sp>
      <p:sp>
        <p:nvSpPr>
          <p:cNvPr id="4" name="Slide Number Placeholder 3"/>
          <p:cNvSpPr>
            <a:spLocks noGrp="1"/>
          </p:cNvSpPr>
          <p:nvPr>
            <p:ph type="sldNum" sz="quarter" idx="10"/>
          </p:nvPr>
        </p:nvSpPr>
        <p:spPr/>
        <p:txBody>
          <a:bodyPr/>
          <a:lstStyle/>
          <a:p>
            <a:fld id="{903552E9-D418-43C7-B304-12ABFF1E020F}" type="slidenum">
              <a:rPr lang="en-US" smtClean="0"/>
              <a:t>5</a:t>
            </a:fld>
            <a:endParaRPr lang="en-US" dirty="0"/>
          </a:p>
        </p:txBody>
      </p:sp>
    </p:spTree>
    <p:extLst>
      <p:ext uri="{BB962C8B-B14F-4D97-AF65-F5344CB8AC3E}">
        <p14:creationId xmlns:p14="http://schemas.microsoft.com/office/powerpoint/2010/main" val="3777490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767DD-DD60-4015-BF56-0BC99D8195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176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ELDT regulations</a:t>
            </a:r>
            <a:r>
              <a:rPr lang="en-US" baseline="0" dirty="0"/>
              <a:t> established Federal minimum training requirements for entry-level drivers. Who is considered an entry-level driver? [ read slide ]</a:t>
            </a:r>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7</a:t>
            </a:fld>
            <a:endParaRPr lang="en-US" dirty="0"/>
          </a:p>
        </p:txBody>
      </p:sp>
    </p:spTree>
    <p:extLst>
      <p:ext uri="{BB962C8B-B14F-4D97-AF65-F5344CB8AC3E}">
        <p14:creationId xmlns:p14="http://schemas.microsoft.com/office/powerpoint/2010/main" val="141752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Drivers</a:t>
            </a:r>
            <a:r>
              <a:rPr lang="en-US" baseline="0" dirty="0"/>
              <a:t> will use the public list on the Training Provider Registry website to search for a training provider. Drivers will contact the training provider and secure their services outside of the TPR.</a:t>
            </a:r>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8</a:t>
            </a:fld>
            <a:endParaRPr lang="en-US" dirty="0"/>
          </a:p>
        </p:txBody>
      </p:sp>
    </p:spTree>
    <p:extLst>
      <p:ext uri="{BB962C8B-B14F-4D97-AF65-F5344CB8AC3E}">
        <p14:creationId xmlns:p14="http://schemas.microsoft.com/office/powerpoint/2010/main" val="3232944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Refer to:</a:t>
            </a:r>
          </a:p>
          <a:p>
            <a:endParaRPr lang="en-US" dirty="0">
              <a:cs typeface="Calibri" panose="020F0502020204030204"/>
            </a:endParaRPr>
          </a:p>
          <a:p>
            <a:r>
              <a:rPr lang="en-US" b="1" dirty="0"/>
              <a:t>§380.603   Applicability.</a:t>
            </a:r>
            <a:endParaRPr lang="en-US" dirty="0"/>
          </a:p>
          <a:p>
            <a:r>
              <a:rPr lang="en-US" dirty="0"/>
              <a:t>(a) The rules in this subpart apply to all entry-level drivers, as defined in this subpart, who intend to drive CMVs as defined in §383.5 of this chapter in interstate and/or intrastate commerce, except:</a:t>
            </a:r>
            <a:endParaRPr lang="en-US" dirty="0">
              <a:cs typeface="Calibri"/>
            </a:endParaRPr>
          </a:p>
          <a:p>
            <a:r>
              <a:rPr lang="en-US" dirty="0"/>
              <a:t>(1) Drivers excepted from the CDL requirements under §383.3(c), (d), and (h) of this chapter;</a:t>
            </a:r>
            <a:endParaRPr lang="en-US" dirty="0">
              <a:cs typeface="Calibri"/>
            </a:endParaRPr>
          </a:p>
          <a:p>
            <a:r>
              <a:rPr lang="en-US" dirty="0"/>
              <a:t>(2) Drivers applying for a restricted CDL under §383.3(e) through (g) of this chapter;</a:t>
            </a:r>
          </a:p>
          <a:p>
            <a:r>
              <a:rPr lang="en-US" dirty="0"/>
              <a:t>(3) Veterans with military CMV experience who meet all the requirements and conditions of §383.77 of this chapter; and</a:t>
            </a:r>
          </a:p>
          <a:p>
            <a:r>
              <a:rPr lang="en-US" dirty="0"/>
              <a:t>(4) Drivers applying for a removal of a restriction in accordance with §383.135(b)(7).</a:t>
            </a:r>
          </a:p>
          <a:p>
            <a:r>
              <a:rPr lang="en-US" dirty="0"/>
              <a:t>(b) Drivers issued a Class A CDL, Class B CDL, or a passenger (P), school bus (S), or hazardous materials (H) endorsement before February 7, 2022, are not required to comply with this subpart pertaining to that CDL or endorsement.</a:t>
            </a:r>
          </a:p>
          <a:p>
            <a:r>
              <a:rPr lang="en-US" dirty="0"/>
              <a:t>(c)(1) Individuals who obtain a CLP before February 7, 2022, are not required to comply with this subpart if they obtain a CDL before the CLP or renewed CLP expires.</a:t>
            </a:r>
          </a:p>
          <a:p>
            <a:r>
              <a:rPr lang="en-US" dirty="0"/>
              <a:t>(2) Individuals who obtain a CLP on or after February 7, 2022, are required to comply with this subpart.</a:t>
            </a:r>
          </a:p>
          <a:p>
            <a:r>
              <a:rPr lang="en-US" dirty="0"/>
              <a:t>(3) Except for individuals seeking the H endorsement, individuals must complete the theory and BTW (range and public road) portions of entry-level driver training within one year of completing the first portion.</a:t>
            </a: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2DD767DD-DD60-4015-BF56-0BC99D819544}" type="slidenum">
              <a:rPr lang="en-US" smtClean="0"/>
              <a:t>9</a:t>
            </a:fld>
            <a:endParaRPr lang="en-US" dirty="0"/>
          </a:p>
        </p:txBody>
      </p:sp>
    </p:spTree>
    <p:extLst>
      <p:ext uri="{BB962C8B-B14F-4D97-AF65-F5344CB8AC3E}">
        <p14:creationId xmlns:p14="http://schemas.microsoft.com/office/powerpoint/2010/main" val="1913972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10</a:t>
            </a:fld>
            <a:endParaRPr lang="en-US" dirty="0"/>
          </a:p>
        </p:txBody>
      </p:sp>
    </p:spTree>
    <p:extLst>
      <p:ext uri="{BB962C8B-B14F-4D97-AF65-F5344CB8AC3E}">
        <p14:creationId xmlns:p14="http://schemas.microsoft.com/office/powerpoint/2010/main" val="896981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12</a:t>
            </a:fld>
            <a:endParaRPr lang="en-US" dirty="0"/>
          </a:p>
        </p:txBody>
      </p:sp>
    </p:spTree>
    <p:extLst>
      <p:ext uri="{BB962C8B-B14F-4D97-AF65-F5344CB8AC3E}">
        <p14:creationId xmlns:p14="http://schemas.microsoft.com/office/powerpoint/2010/main" val="3399927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18300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45188" y="1031557"/>
            <a:ext cx="7853629" cy="492443"/>
          </a:xfrm>
          <a:prstGeom prst="rect">
            <a:avLst/>
          </a:prstGeom>
          <a:effectLst/>
        </p:spPr>
        <p:txBody>
          <a:bodyPr lIns="0" tIns="0" rIns="0" bIns="0"/>
          <a:lstStyle>
            <a:lvl1pPr>
              <a:lnSpc>
                <a:spcPts val="2900"/>
              </a:lnSpc>
              <a:defRPr sz="3000" b="1" i="0" baseline="0">
                <a:solidFill>
                  <a:srgbClr val="15396C"/>
                </a:solidFill>
                <a:latin typeface="Arial Regular"/>
                <a:cs typeface="Times New Roman"/>
              </a:defRPr>
            </a:lvl1pPr>
          </a:lstStyle>
          <a:p>
            <a:endParaRPr dirty="0"/>
          </a:p>
        </p:txBody>
      </p:sp>
      <p:sp>
        <p:nvSpPr>
          <p:cNvPr id="3" name="Holder 3"/>
          <p:cNvSpPr>
            <a:spLocks noGrp="1"/>
          </p:cNvSpPr>
          <p:nvPr>
            <p:ph type="body" idx="1"/>
          </p:nvPr>
        </p:nvSpPr>
        <p:spPr>
          <a:xfrm>
            <a:off x="645188" y="1693229"/>
            <a:ext cx="7962874" cy="369332"/>
          </a:xfrm>
        </p:spPr>
        <p:txBody>
          <a:bodyPr lIns="0" tIns="0" rIns="0" bIns="0"/>
          <a:lstStyle>
            <a:lvl1pPr>
              <a:defRPr sz="2400" b="0" i="0" baseline="0">
                <a:solidFill>
                  <a:schemeClr val="tx1"/>
                </a:solidFill>
                <a:latin typeface="Arial" panose="020B0604020202020204" pitchFamily="34" charset="0"/>
              </a:defRPr>
            </a:lvl1pPr>
          </a:lstStyle>
          <a:p>
            <a:endParaRPr dirty="0"/>
          </a:p>
        </p:txBody>
      </p:sp>
      <p:sp>
        <p:nvSpPr>
          <p:cNvPr id="6" name="Holder 6"/>
          <p:cNvSpPr>
            <a:spLocks noGrp="1"/>
          </p:cNvSpPr>
          <p:nvPr>
            <p:ph type="sldNum" sz="quarter" idx="7"/>
          </p:nvPr>
        </p:nvSpPr>
        <p:spPr>
          <a:xfrm>
            <a:off x="8305803" y="6356668"/>
            <a:ext cx="328547" cy="430887"/>
          </a:xfrm>
          <a:prstGeom prst="rect">
            <a:avLst/>
          </a:prstGeom>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a:t>
            </a:fld>
            <a:endParaRPr lang="en-US" dirty="0"/>
          </a:p>
        </p:txBody>
      </p:sp>
      <p:cxnSp>
        <p:nvCxnSpPr>
          <p:cNvPr id="10" name="Straight Connector 9">
            <a:extLst>
              <a:ext uri="{FF2B5EF4-FFF2-40B4-BE49-F238E27FC236}">
                <a16:creationId xmlns:a16="http://schemas.microsoft.com/office/drawing/2014/main" id="{91338996-F62F-8C42-A338-D63E988FACEB}"/>
              </a:ext>
            </a:extLst>
          </p:cNvPr>
          <p:cNvCxnSpPr>
            <a:cxnSpLocks/>
          </p:cNvCxnSpPr>
          <p:nvPr userDrawn="1"/>
        </p:nvCxnSpPr>
        <p:spPr bwMode="auto">
          <a:xfrm>
            <a:off x="645188" y="838200"/>
            <a:ext cx="1048038" cy="0"/>
          </a:xfrm>
          <a:prstGeom prst="line">
            <a:avLst/>
          </a:prstGeom>
          <a:solidFill>
            <a:schemeClr val="accent1"/>
          </a:solidFill>
          <a:ln w="57150" cap="flat" cmpd="sng" algn="ctr">
            <a:solidFill>
              <a:srgbClr val="0C72B9"/>
            </a:solidFill>
            <a:prstDash val="solid"/>
            <a:round/>
            <a:headEnd type="none" w="med" len="med"/>
            <a:tailEnd type="none" w="med" len="med"/>
          </a:ln>
          <a:effectLst/>
        </p:spPr>
      </p:cxnSp>
    </p:spTree>
    <p:extLst>
      <p:ext uri="{BB962C8B-B14F-4D97-AF65-F5344CB8AC3E}">
        <p14:creationId xmlns:p14="http://schemas.microsoft.com/office/powerpoint/2010/main" val="18533985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45188" y="1031557"/>
            <a:ext cx="7853629" cy="492443"/>
          </a:xfrm>
          <a:prstGeom prst="rect">
            <a:avLst/>
          </a:prstGeom>
          <a:effectLst/>
        </p:spPr>
        <p:txBody>
          <a:bodyPr lIns="0" tIns="0" rIns="0" bIns="0"/>
          <a:lstStyle>
            <a:lvl1pPr>
              <a:lnSpc>
                <a:spcPts val="2900"/>
              </a:lnSpc>
              <a:defRPr sz="3000" b="1" i="0" baseline="0">
                <a:solidFill>
                  <a:srgbClr val="15396C"/>
                </a:solidFill>
                <a:latin typeface="Arial Regular"/>
                <a:cs typeface="Times New Roman"/>
              </a:defRPr>
            </a:lvl1pPr>
          </a:lstStyle>
          <a:p>
            <a:endParaRPr dirty="0"/>
          </a:p>
        </p:txBody>
      </p:sp>
      <p:sp>
        <p:nvSpPr>
          <p:cNvPr id="3" name="Holder 3"/>
          <p:cNvSpPr>
            <a:spLocks noGrp="1"/>
          </p:cNvSpPr>
          <p:nvPr>
            <p:ph type="body" idx="1"/>
          </p:nvPr>
        </p:nvSpPr>
        <p:spPr>
          <a:xfrm>
            <a:off x="645188" y="1693229"/>
            <a:ext cx="7962874" cy="369332"/>
          </a:xfrm>
        </p:spPr>
        <p:txBody>
          <a:bodyPr lIns="0" tIns="0" rIns="0" bIns="0"/>
          <a:lstStyle>
            <a:lvl1pPr marL="342900" indent="-342900">
              <a:buClr>
                <a:schemeClr val="accent2"/>
              </a:buClr>
              <a:buFont typeface="Wingdings" panose="05000000000000000000" pitchFamily="2" charset="2"/>
              <a:buChar char="§"/>
              <a:defRPr sz="2400" b="0" i="0" baseline="0">
                <a:solidFill>
                  <a:schemeClr val="tx1"/>
                </a:solidFill>
                <a:latin typeface="Arial" panose="020B0604020202020204" pitchFamily="34" charset="0"/>
              </a:defRPr>
            </a:lvl1pPr>
          </a:lstStyle>
          <a:p>
            <a:endParaRPr lang="en-US" dirty="0"/>
          </a:p>
        </p:txBody>
      </p:sp>
      <p:sp>
        <p:nvSpPr>
          <p:cNvPr id="6" name="Holder 6"/>
          <p:cNvSpPr>
            <a:spLocks noGrp="1"/>
          </p:cNvSpPr>
          <p:nvPr>
            <p:ph type="sldNum" sz="quarter" idx="7"/>
          </p:nvPr>
        </p:nvSpPr>
        <p:spPr>
          <a:xfrm>
            <a:off x="8305803" y="6356668"/>
            <a:ext cx="328547" cy="430887"/>
          </a:xfrm>
          <a:prstGeom prst="rect">
            <a:avLst/>
          </a:prstGeom>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a:t>
            </a:fld>
            <a:endParaRPr lang="en-US" dirty="0"/>
          </a:p>
        </p:txBody>
      </p:sp>
      <p:cxnSp>
        <p:nvCxnSpPr>
          <p:cNvPr id="10" name="Straight Connector 9">
            <a:extLst>
              <a:ext uri="{FF2B5EF4-FFF2-40B4-BE49-F238E27FC236}">
                <a16:creationId xmlns:a16="http://schemas.microsoft.com/office/drawing/2014/main" id="{91338996-F62F-8C42-A338-D63E988FACEB}"/>
              </a:ext>
            </a:extLst>
          </p:cNvPr>
          <p:cNvCxnSpPr>
            <a:cxnSpLocks/>
          </p:cNvCxnSpPr>
          <p:nvPr userDrawn="1"/>
        </p:nvCxnSpPr>
        <p:spPr bwMode="auto">
          <a:xfrm>
            <a:off x="645188" y="838200"/>
            <a:ext cx="1048038" cy="0"/>
          </a:xfrm>
          <a:prstGeom prst="line">
            <a:avLst/>
          </a:prstGeom>
          <a:solidFill>
            <a:schemeClr val="accent1"/>
          </a:solidFill>
          <a:ln w="57150" cap="flat" cmpd="sng" algn="ctr">
            <a:solidFill>
              <a:srgbClr val="0C72B9"/>
            </a:solidFill>
            <a:prstDash val="solid"/>
            <a:round/>
            <a:headEnd type="none" w="med" len="med"/>
            <a:tailEnd type="none" w="med" len="med"/>
          </a:ln>
          <a:effectLst/>
        </p:spPr>
      </p:cxnSp>
    </p:spTree>
    <p:extLst>
      <p:ext uri="{BB962C8B-B14F-4D97-AF65-F5344CB8AC3E}">
        <p14:creationId xmlns:p14="http://schemas.microsoft.com/office/powerpoint/2010/main" val="38281360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52174" y="914400"/>
            <a:ext cx="7853629" cy="492443"/>
          </a:xfrm>
          <a:prstGeom prst="rect">
            <a:avLst/>
          </a:prstGeom>
        </p:spPr>
        <p:txBody>
          <a:bodyPr lIns="0" tIns="0" rIns="0" bIns="0"/>
          <a:lstStyle>
            <a:lvl1pPr>
              <a:defRPr sz="3000" b="1" i="0" baseline="0">
                <a:solidFill>
                  <a:srgbClr val="15396C"/>
                </a:solidFill>
                <a:latin typeface="Arial Regular"/>
                <a:cs typeface="Times New Roman"/>
              </a:defRPr>
            </a:lvl1pPr>
          </a:lstStyle>
          <a:p>
            <a:endParaRPr dirty="0"/>
          </a:p>
        </p:txBody>
      </p:sp>
      <p:sp>
        <p:nvSpPr>
          <p:cNvPr id="3" name="Holder 3"/>
          <p:cNvSpPr>
            <a:spLocks noGrp="1"/>
          </p:cNvSpPr>
          <p:nvPr>
            <p:ph sz="half" idx="2"/>
          </p:nvPr>
        </p:nvSpPr>
        <p:spPr>
          <a:xfrm>
            <a:off x="457200" y="1577345"/>
            <a:ext cx="3977640" cy="369332"/>
          </a:xfrm>
          <a:prstGeom prst="rect">
            <a:avLst/>
          </a:prstGeom>
        </p:spPr>
        <p:txBody>
          <a:bodyPr wrap="square" lIns="0" tIns="0" rIns="0" bIns="0">
            <a:spAutoFit/>
          </a:bodyPr>
          <a:lstStyle>
            <a:lvl1pPr>
              <a:defRPr sz="2400"/>
            </a:lvl1pPr>
          </a:lstStyle>
          <a:p>
            <a:endParaRPr dirty="0"/>
          </a:p>
        </p:txBody>
      </p:sp>
      <p:sp>
        <p:nvSpPr>
          <p:cNvPr id="4" name="Holder 4"/>
          <p:cNvSpPr>
            <a:spLocks noGrp="1"/>
          </p:cNvSpPr>
          <p:nvPr>
            <p:ph sz="half" idx="3"/>
          </p:nvPr>
        </p:nvSpPr>
        <p:spPr>
          <a:xfrm>
            <a:off x="4709160" y="1577345"/>
            <a:ext cx="3977640" cy="369332"/>
          </a:xfrm>
          <a:prstGeom prst="rect">
            <a:avLst/>
          </a:prstGeom>
        </p:spPr>
        <p:txBody>
          <a:bodyPr wrap="square" lIns="0" tIns="0" rIns="0" bIns="0">
            <a:spAutoFit/>
          </a:bodyPr>
          <a:lstStyle>
            <a:lvl1pPr>
              <a:defRPr sz="2400"/>
            </a:lvl1pPr>
          </a:lstStyle>
          <a:p>
            <a:endParaRPr/>
          </a:p>
        </p:txBody>
      </p:sp>
      <p:sp>
        <p:nvSpPr>
          <p:cNvPr id="8" name="Holder 6">
            <a:extLst>
              <a:ext uri="{FF2B5EF4-FFF2-40B4-BE49-F238E27FC236}">
                <a16:creationId xmlns:a16="http://schemas.microsoft.com/office/drawing/2014/main" id="{A8D2F047-4525-964A-8AED-BF8E9177241D}"/>
              </a:ext>
            </a:extLst>
          </p:cNvPr>
          <p:cNvSpPr>
            <a:spLocks noGrp="1"/>
          </p:cNvSpPr>
          <p:nvPr>
            <p:ph type="sldNum" sz="quarter" idx="7"/>
          </p:nvPr>
        </p:nvSpPr>
        <p:spPr>
          <a:xfrm>
            <a:off x="8305803" y="6356668"/>
            <a:ext cx="328547" cy="430887"/>
          </a:xfrm>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a:t>
            </a:fld>
            <a:endParaRPr lang="en-US" dirty="0"/>
          </a:p>
        </p:txBody>
      </p:sp>
    </p:spTree>
    <p:extLst>
      <p:ext uri="{BB962C8B-B14F-4D97-AF65-F5344CB8AC3E}">
        <p14:creationId xmlns:p14="http://schemas.microsoft.com/office/powerpoint/2010/main" val="10971177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Holder 6">
            <a:extLst>
              <a:ext uri="{FF2B5EF4-FFF2-40B4-BE49-F238E27FC236}">
                <a16:creationId xmlns:a16="http://schemas.microsoft.com/office/drawing/2014/main" id="{46A3B282-3B01-1647-A97E-D4B44B9956CB}"/>
              </a:ext>
            </a:extLst>
          </p:cNvPr>
          <p:cNvSpPr>
            <a:spLocks noGrp="1"/>
          </p:cNvSpPr>
          <p:nvPr>
            <p:ph type="sldNum" sz="quarter" idx="7"/>
          </p:nvPr>
        </p:nvSpPr>
        <p:spPr>
          <a:xfrm>
            <a:off x="8305803" y="6356668"/>
            <a:ext cx="328547" cy="430887"/>
          </a:xfrm>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a:t>
            </a:fld>
            <a:endParaRPr lang="en-US" dirty="0"/>
          </a:p>
        </p:txBody>
      </p:sp>
      <p:sp>
        <p:nvSpPr>
          <p:cNvPr id="7" name="Holder 2">
            <a:extLst>
              <a:ext uri="{FF2B5EF4-FFF2-40B4-BE49-F238E27FC236}">
                <a16:creationId xmlns:a16="http://schemas.microsoft.com/office/drawing/2014/main" id="{774D8284-8BC2-1E44-B57E-BA28E549857D}"/>
              </a:ext>
            </a:extLst>
          </p:cNvPr>
          <p:cNvSpPr>
            <a:spLocks noGrp="1"/>
          </p:cNvSpPr>
          <p:nvPr>
            <p:ph type="title"/>
          </p:nvPr>
        </p:nvSpPr>
        <p:spPr>
          <a:xfrm>
            <a:off x="645188" y="913956"/>
            <a:ext cx="7853629" cy="492443"/>
          </a:xfrm>
          <a:prstGeom prst="rect">
            <a:avLst/>
          </a:prstGeom>
          <a:effectLst/>
        </p:spPr>
        <p:txBody>
          <a:bodyPr lIns="0" tIns="0" rIns="0" bIns="0"/>
          <a:lstStyle>
            <a:lvl1pPr>
              <a:defRPr sz="3000" b="1" i="0" baseline="0">
                <a:solidFill>
                  <a:srgbClr val="15396C"/>
                </a:solidFill>
                <a:latin typeface="Arial Regular"/>
                <a:cs typeface="Times New Roman"/>
              </a:defRPr>
            </a:lvl1pPr>
          </a:lstStyle>
          <a:p>
            <a:endParaRPr dirty="0"/>
          </a:p>
        </p:txBody>
      </p:sp>
      <p:sp>
        <p:nvSpPr>
          <p:cNvPr id="8" name="Holder 3">
            <a:extLst>
              <a:ext uri="{FF2B5EF4-FFF2-40B4-BE49-F238E27FC236}">
                <a16:creationId xmlns:a16="http://schemas.microsoft.com/office/drawing/2014/main" id="{19C7E17F-A15D-A947-8AB7-77B4FE23F050}"/>
              </a:ext>
            </a:extLst>
          </p:cNvPr>
          <p:cNvSpPr>
            <a:spLocks noGrp="1"/>
          </p:cNvSpPr>
          <p:nvPr>
            <p:ph type="body" idx="1"/>
          </p:nvPr>
        </p:nvSpPr>
        <p:spPr>
          <a:xfrm>
            <a:off x="645188" y="1693229"/>
            <a:ext cx="7962874" cy="369332"/>
          </a:xfrm>
        </p:spPr>
        <p:txBody>
          <a:bodyPr lIns="0" tIns="0" rIns="0" bIns="0"/>
          <a:lstStyle>
            <a:lvl1pPr>
              <a:defRPr sz="2400" b="0" i="0" baseline="0">
                <a:solidFill>
                  <a:schemeClr val="tx1"/>
                </a:solidFill>
                <a:latin typeface="Arial" panose="020B0604020202020204" pitchFamily="34" charset="0"/>
                <a:cs typeface="Arial" panose="020B0604020202020204" pitchFamily="34" charset="0"/>
              </a:defRPr>
            </a:lvl1pPr>
          </a:lstStyle>
          <a:p>
            <a:endParaRPr dirty="0"/>
          </a:p>
        </p:txBody>
      </p:sp>
      <p:cxnSp>
        <p:nvCxnSpPr>
          <p:cNvPr id="9" name="Straight Connector 8">
            <a:extLst>
              <a:ext uri="{FF2B5EF4-FFF2-40B4-BE49-F238E27FC236}">
                <a16:creationId xmlns:a16="http://schemas.microsoft.com/office/drawing/2014/main" id="{BFFC05DE-E5CF-D54C-BF16-13C55B4B5708}"/>
              </a:ext>
            </a:extLst>
          </p:cNvPr>
          <p:cNvCxnSpPr>
            <a:cxnSpLocks/>
          </p:cNvCxnSpPr>
          <p:nvPr userDrawn="1"/>
        </p:nvCxnSpPr>
        <p:spPr bwMode="auto">
          <a:xfrm>
            <a:off x="645188" y="1544831"/>
            <a:ext cx="7962874"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1458685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ED4070F7-E313-0D4B-A978-0BA692F01D7E}"/>
              </a:ext>
            </a:extLst>
          </p:cNvPr>
          <p:cNvSpPr>
            <a:spLocks noGrp="1"/>
          </p:cNvSpPr>
          <p:nvPr>
            <p:ph type="sldNum" sz="quarter" idx="7"/>
          </p:nvPr>
        </p:nvSpPr>
        <p:spPr>
          <a:xfrm>
            <a:off x="8305803" y="6356668"/>
            <a:ext cx="328547" cy="430887"/>
          </a:xfrm>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a:t>
            </a:fld>
            <a:endParaRPr lang="en-US" dirty="0"/>
          </a:p>
        </p:txBody>
      </p:sp>
    </p:spTree>
    <p:extLst>
      <p:ext uri="{BB962C8B-B14F-4D97-AF65-F5344CB8AC3E}">
        <p14:creationId xmlns:p14="http://schemas.microsoft.com/office/powerpoint/2010/main" val="3402460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Section Header 1">
    <p:spTree>
      <p:nvGrpSpPr>
        <p:cNvPr id="1" name=""/>
        <p:cNvGrpSpPr/>
        <p:nvPr/>
      </p:nvGrpSpPr>
      <p:grpSpPr>
        <a:xfrm>
          <a:off x="0" y="0"/>
          <a:ext cx="0" cy="0"/>
          <a:chOff x="0" y="0"/>
          <a:chExt cx="0" cy="0"/>
        </a:xfrm>
      </p:grpSpPr>
      <p:sp>
        <p:nvSpPr>
          <p:cNvPr id="4" name="Rectangle 13"/>
          <p:cNvSpPr/>
          <p:nvPr userDrawn="1"/>
        </p:nvSpPr>
        <p:spPr>
          <a:xfrm>
            <a:off x="-9966" y="-3098"/>
            <a:ext cx="7272969" cy="6949440"/>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latin typeface="Open Sans Regular" charset="0"/>
            </a:endParaRPr>
          </a:p>
        </p:txBody>
      </p:sp>
      <p:sp>
        <p:nvSpPr>
          <p:cNvPr id="2" name="Title 1"/>
          <p:cNvSpPr>
            <a:spLocks noGrp="1"/>
          </p:cNvSpPr>
          <p:nvPr>
            <p:ph type="title"/>
          </p:nvPr>
        </p:nvSpPr>
        <p:spPr>
          <a:xfrm>
            <a:off x="1417778" y="1754373"/>
            <a:ext cx="3765594" cy="1231106"/>
          </a:xfrm>
          <a:prstGeom prst="rect">
            <a:avLst/>
          </a:prstGeom>
        </p:spPr>
        <p:txBody>
          <a:bodyPr/>
          <a:lstStyle>
            <a:lvl1pPr>
              <a:defRPr sz="3000">
                <a:solidFill>
                  <a:schemeClr val="bg1"/>
                </a:solidFill>
              </a:defRPr>
            </a:lvl1pPr>
          </a:lstStyle>
          <a:p>
            <a:r>
              <a:rPr lang="en-US" dirty="0"/>
              <a:t>Click to edit Master title style</a:t>
            </a:r>
          </a:p>
        </p:txBody>
      </p:sp>
      <p:cxnSp>
        <p:nvCxnSpPr>
          <p:cNvPr id="5" name="Straight Connector 4"/>
          <p:cNvCxnSpPr/>
          <p:nvPr userDrawn="1"/>
        </p:nvCxnSpPr>
        <p:spPr bwMode="auto">
          <a:xfrm>
            <a:off x="1417778" y="3213208"/>
            <a:ext cx="3765594" cy="0"/>
          </a:xfrm>
          <a:prstGeom prst="line">
            <a:avLst/>
          </a:prstGeom>
          <a:solidFill>
            <a:schemeClr val="accent1"/>
          </a:solidFill>
          <a:ln w="63500" cap="flat" cmpd="sng" algn="ctr">
            <a:solidFill>
              <a:schemeClr val="bg1"/>
            </a:solidFill>
            <a:prstDash val="solid"/>
            <a:round/>
            <a:headEnd type="none" w="med" len="med"/>
            <a:tailEnd type="none" w="med" len="med"/>
          </a:ln>
          <a:effectLst/>
        </p:spPr>
      </p:cxnSp>
      <p:sp>
        <p:nvSpPr>
          <p:cNvPr id="7" name="Holder 6">
            <a:extLst>
              <a:ext uri="{FF2B5EF4-FFF2-40B4-BE49-F238E27FC236}">
                <a16:creationId xmlns:a16="http://schemas.microsoft.com/office/drawing/2014/main" id="{46A3B282-3B01-1647-A97E-D4B44B9956CB}"/>
              </a:ext>
            </a:extLst>
          </p:cNvPr>
          <p:cNvSpPr>
            <a:spLocks noGrp="1"/>
          </p:cNvSpPr>
          <p:nvPr>
            <p:ph type="sldNum" sz="quarter" idx="7"/>
          </p:nvPr>
        </p:nvSpPr>
        <p:spPr>
          <a:xfrm>
            <a:off x="8305803" y="6356668"/>
            <a:ext cx="328547" cy="430887"/>
          </a:xfrm>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a:t>
            </a:fld>
            <a:endParaRPr lang="en-US" dirty="0"/>
          </a:p>
        </p:txBody>
      </p:sp>
    </p:spTree>
    <p:extLst>
      <p:ext uri="{BB962C8B-B14F-4D97-AF65-F5344CB8AC3E}">
        <p14:creationId xmlns:p14="http://schemas.microsoft.com/office/powerpoint/2010/main" val="18729665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562231" y="854800"/>
            <a:ext cx="8072119" cy="492443"/>
          </a:xfrm>
          <a:prstGeom prst="rect">
            <a:avLst/>
          </a:prstGeom>
        </p:spPr>
        <p:txBody>
          <a:bodyPr wrap="square" lIns="0" tIns="0" rIns="0" bIns="0">
            <a:spAutoFit/>
          </a:bodyPr>
          <a:lstStyle>
            <a:lvl1pPr>
              <a:defRPr b="0" i="0">
                <a:solidFill>
                  <a:schemeClr val="tx1"/>
                </a:solidFill>
              </a:defRPr>
            </a:lvl1pPr>
          </a:lstStyle>
          <a:p>
            <a:endParaRPr dirty="0"/>
          </a:p>
        </p:txBody>
      </p:sp>
      <p:sp>
        <p:nvSpPr>
          <p:cNvPr id="9" name="Holder 6">
            <a:extLst>
              <a:ext uri="{FF2B5EF4-FFF2-40B4-BE49-F238E27FC236}">
                <a16:creationId xmlns:a16="http://schemas.microsoft.com/office/drawing/2014/main" id="{8886AF51-DFFF-7947-A11D-86E05DDA7E33}"/>
              </a:ext>
            </a:extLst>
          </p:cNvPr>
          <p:cNvSpPr>
            <a:spLocks noGrp="1"/>
          </p:cNvSpPr>
          <p:nvPr>
            <p:ph type="sldNum" sz="quarter" idx="4"/>
          </p:nvPr>
        </p:nvSpPr>
        <p:spPr>
          <a:xfrm>
            <a:off x="8305803" y="6356668"/>
            <a:ext cx="328547" cy="430887"/>
          </a:xfrm>
          <a:prstGeom prst="rect">
            <a:avLst/>
          </a:prstGeom>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a:t>
            </a:fld>
            <a:endParaRPr lang="en-US" dirty="0"/>
          </a:p>
        </p:txBody>
      </p:sp>
      <p:sp>
        <p:nvSpPr>
          <p:cNvPr id="20" name="Rectangle 19">
            <a:extLst>
              <a:ext uri="{FF2B5EF4-FFF2-40B4-BE49-F238E27FC236}">
                <a16:creationId xmlns:a16="http://schemas.microsoft.com/office/drawing/2014/main" id="{063224AE-5F0F-4F42-B680-D143D4F96725}"/>
              </a:ext>
            </a:extLst>
          </p:cNvPr>
          <p:cNvSpPr/>
          <p:nvPr userDrawn="1"/>
        </p:nvSpPr>
        <p:spPr bwMode="auto">
          <a:xfrm>
            <a:off x="0" y="6"/>
            <a:ext cx="9144000" cy="643467"/>
          </a:xfrm>
          <a:prstGeom prst="rect">
            <a:avLst/>
          </a:prstGeom>
          <a:solidFill>
            <a:srgbClr val="121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6699"/>
              </a:solidFill>
              <a:effectLst/>
              <a:latin typeface="Arial" charset="0"/>
            </a:endParaRPr>
          </a:p>
        </p:txBody>
      </p:sp>
      <p:pic>
        <p:nvPicPr>
          <p:cNvPr id="22" name="Picture 21">
            <a:extLst>
              <a:ext uri="{FF2B5EF4-FFF2-40B4-BE49-F238E27FC236}">
                <a16:creationId xmlns:a16="http://schemas.microsoft.com/office/drawing/2014/main" id="{0C922802-C964-544A-83F9-8F137F80217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1233" y="122535"/>
            <a:ext cx="2145767" cy="520938"/>
          </a:xfrm>
          <a:prstGeom prst="rect">
            <a:avLst/>
          </a:prstGeom>
        </p:spPr>
      </p:pic>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638800" y="68643"/>
            <a:ext cx="1752600" cy="526260"/>
          </a:xfrm>
          <a:prstGeom prst="rect">
            <a:avLst/>
          </a:prstGeom>
        </p:spPr>
      </p:pic>
    </p:spTree>
    <p:extLst>
      <p:ext uri="{BB962C8B-B14F-4D97-AF65-F5344CB8AC3E}">
        <p14:creationId xmlns:p14="http://schemas.microsoft.com/office/powerpoint/2010/main" val="223537519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4" r:id="rId3"/>
    <p:sldLayoutId id="2147483670" r:id="rId4"/>
    <p:sldLayoutId id="2147483671" r:id="rId5"/>
    <p:sldLayoutId id="2147483672" r:id="rId6"/>
    <p:sldLayoutId id="2147483673" r:id="rId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defRPr b="1" i="0">
          <a:latin typeface="Arial" panose="020B0604020202020204" pitchFamily="34" charset="0"/>
          <a:ea typeface="+mj-ea"/>
          <a:cs typeface="Arial" panose="020B0604020202020204" pitchFamily="34" charset="0"/>
        </a:defRPr>
      </a:lvl1pPr>
    </p:titleStyle>
    <p:bodyStyle>
      <a:lvl1pPr marL="0">
        <a:defRPr sz="3200" b="1" i="0">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notesSlide" Target="../notesSlides/notesSlide19.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5.png"/><Relationship Id="rId4" Type="http://schemas.openxmlformats.org/officeDocument/2006/relationships/hyperlink" Target="https://www.ecfr.gov/cgi-bin/retrieveECFR?gp=&amp;SID=1baf17ec7eb6ae5cc925aba78dd32738&amp;mc=true&amp;n=pt49.5.380&amp;r=PART&amp;ty=HTML#se49.5.380_1703"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6.png"/><Relationship Id="rId5" Type="http://schemas.openxmlformats.org/officeDocument/2006/relationships/hyperlink" Target="https://tpr.fmcsa.dot.gov/content/Resources/ELDT-Curriculum-Summary.pdf" TargetMode="External"/><Relationship Id="rId4" Type="http://schemas.openxmlformats.org/officeDocument/2006/relationships/hyperlink" Target="https://www.ecfr.gov/cgi-bin/text-idx?SID=80d20b410cc45d816c53d8eff13cacc1&amp;mc=true&amp;node=pt49.5.380&amp;rgn=div5#ap49.5.380_1725.a"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7.png"/><Relationship Id="rId5" Type="http://schemas.openxmlformats.org/officeDocument/2006/relationships/hyperlink" Target="https://www.ecfr.gov/cgi-bin/text-idx?SID=084098ec4e7bcacfd31ef9dabc8f71e1&amp;mc=true&amp;node=pt49.5.380&amp;rgn=div5#se49.5.380_1605" TargetMode="External"/><Relationship Id="rId4" Type="http://schemas.openxmlformats.org/officeDocument/2006/relationships/hyperlink" Target="https://www.ecfr.gov/cgi-bin/text-idx?SID=8a11aee1ce2f96d650eca1dd94caf746&amp;mc=true&amp;node=pt49.5.380&amp;rgn=div5#se49.5.380_1713"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8.png"/><Relationship Id="rId4" Type="http://schemas.openxmlformats.org/officeDocument/2006/relationships/hyperlink" Target="https://www.ecfr.gov/cgi-bin/text-idx?SID=7e2b4cc72cc878df1cdc31d2056017f4&amp;mc=true&amp;node=pt49.5.380&amp;rgn=div5#se49.5.380_1709"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4.xml"/><Relationship Id="rId7" Type="http://schemas.openxmlformats.org/officeDocument/2006/relationships/hyperlink" Target="https://www.ecfr.gov/cgi-bin/text-idx?SID=dd8c8cc43fa9813ad07b03498c2d9797&amp;mc=true&amp;node=pt49.5.396&amp;rgn=div5" TargetMode="Externa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hyperlink" Target="https://www.ecfr.gov/cgi-bin/text-idx?SID=dd8c8cc43fa9813ad07b03498c2d9797&amp;mc=true&amp;node=pt49.5.393&amp;rgn=div5" TargetMode="External"/><Relationship Id="rId5" Type="http://schemas.openxmlformats.org/officeDocument/2006/relationships/hyperlink" Target="https://www.ecfr.gov/cgi-bin/text-idx?SID=dd8c8cc43fa9813ad07b03498c2d9797&amp;mc=true&amp;node=pt49.5.392&amp;rgn=div5" TargetMode="External"/><Relationship Id="rId4" Type="http://schemas.openxmlformats.org/officeDocument/2006/relationships/hyperlink" Target="https://www.ecfr.gov/cgi-bin/text-idx?SID=bc50d63a30c7ce38d8ee31f6e70edc52&amp;mc=true&amp;node=pt49.5.380&amp;rgn=div5#se49.5.380_171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30.png"/><Relationship Id="rId4" Type="http://schemas.openxmlformats.org/officeDocument/2006/relationships/hyperlink" Target="https://www.ecfr.gov/cgi-bin/text-idx?SID=bc50d63a30c7ce38d8ee31f6e70edc52&amp;mc=true&amp;node=pt49.5.380&amp;rgn=div5#se49.5.380_1703"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31.png"/><Relationship Id="rId4" Type="http://schemas.openxmlformats.org/officeDocument/2006/relationships/hyperlink" Target="https://www.ecfr.gov/cgi-bin/text-idx?SID=7e2b4cc72cc878df1cdc31d2056017f4&amp;mc=true&amp;node=pt49.5.380&amp;rgn=div5#se49.5.380_1725"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33.png"/><Relationship Id="rId4" Type="http://schemas.openxmlformats.org/officeDocument/2006/relationships/hyperlink" Target="https://www.ecfr.gov/cgi-bin/text-idx?SID=7e2b4cc72cc878df1cdc31d2056017f4&amp;mc=true&amp;node=pt49.5.380&amp;rgn=div5#se49.5.380_1725"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34.png"/><Relationship Id="rId5" Type="http://schemas.openxmlformats.org/officeDocument/2006/relationships/hyperlink" Target="https://www.ecfr.gov/cgi-bin/text-idx?SID=3885cb4390b2f8f54fc97533d7dc2340&amp;mc=true&amp;node=se49.5.380_1723&amp;rgn=div8" TargetMode="External"/><Relationship Id="rId4" Type="http://schemas.openxmlformats.org/officeDocument/2006/relationships/hyperlink" Target="https://www.ecfr.gov/cgi-bin/text-idx?SID=fb626dcae722e2f508f414793b5131d5&amp;mc=true&amp;node=pt49.5.380&amp;rgn=div5#se49.5.380_1721"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25.png"/><Relationship Id="rId4" Type="http://schemas.openxmlformats.org/officeDocument/2006/relationships/hyperlink" Target="https://www.ecfr.gov/cgi-bin/text-idx?SID=8a11aee1ce2f96d650eca1dd94caf746&amp;mc=true&amp;node=pt49.5.380&amp;rgn=div5#se49.5.380_1719"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35.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37.png"/><Relationship Id="rId4" Type="http://schemas.openxmlformats.org/officeDocument/2006/relationships/hyperlink" Target="https://tpr.fmcsa.dot.gov/DeveloperToolkit"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hyperlink" Target="https://www.ecfr.gov/cgi-bin/text-idx?SID=8a11aee1ce2f96d650eca1dd94caf746&amp;mc=true&amp;node=pt49.5.380&amp;rgn=div5#ap49.5.380_1725.a" TargetMode="External"/><Relationship Id="rId4" Type="http://schemas.openxmlformats.org/officeDocument/2006/relationships/hyperlink" Target="https://www.ecfr.gov/cgi-bin/text-idx?SID=8a11aee1ce2f96d650eca1dd94caf746&amp;mc=true&amp;node=pt49.5.380&amp;rgn=div5#_top"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40.png"/><Relationship Id="rId5" Type="http://schemas.openxmlformats.org/officeDocument/2006/relationships/image" Target="../media/image13.pn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hyperlink" Target="https://tpr.fmcsa.dot.gov/"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39.xml"/><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hyperlink" Target="https://tpr.fmcsa.dot.gov/#contact" TargetMode="External"/><Relationship Id="rId5" Type="http://schemas.openxmlformats.org/officeDocument/2006/relationships/hyperlink" Target="mailto:tennessee.division@dot.gov" TargetMode="External"/><Relationship Id="rId4" Type="http://schemas.openxmlformats.org/officeDocument/2006/relationships/hyperlink" Target="https://tpr.fmcsa.dot.gov/"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s://www.ecfr.gov/cgi-bin/text-idx?SID=1cd453ab3331074c99b13d90d28c783c&amp;mc=true&amp;node=pt49.5.383&amp;rgn=div5"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48006D1-1AC8-8242-B391-DEE5A8D029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1" y="381006"/>
            <a:ext cx="5055427" cy="1227329"/>
          </a:xfrm>
          <a:prstGeom prst="rect">
            <a:avLst/>
          </a:prstGeom>
        </p:spPr>
      </p:pic>
      <p:cxnSp>
        <p:nvCxnSpPr>
          <p:cNvPr id="16" name="Straight Connector 15">
            <a:extLst>
              <a:ext uri="{FF2B5EF4-FFF2-40B4-BE49-F238E27FC236}">
                <a16:creationId xmlns:a16="http://schemas.microsoft.com/office/drawing/2014/main" id="{8F05D085-735E-B044-B6B4-F8644CA92A56}"/>
              </a:ext>
            </a:extLst>
          </p:cNvPr>
          <p:cNvCxnSpPr>
            <a:cxnSpLocks/>
          </p:cNvCxnSpPr>
          <p:nvPr/>
        </p:nvCxnSpPr>
        <p:spPr bwMode="auto">
          <a:xfrm>
            <a:off x="1593965" y="1544831"/>
            <a:ext cx="5035441" cy="0"/>
          </a:xfrm>
          <a:prstGeom prst="line">
            <a:avLst/>
          </a:prstGeom>
          <a:solidFill>
            <a:schemeClr val="accent1"/>
          </a:solidFill>
          <a:ln w="15875" cap="flat" cmpd="sng" algn="ctr">
            <a:solidFill>
              <a:schemeClr val="bg1"/>
            </a:solidFill>
            <a:prstDash val="solid"/>
            <a:round/>
            <a:headEnd type="none" w="med" len="med"/>
            <a:tailEnd type="none" w="med" len="med"/>
          </a:ln>
          <a:effectLst/>
        </p:spPr>
      </p:cxnSp>
      <p:sp>
        <p:nvSpPr>
          <p:cNvPr id="17" name="TextBox 16">
            <a:extLst>
              <a:ext uri="{FF2B5EF4-FFF2-40B4-BE49-F238E27FC236}">
                <a16:creationId xmlns:a16="http://schemas.microsoft.com/office/drawing/2014/main" id="{F95810F7-FBBF-F84F-BC54-3962B494EDC2}"/>
              </a:ext>
            </a:extLst>
          </p:cNvPr>
          <p:cNvSpPr txBox="1"/>
          <p:nvPr/>
        </p:nvSpPr>
        <p:spPr>
          <a:xfrm>
            <a:off x="1524006" y="1621036"/>
            <a:ext cx="5340241" cy="646331"/>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MINIMUM TRAINING REQUIREMENTS FOR</a:t>
            </a:r>
            <a:br>
              <a:rPr lang="en-US" b="1"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Entry-Level Commercial Motor Vehicle Operators</a:t>
            </a:r>
            <a:endParaRPr lang="en-US"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9E6E238-C492-564D-9C59-0AA45667E934}"/>
              </a:ext>
            </a:extLst>
          </p:cNvPr>
          <p:cNvSpPr txBox="1"/>
          <p:nvPr/>
        </p:nvSpPr>
        <p:spPr>
          <a:xfrm>
            <a:off x="1524006" y="2443480"/>
            <a:ext cx="4450074" cy="1292662"/>
          </a:xfrm>
          <a:prstGeom prst="rect">
            <a:avLst/>
          </a:prstGeom>
          <a:noFill/>
        </p:spPr>
        <p:txBody>
          <a:bodyPr wrap="square" lIns="91440" tIns="91440" rIns="91440" bIns="91440" rtlCol="0" anchor="ctr" anchorCtr="0">
            <a:spAutoFit/>
          </a:bodyPr>
          <a:lstStyle/>
          <a:p>
            <a:r>
              <a:rPr lang="en-US" b="1" dirty="0">
                <a:solidFill>
                  <a:srgbClr val="FFFF00"/>
                </a:solidFill>
                <a:latin typeface="Arial" panose="020B0604020202020204" pitchFamily="34" charset="0"/>
                <a:cs typeface="Arial" panose="020B0604020202020204" pitchFamily="34" charset="0"/>
              </a:rPr>
              <a:t>Tennessee Trucking Association</a:t>
            </a:r>
          </a:p>
          <a:p>
            <a:r>
              <a:rPr lang="en-US" b="1" dirty="0">
                <a:solidFill>
                  <a:srgbClr val="FFFF00"/>
                </a:solidFill>
                <a:latin typeface="Arial" panose="020B0604020202020204" pitchFamily="34" charset="0"/>
                <a:cs typeface="Arial" panose="020B0604020202020204" pitchFamily="34" charset="0"/>
              </a:rPr>
              <a:t>East TN Safety Management Council </a:t>
            </a:r>
          </a:p>
          <a:p>
            <a:endParaRPr lang="en-US" b="1" dirty="0">
              <a:solidFill>
                <a:srgbClr val="FFFF00"/>
              </a:solidFill>
              <a:latin typeface="Arial" panose="020B0604020202020204" pitchFamily="34" charset="0"/>
              <a:cs typeface="Arial" panose="020B0604020202020204" pitchFamily="34" charset="0"/>
            </a:endParaRPr>
          </a:p>
          <a:p>
            <a:r>
              <a:rPr lang="en-US" b="1" dirty="0">
                <a:solidFill>
                  <a:srgbClr val="FFFF00"/>
                </a:solidFill>
                <a:latin typeface="Arial" panose="020B0604020202020204" pitchFamily="34" charset="0"/>
                <a:cs typeface="Arial" panose="020B0604020202020204" pitchFamily="34" charset="0"/>
              </a:rPr>
              <a:t>December 1, 2021</a:t>
            </a:r>
          </a:p>
        </p:txBody>
      </p:sp>
      <p:pic>
        <p:nvPicPr>
          <p:cNvPr id="7" name="Picture 2" descr="FMCSA_Logo_Color_Horizontal.png">
            <a:extLst>
              <a:ext uri="{FF2B5EF4-FFF2-40B4-BE49-F238E27FC236}">
                <a16:creationId xmlns:a16="http://schemas.microsoft.com/office/drawing/2014/main" id="{D32791F6-D310-4BF2-8E62-1D93B401BFFA}"/>
              </a:ext>
            </a:extLst>
          </p:cNvPr>
          <p:cNvPicPr>
            <a:picLocks noChangeAspect="1"/>
          </p:cNvPicPr>
          <p:nvPr/>
        </p:nvPicPr>
        <p:blipFill>
          <a:blip r:embed="rId6"/>
          <a:stretch>
            <a:fillRect/>
          </a:stretch>
        </p:blipFill>
        <p:spPr>
          <a:xfrm>
            <a:off x="6573643" y="6027972"/>
            <a:ext cx="2148469" cy="64715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dirty="0">
                <a:solidFill>
                  <a:schemeClr val="tx2"/>
                </a:solidFill>
              </a:rPr>
              <a:t>Which drivers are NOT subject to ELDT?</a:t>
            </a:r>
          </a:p>
        </p:txBody>
      </p:sp>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45188" y="1676400"/>
            <a:ext cx="7508212" cy="3323987"/>
          </a:xfrm>
        </p:spPr>
        <p:txBody>
          <a:bodyPr/>
          <a:lstStyle/>
          <a:p>
            <a:pPr marL="342900" indent="-342900">
              <a:spcAft>
                <a:spcPts val="600"/>
              </a:spcAft>
              <a:buClr>
                <a:schemeClr val="accent2"/>
              </a:buClr>
              <a:buSzPct val="120000"/>
              <a:buFont typeface="Wingdings" pitchFamily="2" charset="2"/>
              <a:buChar char="§"/>
            </a:pPr>
            <a:r>
              <a:rPr lang="en-US" dirty="0"/>
              <a:t>This rule does </a:t>
            </a:r>
            <a:r>
              <a:rPr lang="en-US" b="1" dirty="0">
                <a:solidFill>
                  <a:schemeClr val="accent5"/>
                </a:solidFill>
              </a:rPr>
              <a:t>not</a:t>
            </a:r>
            <a:r>
              <a:rPr lang="en-US" dirty="0"/>
              <a:t> apply to:</a:t>
            </a:r>
          </a:p>
          <a:p>
            <a:pPr marL="800089" lvl="1" indent="-342900">
              <a:spcAft>
                <a:spcPts val="600"/>
              </a:spcAft>
              <a:buClr>
                <a:schemeClr val="accent2"/>
              </a:buClr>
              <a:buSzPct val="120000"/>
              <a:buFont typeface="Wingdings" pitchFamily="2" charset="2"/>
              <a:buChar char="§"/>
            </a:pPr>
            <a:r>
              <a:rPr lang="en-US" dirty="0"/>
              <a:t>Drivers who held a comparable CDL prior to ELDT requirement</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Individuals not required to have a CDL per State waivers allowed by 49 CFR 383.3</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Individuals for whom States have waived the CDL skills test under 49 CFR 383.77 (military waivers)</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Applicants who obtain a CLP before February 7, 2022, so long as they obtain a CDL before the CLP or renewed CLP expires</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Removing the restriction from a current CDL</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Reinstating a CDL after a period of disqualification</a:t>
            </a:r>
          </a:p>
        </p:txBody>
      </p:sp>
      <p:sp>
        <p:nvSpPr>
          <p:cNvPr id="6" name="object 6"/>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10</a:t>
            </a:fld>
            <a:endParaRPr dirty="0"/>
          </a:p>
        </p:txBody>
      </p:sp>
    </p:spTree>
    <p:custDataLst>
      <p:tags r:id="rId1"/>
    </p:custDataLst>
    <p:extLst>
      <p:ext uri="{BB962C8B-B14F-4D97-AF65-F5344CB8AC3E}">
        <p14:creationId xmlns:p14="http://schemas.microsoft.com/office/powerpoint/2010/main" val="18362870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410A7-7B3B-4947-8FDE-488BFA3D1A57}"/>
              </a:ext>
            </a:extLst>
          </p:cNvPr>
          <p:cNvSpPr>
            <a:spLocks noGrp="1"/>
          </p:cNvSpPr>
          <p:nvPr>
            <p:ph type="title"/>
          </p:nvPr>
        </p:nvSpPr>
        <p:spPr>
          <a:xfrm>
            <a:off x="1417778" y="1663430"/>
            <a:ext cx="3765594" cy="1322049"/>
          </a:xfrm>
        </p:spPr>
        <p:txBody>
          <a:bodyPr/>
          <a:lstStyle/>
          <a:p>
            <a:r>
              <a:rPr lang="en-US" dirty="0"/>
              <a:t>What are the ELDT training requirements?</a:t>
            </a:r>
          </a:p>
        </p:txBody>
      </p:sp>
      <p:sp>
        <p:nvSpPr>
          <p:cNvPr id="4" name="Slide Number Placeholder 3">
            <a:extLst>
              <a:ext uri="{FF2B5EF4-FFF2-40B4-BE49-F238E27FC236}">
                <a16:creationId xmlns:a16="http://schemas.microsoft.com/office/drawing/2014/main" id="{D03B61AE-5454-C449-A153-3FEDC57B20B0}"/>
              </a:ext>
            </a:extLst>
          </p:cNvPr>
          <p:cNvSpPr>
            <a:spLocks noGrp="1"/>
          </p:cNvSpPr>
          <p:nvPr>
            <p:ph type="sldNum" sz="quarter" idx="7"/>
          </p:nvPr>
        </p:nvSpPr>
        <p:spPr/>
        <p:txBody>
          <a:bodyPr/>
          <a:lstStyle/>
          <a:p>
            <a:fld id="{A01475F6-15BF-E945-87A6-683076D41687}" type="slidenum">
              <a:rPr lang="en-US" smtClean="0"/>
              <a:pPr/>
              <a:t>11</a:t>
            </a:fld>
            <a:endParaRPr lang="en-US" dirty="0"/>
          </a:p>
        </p:txBody>
      </p:sp>
    </p:spTree>
    <p:extLst>
      <p:ext uri="{BB962C8B-B14F-4D97-AF65-F5344CB8AC3E}">
        <p14:creationId xmlns:p14="http://schemas.microsoft.com/office/powerpoint/2010/main" val="8964473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645188" y="1031557"/>
            <a:ext cx="8117812" cy="414803"/>
          </a:xfrm>
        </p:spPr>
        <p:txBody>
          <a:bodyPr/>
          <a:lstStyle/>
          <a:p>
            <a:pPr>
              <a:lnSpc>
                <a:spcPts val="2950"/>
              </a:lnSpc>
            </a:pPr>
            <a:r>
              <a:rPr lang="en-US" dirty="0">
                <a:solidFill>
                  <a:schemeClr val="tx2"/>
                </a:solidFill>
              </a:rPr>
              <a:t>Training Requirements</a:t>
            </a:r>
          </a:p>
        </p:txBody>
      </p:sp>
      <p:sp>
        <p:nvSpPr>
          <p:cNvPr id="8"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12</a:t>
            </a:fld>
            <a:endParaRPr lang="en-US" dirty="0"/>
          </a:p>
        </p:txBody>
      </p:sp>
      <p:sp>
        <p:nvSpPr>
          <p:cNvPr id="19" name="Text Placeholder 12">
            <a:extLst>
              <a:ext uri="{FF2B5EF4-FFF2-40B4-BE49-F238E27FC236}">
                <a16:creationId xmlns:a16="http://schemas.microsoft.com/office/drawing/2014/main" id="{B03AB932-CCF4-2F4E-B080-E39889A69C13}"/>
              </a:ext>
            </a:extLst>
          </p:cNvPr>
          <p:cNvSpPr txBox="1">
            <a:spLocks/>
          </p:cNvSpPr>
          <p:nvPr/>
        </p:nvSpPr>
        <p:spPr>
          <a:xfrm>
            <a:off x="646076" y="1952729"/>
            <a:ext cx="7988274" cy="3077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endParaRPr lang="en-US" sz="2000" dirty="0">
              <a:solidFill>
                <a:srgbClr val="0C72B9"/>
              </a:solidFill>
            </a:endParaRPr>
          </a:p>
        </p:txBody>
      </p:sp>
      <p:sp>
        <p:nvSpPr>
          <p:cNvPr id="38" name="Rectangle 37">
            <a:extLst>
              <a:ext uri="{FF2B5EF4-FFF2-40B4-BE49-F238E27FC236}">
                <a16:creationId xmlns:a16="http://schemas.microsoft.com/office/drawing/2014/main" id="{2DAF2088-3D8A-D947-9B46-B5276A1674AB}"/>
              </a:ext>
            </a:extLst>
          </p:cNvPr>
          <p:cNvSpPr/>
          <p:nvPr/>
        </p:nvSpPr>
        <p:spPr>
          <a:xfrm>
            <a:off x="645188" y="1621471"/>
            <a:ext cx="7916541" cy="605294"/>
          </a:xfrm>
          <a:prstGeom prst="rect">
            <a:avLst/>
          </a:prstGeom>
        </p:spPr>
        <p:txBody>
          <a:bodyPr wrap="square">
            <a:spAutoFit/>
          </a:bodyPr>
          <a:lstStyle/>
          <a:p>
            <a:pPr>
              <a:lnSpc>
                <a:spcPts val="2000"/>
              </a:lnSpc>
              <a:spcAft>
                <a:spcPts val="600"/>
              </a:spcAft>
            </a:pPr>
            <a:r>
              <a:rPr lang="en-US" b="1" dirty="0">
                <a:solidFill>
                  <a:schemeClr val="accent2"/>
                </a:solidFill>
                <a:latin typeface="Arial" panose="020B0604020202020204" pitchFamily="34" charset="0"/>
                <a:cs typeface="Arial" panose="020B0604020202020204" pitchFamily="34" charset="0"/>
              </a:rPr>
              <a:t>Entry-level drivers must receive training and demonstrate proficiency in the following areas: </a:t>
            </a:r>
          </a:p>
        </p:txBody>
      </p:sp>
      <p:graphicFrame>
        <p:nvGraphicFramePr>
          <p:cNvPr id="2" name="Table 1"/>
          <p:cNvGraphicFramePr>
            <a:graphicFrameLocks noGrp="1"/>
          </p:cNvGraphicFramePr>
          <p:nvPr>
            <p:extLst>
              <p:ext uri="{D42A27DB-BD31-4B8C-83A1-F6EECF244321}">
                <p14:modId xmlns:p14="http://schemas.microsoft.com/office/powerpoint/2010/main" val="1795272223"/>
              </p:ext>
            </p:extLst>
          </p:nvPr>
        </p:nvGraphicFramePr>
        <p:xfrm>
          <a:off x="779075" y="2558023"/>
          <a:ext cx="7551896" cy="3461777"/>
        </p:xfrm>
        <a:graphic>
          <a:graphicData uri="http://schemas.openxmlformats.org/drawingml/2006/table">
            <a:tbl>
              <a:tblPr firstRow="1" bandRow="1">
                <a:tableStyleId>{5C22544A-7EE6-4342-B048-85BDC9FD1C3A}</a:tableStyleId>
              </a:tblPr>
              <a:tblGrid>
                <a:gridCol w="3775948">
                  <a:extLst>
                    <a:ext uri="{9D8B030D-6E8A-4147-A177-3AD203B41FA5}">
                      <a16:colId xmlns:a16="http://schemas.microsoft.com/office/drawing/2014/main" val="1089837925"/>
                    </a:ext>
                  </a:extLst>
                </a:gridCol>
                <a:gridCol w="3775948">
                  <a:extLst>
                    <a:ext uri="{9D8B030D-6E8A-4147-A177-3AD203B41FA5}">
                      <a16:colId xmlns:a16="http://schemas.microsoft.com/office/drawing/2014/main" val="2144731483"/>
                    </a:ext>
                  </a:extLst>
                </a:gridCol>
              </a:tblGrid>
              <a:tr h="947177">
                <a:tc>
                  <a:txBody>
                    <a:bodyPr/>
                    <a:lstStyle/>
                    <a:p>
                      <a:r>
                        <a:rPr lang="en-US" dirty="0">
                          <a:latin typeface="Arial" panose="020B0604020202020204" pitchFamily="34" charset="0"/>
                          <a:cs typeface="Arial" panose="020B0604020202020204" pitchFamily="34" charset="0"/>
                        </a:rPr>
                        <a:t>                  THEORY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TRAINING</a:t>
                      </a:r>
                    </a:p>
                  </a:txBody>
                  <a:tcPr anchor="ctr">
                    <a:solidFill>
                      <a:schemeClr val="accent5"/>
                    </a:solidFill>
                  </a:tcPr>
                </a:tc>
                <a:tc>
                  <a:txBody>
                    <a:bodyPr/>
                    <a:lstStyle/>
                    <a:p>
                      <a:r>
                        <a:rPr lang="en-US" dirty="0">
                          <a:latin typeface="Arial" panose="020B0604020202020204" pitchFamily="34" charset="0"/>
                          <a:cs typeface="Arial" panose="020B0604020202020204" pitchFamily="34" charset="0"/>
                        </a:rPr>
                        <a:t>                BEHIND-THE-WHEEL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(BTW)</a:t>
                      </a:r>
                      <a:r>
                        <a:rPr lang="en-US" baseline="0" dirty="0">
                          <a:latin typeface="Arial" panose="020B0604020202020204" pitchFamily="34" charset="0"/>
                          <a:cs typeface="Arial" panose="020B0604020202020204" pitchFamily="34" charset="0"/>
                        </a:rPr>
                        <a:t> TRAINING</a:t>
                      </a:r>
                      <a:endParaRPr lang="en-US" dirty="0">
                        <a:latin typeface="Arial" panose="020B0604020202020204" pitchFamily="34" charset="0"/>
                        <a:cs typeface="Arial" panose="020B0604020202020204" pitchFamily="34" charset="0"/>
                      </a:endParaRPr>
                    </a:p>
                  </a:txBody>
                  <a:tcPr anchor="ctr">
                    <a:solidFill>
                      <a:schemeClr val="accent5"/>
                    </a:solidFill>
                  </a:tcPr>
                </a:tc>
                <a:extLst>
                  <a:ext uri="{0D108BD9-81ED-4DB2-BD59-A6C34878D82A}">
                    <a16:rowId xmlns:a16="http://schemas.microsoft.com/office/drawing/2014/main" val="2344812716"/>
                  </a:ext>
                </a:extLst>
              </a:tr>
              <a:tr h="1959488">
                <a:tc>
                  <a:txBody>
                    <a:bodyPr/>
                    <a:lstStyle/>
                    <a:p>
                      <a:pPr marL="285750" indent="-285750">
                        <a:spcAft>
                          <a:spcPts val="600"/>
                        </a:spcAft>
                        <a:buClr>
                          <a:srgbClr val="0C72B9"/>
                        </a:buClr>
                        <a:buFont typeface="Wingdings" pitchFamily="2" charset="2"/>
                        <a:buChar char="§"/>
                      </a:pPr>
                      <a:r>
                        <a:rPr lang="en-US" sz="1400" dirty="0">
                          <a:latin typeface="Arial" panose="020B0604020202020204" pitchFamily="34" charset="0"/>
                          <a:cs typeface="Arial" panose="020B0604020202020204" pitchFamily="34" charset="0"/>
                        </a:rPr>
                        <a:t>Lectures, demonstrations, computer-based,</a:t>
                      </a:r>
                      <a:r>
                        <a:rPr lang="en-US" sz="1400" baseline="0" dirty="0">
                          <a:latin typeface="Arial" panose="020B0604020202020204" pitchFamily="34" charset="0"/>
                          <a:cs typeface="Arial" panose="020B0604020202020204" pitchFamily="34" charset="0"/>
                        </a:rPr>
                        <a:t> online learning, etc.</a:t>
                      </a:r>
                    </a:p>
                    <a:p>
                      <a:pPr marL="285750" indent="-285750">
                        <a:spcAft>
                          <a:spcPts val="600"/>
                        </a:spcAft>
                        <a:buClr>
                          <a:srgbClr val="0C72B9"/>
                        </a:buClr>
                        <a:buFont typeface="Wingdings" pitchFamily="2" charset="2"/>
                        <a:buChar char="§"/>
                      </a:pPr>
                      <a:r>
                        <a:rPr lang="en-US" sz="1400" baseline="0" dirty="0">
                          <a:latin typeface="Arial" panose="020B0604020202020204" pitchFamily="34" charset="0"/>
                          <a:cs typeface="Arial" panose="020B0604020202020204" pitchFamily="34" charset="0"/>
                        </a:rPr>
                        <a:t>May use a simulator</a:t>
                      </a:r>
                    </a:p>
                    <a:p>
                      <a:pPr marL="285750" indent="-285750">
                        <a:spcAft>
                          <a:spcPts val="600"/>
                        </a:spcAft>
                        <a:buClr>
                          <a:srgbClr val="0C72B9"/>
                        </a:buClr>
                        <a:buFont typeface="Wingdings" pitchFamily="2" charset="2"/>
                        <a:buChar char="§"/>
                      </a:pPr>
                      <a:r>
                        <a:rPr lang="en-US" sz="1400" baseline="0" dirty="0">
                          <a:latin typeface="Arial" panose="020B0604020202020204" pitchFamily="34" charset="0"/>
                          <a:cs typeface="Arial" panose="020B0604020202020204" pitchFamily="34" charset="0"/>
                        </a:rPr>
                        <a:t>No minimum number of hours; trainees must score at least 80% on assessment</a:t>
                      </a:r>
                    </a:p>
                    <a:p>
                      <a:pPr marL="285750" indent="-285750">
                        <a:spcAft>
                          <a:spcPts val="600"/>
                        </a:spcAft>
                        <a:buClr>
                          <a:srgbClr val="0C72B9"/>
                        </a:buClr>
                        <a:buFont typeface="Wingdings" pitchFamily="2" charset="2"/>
                        <a:buChar char="§"/>
                      </a:pPr>
                      <a:r>
                        <a:rPr lang="en-US" sz="1400" baseline="0" dirty="0">
                          <a:latin typeface="Arial" panose="020B0604020202020204" pitchFamily="34" charset="0"/>
                          <a:cs typeface="Arial" panose="020B0604020202020204" pitchFamily="34" charset="0"/>
                        </a:rPr>
                        <a:t>Training topics include:</a:t>
                      </a:r>
                    </a:p>
                    <a:p>
                      <a:pPr marL="742939" lvl="1"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Basic Operation</a:t>
                      </a:r>
                    </a:p>
                    <a:p>
                      <a:pPr marL="742939" lvl="1"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Safe</a:t>
                      </a:r>
                      <a:r>
                        <a:rPr lang="en-US" sz="1100" baseline="0" dirty="0">
                          <a:latin typeface="Arial" panose="020B0604020202020204" pitchFamily="34" charset="0"/>
                          <a:cs typeface="Arial" panose="020B0604020202020204" pitchFamily="34" charset="0"/>
                        </a:rPr>
                        <a:t> Operating Procedures</a:t>
                      </a:r>
                    </a:p>
                    <a:p>
                      <a:pPr marL="742939" lvl="1" indent="-285750">
                        <a:buFont typeface="Arial" panose="020B0604020202020204" pitchFamily="34" charset="0"/>
                        <a:buChar char="•"/>
                      </a:pPr>
                      <a:r>
                        <a:rPr lang="en-US" sz="1100" baseline="0" dirty="0">
                          <a:latin typeface="Arial" panose="020B0604020202020204" pitchFamily="34" charset="0"/>
                          <a:cs typeface="Arial" panose="020B0604020202020204" pitchFamily="34" charset="0"/>
                        </a:rPr>
                        <a:t>Advanced Operation Procedures</a:t>
                      </a:r>
                    </a:p>
                    <a:p>
                      <a:pPr marL="742939" lvl="1"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Vehicle Systems and Reporting Malfunctions</a:t>
                      </a:r>
                    </a:p>
                    <a:p>
                      <a:pPr marL="742939" lvl="1"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Non-Driving Activities</a:t>
                      </a:r>
                      <a:r>
                        <a:rPr lang="en-US" sz="1100" baseline="0" dirty="0">
                          <a:latin typeface="Arial" panose="020B0604020202020204" pitchFamily="34" charset="0"/>
                          <a:cs typeface="Arial" panose="020B0604020202020204" pitchFamily="34" charset="0"/>
                        </a:rPr>
                        <a:t> (e.g., Hours of Service)</a:t>
                      </a:r>
                      <a:endParaRPr lang="en-US" sz="1100" dirty="0">
                        <a:latin typeface="Arial" panose="020B0604020202020204" pitchFamily="34" charset="0"/>
                        <a:cs typeface="Arial" panose="020B0604020202020204" pitchFamily="34" charset="0"/>
                      </a:endParaRPr>
                    </a:p>
                  </a:txBody>
                  <a:tcPr>
                    <a:solidFill>
                      <a:srgbClr val="EBF3FA"/>
                    </a:solidFill>
                  </a:tcPr>
                </a:tc>
                <a:tc>
                  <a:txBody>
                    <a:bodyPr/>
                    <a:lstStyle/>
                    <a:p>
                      <a:pPr marL="285750" indent="-285750">
                        <a:spcAft>
                          <a:spcPts val="600"/>
                        </a:spcAft>
                        <a:buClr>
                          <a:srgbClr val="0C72B9"/>
                        </a:buClr>
                        <a:buFont typeface="Wingdings" pitchFamily="2" charset="2"/>
                        <a:buChar char="§"/>
                      </a:pPr>
                      <a:r>
                        <a:rPr lang="en-US" sz="1400" dirty="0">
                          <a:latin typeface="Arial" panose="020B0604020202020204" pitchFamily="34" charset="0"/>
                          <a:cs typeface="Arial" panose="020B0604020202020204" pitchFamily="34" charset="0"/>
                        </a:rPr>
                        <a:t>Actual operation</a:t>
                      </a:r>
                      <a:r>
                        <a:rPr lang="en-US" sz="1400" baseline="0" dirty="0">
                          <a:latin typeface="Arial" panose="020B0604020202020204" pitchFamily="34" charset="0"/>
                          <a:cs typeface="Arial" panose="020B0604020202020204" pitchFamily="34" charset="0"/>
                        </a:rPr>
                        <a:t> of a CMV</a:t>
                      </a:r>
                    </a:p>
                    <a:p>
                      <a:pPr marL="285750" indent="-285750">
                        <a:spcAft>
                          <a:spcPts val="600"/>
                        </a:spcAft>
                        <a:buClr>
                          <a:srgbClr val="0C72B9"/>
                        </a:buClr>
                        <a:buFont typeface="Wingdings" pitchFamily="2" charset="2"/>
                        <a:buChar char="§"/>
                      </a:pPr>
                      <a:r>
                        <a:rPr lang="en-US" sz="1400" baseline="0" dirty="0">
                          <a:latin typeface="Arial" panose="020B0604020202020204" pitchFamily="34" charset="0"/>
                          <a:cs typeface="Arial" panose="020B0604020202020204" pitchFamily="34" charset="0"/>
                        </a:rPr>
                        <a:t>Takes place on a range or public road</a:t>
                      </a:r>
                    </a:p>
                    <a:p>
                      <a:pPr marL="285750" indent="-285750">
                        <a:spcAft>
                          <a:spcPts val="600"/>
                        </a:spcAft>
                        <a:buClr>
                          <a:srgbClr val="0C72B9"/>
                        </a:buClr>
                        <a:buFont typeface="Wingdings" pitchFamily="2" charset="2"/>
                        <a:buChar char="§"/>
                      </a:pPr>
                      <a:r>
                        <a:rPr lang="en-US" sz="1400" baseline="0" dirty="0">
                          <a:latin typeface="Arial" panose="020B0604020202020204" pitchFamily="34" charset="0"/>
                          <a:cs typeface="Arial" panose="020B0604020202020204" pitchFamily="34" charset="0"/>
                        </a:rPr>
                        <a:t>May not use a simulator to meet requirements</a:t>
                      </a:r>
                    </a:p>
                    <a:p>
                      <a:pPr marL="285750" indent="-285750">
                        <a:spcAft>
                          <a:spcPts val="600"/>
                        </a:spcAft>
                        <a:buClr>
                          <a:srgbClr val="0C72B9"/>
                        </a:buClr>
                        <a:buFont typeface="Wingdings" pitchFamily="2" charset="2"/>
                        <a:buChar char="§"/>
                      </a:pPr>
                      <a:r>
                        <a:rPr lang="en-US" sz="1400" baseline="0" dirty="0">
                          <a:latin typeface="Arial" panose="020B0604020202020204" pitchFamily="34" charset="0"/>
                          <a:cs typeface="Arial" panose="020B0604020202020204" pitchFamily="34" charset="0"/>
                        </a:rPr>
                        <a:t>No minimum number of hours, training provider will determine driver’s proficiency</a:t>
                      </a:r>
                    </a:p>
                    <a:p>
                      <a:pPr marL="285750" indent="-285750">
                        <a:spcAft>
                          <a:spcPts val="600"/>
                        </a:spcAft>
                        <a:buClr>
                          <a:srgbClr val="0C72B9"/>
                        </a:buClr>
                        <a:buFont typeface="Wingdings" pitchFamily="2" charset="2"/>
                        <a:buChar char="§"/>
                      </a:pPr>
                      <a:r>
                        <a:rPr lang="en-US" sz="1400" baseline="0" dirty="0">
                          <a:latin typeface="Arial" panose="020B0604020202020204" pitchFamily="34" charset="0"/>
                          <a:cs typeface="Arial" panose="020B0604020202020204" pitchFamily="34" charset="0"/>
                        </a:rPr>
                        <a:t>Basic vehicle control skills and mastery of basic maneuvers</a:t>
                      </a:r>
                      <a:endParaRPr lang="en-US" sz="1400" dirty="0">
                        <a:latin typeface="Arial" panose="020B0604020202020204" pitchFamily="34" charset="0"/>
                        <a:cs typeface="Arial" panose="020B0604020202020204" pitchFamily="34" charset="0"/>
                      </a:endParaRPr>
                    </a:p>
                  </a:txBody>
                  <a:tcPr>
                    <a:solidFill>
                      <a:srgbClr val="EBF3FA"/>
                    </a:solidFill>
                  </a:tcPr>
                </a:tc>
                <a:extLst>
                  <a:ext uri="{0D108BD9-81ED-4DB2-BD59-A6C34878D82A}">
                    <a16:rowId xmlns:a16="http://schemas.microsoft.com/office/drawing/2014/main" val="2800443569"/>
                  </a:ext>
                </a:extLst>
              </a:tr>
            </a:tbl>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571" y="2733134"/>
            <a:ext cx="886035" cy="69583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603370" y="2524282"/>
            <a:ext cx="1073087" cy="107110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645188" y="1031557"/>
            <a:ext cx="8117812" cy="414803"/>
          </a:xfrm>
        </p:spPr>
        <p:txBody>
          <a:bodyPr/>
          <a:lstStyle/>
          <a:p>
            <a:pPr>
              <a:lnSpc>
                <a:spcPts val="2950"/>
              </a:lnSpc>
            </a:pPr>
            <a:r>
              <a:rPr lang="en-US" dirty="0">
                <a:solidFill>
                  <a:schemeClr val="tx2"/>
                </a:solidFill>
              </a:rPr>
              <a:t>Training Requirements (continued)</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45188" y="1732688"/>
            <a:ext cx="7508212" cy="4124206"/>
          </a:xfrm>
        </p:spPr>
        <p:txBody>
          <a:bodyPr/>
          <a:lstStyle/>
          <a:p>
            <a:pPr marL="342900" indent="-342900">
              <a:spcAft>
                <a:spcPts val="600"/>
              </a:spcAft>
              <a:buClr>
                <a:schemeClr val="accent2"/>
              </a:buClr>
              <a:buSzPct val="120000"/>
              <a:buFont typeface="Wingdings" pitchFamily="2" charset="2"/>
              <a:buChar char="§"/>
            </a:pPr>
            <a:r>
              <a:rPr lang="en-US" dirty="0"/>
              <a:t>Theory and BTW trainings may be delivered by different training providers.</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Both training providers must be registered/listed on the Training Provider Registry.</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Both training providers would separately submit driver training information.</a:t>
            </a:r>
          </a:p>
          <a:p>
            <a:pPr marL="342900"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BTW range and BTW public road trainings must be provided by the same training provider.</a:t>
            </a:r>
            <a:endParaRPr lang="en-US" sz="1800" dirty="0"/>
          </a:p>
          <a:p>
            <a:pPr marL="342900" indent="-342900">
              <a:spcAft>
                <a:spcPts val="600"/>
              </a:spcAft>
              <a:buClr>
                <a:schemeClr val="accent2"/>
              </a:buClr>
              <a:buSzPct val="120000"/>
              <a:buFont typeface="Wingdings" pitchFamily="2" charset="2"/>
              <a:buChar char="§"/>
            </a:pPr>
            <a:r>
              <a:rPr lang="en-US" dirty="0"/>
              <a:t>Driver-trainees must complete both the theory and BTW portions of training within one year of each other.</a:t>
            </a:r>
          </a:p>
        </p:txBody>
      </p:sp>
      <p:sp>
        <p:nvSpPr>
          <p:cNvPr id="5"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13</a:t>
            </a:fld>
            <a:endParaRPr lang="en-US" dirty="0"/>
          </a:p>
        </p:txBody>
      </p:sp>
      <p:sp>
        <p:nvSpPr>
          <p:cNvPr id="19" name="Text Placeholder 12">
            <a:extLst>
              <a:ext uri="{FF2B5EF4-FFF2-40B4-BE49-F238E27FC236}">
                <a16:creationId xmlns:a16="http://schemas.microsoft.com/office/drawing/2014/main" id="{B03AB932-CCF4-2F4E-B080-E39889A69C13}"/>
              </a:ext>
            </a:extLst>
          </p:cNvPr>
          <p:cNvSpPr txBox="1">
            <a:spLocks/>
          </p:cNvSpPr>
          <p:nvPr/>
        </p:nvSpPr>
        <p:spPr>
          <a:xfrm>
            <a:off x="645188" y="1578800"/>
            <a:ext cx="7988274" cy="3077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endParaRPr lang="en-US" sz="2000" dirty="0">
              <a:solidFill>
                <a:srgbClr val="0C72B9"/>
              </a:solidFill>
            </a:endParaRPr>
          </a:p>
        </p:txBody>
      </p:sp>
    </p:spTree>
    <p:custDataLst>
      <p:tags r:id="rId1"/>
    </p:custDataLst>
    <p:extLst>
      <p:ext uri="{BB962C8B-B14F-4D97-AF65-F5344CB8AC3E}">
        <p14:creationId xmlns:p14="http://schemas.microsoft.com/office/powerpoint/2010/main" val="9915395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645188" y="1031557"/>
            <a:ext cx="8117812" cy="414803"/>
          </a:xfrm>
        </p:spPr>
        <p:txBody>
          <a:bodyPr/>
          <a:lstStyle/>
          <a:p>
            <a:pPr>
              <a:lnSpc>
                <a:spcPts val="2950"/>
              </a:lnSpc>
            </a:pPr>
            <a:r>
              <a:rPr lang="en-US" dirty="0">
                <a:solidFill>
                  <a:schemeClr val="tx2"/>
                </a:solidFill>
              </a:rPr>
              <a:t>Training Requirements (continued)</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44300" y="2216871"/>
            <a:ext cx="7508212" cy="2739211"/>
          </a:xfrm>
        </p:spPr>
        <p:txBody>
          <a:bodyPr/>
          <a:lstStyle/>
          <a:p>
            <a:pPr marL="342900" indent="-342900">
              <a:spcAft>
                <a:spcPts val="600"/>
              </a:spcAft>
              <a:buClr>
                <a:schemeClr val="accent2"/>
              </a:buClr>
              <a:buSzPct val="120000"/>
              <a:buFont typeface="Wingdings" pitchFamily="2" charset="2"/>
              <a:buChar char="§"/>
            </a:pPr>
            <a:r>
              <a:rPr lang="en-US" dirty="0"/>
              <a:t>Instructors must cover all topics listed and “determine and document that each driver-trainee has demonstrated proficiency in all elements of the BTW curriculum unless otherwise noted.”</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See Appendices A and B to Part 380.</a:t>
            </a:r>
          </a:p>
          <a:p>
            <a:pPr marL="342900" indent="-342900">
              <a:spcAft>
                <a:spcPts val="600"/>
              </a:spcAft>
              <a:buClr>
                <a:schemeClr val="accent2"/>
              </a:buClr>
              <a:buSzPct val="120000"/>
              <a:buFont typeface="Wingdings" pitchFamily="2" charset="2"/>
              <a:buChar char="§"/>
            </a:pPr>
            <a:r>
              <a:rPr lang="en-US" dirty="0"/>
              <a:t>Does not allow for “test outs” of skills training on either range or public road.</a:t>
            </a:r>
          </a:p>
        </p:txBody>
      </p:sp>
      <p:sp>
        <p:nvSpPr>
          <p:cNvPr id="10"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14</a:t>
            </a:fld>
            <a:endParaRPr lang="en-US" dirty="0"/>
          </a:p>
        </p:txBody>
      </p:sp>
      <p:sp>
        <p:nvSpPr>
          <p:cNvPr id="19" name="Text Placeholder 12">
            <a:extLst>
              <a:ext uri="{FF2B5EF4-FFF2-40B4-BE49-F238E27FC236}">
                <a16:creationId xmlns:a16="http://schemas.microsoft.com/office/drawing/2014/main" id="{B03AB932-CCF4-2F4E-B080-E39889A69C13}"/>
              </a:ext>
            </a:extLst>
          </p:cNvPr>
          <p:cNvSpPr txBox="1">
            <a:spLocks/>
          </p:cNvSpPr>
          <p:nvPr/>
        </p:nvSpPr>
        <p:spPr>
          <a:xfrm>
            <a:off x="645188" y="1578800"/>
            <a:ext cx="7988274" cy="3077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endParaRPr lang="en-US" sz="2000" dirty="0">
              <a:solidFill>
                <a:srgbClr val="0C72B9"/>
              </a:solidFill>
            </a:endParaRPr>
          </a:p>
        </p:txBody>
      </p:sp>
      <p:sp>
        <p:nvSpPr>
          <p:cNvPr id="9" name="Rectangle 8">
            <a:extLst>
              <a:ext uri="{FF2B5EF4-FFF2-40B4-BE49-F238E27FC236}">
                <a16:creationId xmlns:a16="http://schemas.microsoft.com/office/drawing/2014/main" id="{2DAF2088-3D8A-D947-9B46-B5276A1674AB}"/>
              </a:ext>
            </a:extLst>
          </p:cNvPr>
          <p:cNvSpPr/>
          <p:nvPr/>
        </p:nvSpPr>
        <p:spPr>
          <a:xfrm>
            <a:off x="537882" y="1770892"/>
            <a:ext cx="8022959" cy="348813"/>
          </a:xfrm>
          <a:prstGeom prst="rect">
            <a:avLst/>
          </a:prstGeom>
        </p:spPr>
        <p:txBody>
          <a:bodyPr wrap="square">
            <a:spAutoFit/>
          </a:bodyPr>
          <a:lstStyle/>
          <a:p>
            <a:pPr>
              <a:lnSpc>
                <a:spcPts val="2000"/>
              </a:lnSpc>
              <a:spcAft>
                <a:spcPts val="600"/>
              </a:spcAft>
            </a:pPr>
            <a:r>
              <a:rPr lang="en-US" sz="2800" b="1" dirty="0">
                <a:solidFill>
                  <a:schemeClr val="accent2"/>
                </a:solidFill>
                <a:latin typeface="Arial" panose="020B0604020202020204" pitchFamily="34" charset="0"/>
                <a:cs typeface="Arial" panose="020B0604020202020204" pitchFamily="34" charset="0"/>
              </a:rPr>
              <a:t>BTW Public Road</a:t>
            </a:r>
          </a:p>
        </p:txBody>
      </p:sp>
    </p:spTree>
    <p:custDataLst>
      <p:tags r:id="rId1"/>
    </p:custDataLst>
    <p:extLst>
      <p:ext uri="{BB962C8B-B14F-4D97-AF65-F5344CB8AC3E}">
        <p14:creationId xmlns:p14="http://schemas.microsoft.com/office/powerpoint/2010/main" val="5261621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410A7-7B3B-4947-8FDE-488BFA3D1A57}"/>
              </a:ext>
            </a:extLst>
          </p:cNvPr>
          <p:cNvSpPr>
            <a:spLocks noGrp="1"/>
          </p:cNvSpPr>
          <p:nvPr>
            <p:ph type="title"/>
          </p:nvPr>
        </p:nvSpPr>
        <p:spPr/>
        <p:txBody>
          <a:bodyPr/>
          <a:lstStyle/>
          <a:p>
            <a:r>
              <a:rPr lang="en-US" dirty="0"/>
              <a:t>The Training Provider Registry</a:t>
            </a:r>
          </a:p>
        </p:txBody>
      </p:sp>
      <p:sp>
        <p:nvSpPr>
          <p:cNvPr id="4" name="Slide Number Placeholder 3">
            <a:extLst>
              <a:ext uri="{FF2B5EF4-FFF2-40B4-BE49-F238E27FC236}">
                <a16:creationId xmlns:a16="http://schemas.microsoft.com/office/drawing/2014/main" id="{D03B61AE-5454-C449-A153-3FEDC57B20B0}"/>
              </a:ext>
            </a:extLst>
          </p:cNvPr>
          <p:cNvSpPr>
            <a:spLocks noGrp="1"/>
          </p:cNvSpPr>
          <p:nvPr>
            <p:ph type="sldNum" sz="quarter" idx="7"/>
          </p:nvPr>
        </p:nvSpPr>
        <p:spPr/>
        <p:txBody>
          <a:bodyPr/>
          <a:lstStyle/>
          <a:p>
            <a:fld id="{A01475F6-15BF-E945-87A6-683076D41687}" type="slidenum">
              <a:rPr lang="en-US" smtClean="0"/>
              <a:pPr/>
              <a:t>15</a:t>
            </a:fld>
            <a:endParaRPr lang="en-US" dirty="0"/>
          </a:p>
        </p:txBody>
      </p:sp>
    </p:spTree>
    <p:extLst>
      <p:ext uri="{BB962C8B-B14F-4D97-AF65-F5344CB8AC3E}">
        <p14:creationId xmlns:p14="http://schemas.microsoft.com/office/powerpoint/2010/main" val="28608982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dirty="0">
                <a:solidFill>
                  <a:schemeClr val="tx2"/>
                </a:solidFill>
              </a:rPr>
              <a:t>The Training Provider Registry</a:t>
            </a:r>
          </a:p>
        </p:txBody>
      </p:sp>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39401" y="1828800"/>
            <a:ext cx="4008799" cy="2554545"/>
          </a:xfrm>
        </p:spPr>
        <p:txBody>
          <a:bodyPr/>
          <a:lstStyle/>
          <a:p>
            <a:pPr marL="342900" indent="-342900">
              <a:spcAft>
                <a:spcPts val="600"/>
              </a:spcAft>
              <a:buClr>
                <a:schemeClr val="accent2"/>
              </a:buClr>
              <a:buSzPct val="120000"/>
              <a:buFont typeface="Wingdings" pitchFamily="2" charset="2"/>
              <a:buChar char="§"/>
            </a:pPr>
            <a:r>
              <a:rPr lang="en-US" dirty="0"/>
              <a:t>This FMCSA web system will:</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List training providers eligible to provide entry-level driver training.</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Retain a record of drivers that have successfully completed entry-level driver training.</a:t>
            </a:r>
          </a:p>
        </p:txBody>
      </p:sp>
      <p:sp>
        <p:nvSpPr>
          <p:cNvPr id="6" name="object 6"/>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16</a:t>
            </a:fld>
            <a:endParaRPr dirty="0"/>
          </a:p>
        </p:txBody>
      </p:sp>
      <p:pic>
        <p:nvPicPr>
          <p:cNvPr id="2" name="Picture 1"/>
          <p:cNvPicPr>
            <a:picLocks noChangeAspect="1"/>
          </p:cNvPicPr>
          <p:nvPr/>
        </p:nvPicPr>
        <p:blipFill>
          <a:blip r:embed="rId4"/>
          <a:stretch>
            <a:fillRect/>
          </a:stretch>
        </p:blipFill>
        <p:spPr>
          <a:xfrm>
            <a:off x="4930947" y="1844040"/>
            <a:ext cx="3539129" cy="3477184"/>
          </a:xfrm>
          <a:prstGeom prst="rect">
            <a:avLst/>
          </a:prstGeom>
        </p:spPr>
      </p:pic>
    </p:spTree>
    <p:custDataLst>
      <p:tags r:id="rId1"/>
    </p:custDataLst>
    <p:extLst>
      <p:ext uri="{BB962C8B-B14F-4D97-AF65-F5344CB8AC3E}">
        <p14:creationId xmlns:p14="http://schemas.microsoft.com/office/powerpoint/2010/main" val="7755436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How does the Training Provider Registry support ELDT?</a:t>
            </a:r>
          </a:p>
        </p:txBody>
      </p:sp>
      <p:sp>
        <p:nvSpPr>
          <p:cNvPr id="2" name="Slide Number Placeholder 1"/>
          <p:cNvSpPr>
            <a:spLocks noGrp="1"/>
          </p:cNvSpPr>
          <p:nvPr>
            <p:ph type="sldNum" sz="quarter" idx="7"/>
          </p:nvPr>
        </p:nvSpPr>
        <p:spPr/>
        <p:txBody>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rPr>
              <a:pPr marL="12700" marR="0" lvl="0" indent="0" algn="l" defTabSz="914400" rtl="0" eaLnBrk="1" fontAlgn="auto" latinLnBrk="0" hangingPunct="1">
                <a:lnSpc>
                  <a:spcPct val="100000"/>
                </a:lnSpc>
                <a:spcBef>
                  <a:spcPts val="111"/>
                </a:spcBef>
                <a:spcAft>
                  <a:spcPts val="0"/>
                </a:spcAft>
                <a:buClrTx/>
                <a:buSzTx/>
                <a:buFontTx/>
                <a:buNone/>
                <a:tabLst/>
                <a:defRPr/>
              </a:pPr>
              <a:t>17</a:t>
            </a:fld>
            <a:endParaRPr kumimoji="0" lang="en-US" sz="1400" b="0" i="0" u="none" strike="noStrike" kern="1200" cap="none" spc="0" normalizeH="0" baseline="0" noProof="0" dirty="0">
              <a:ln>
                <a:noFill/>
              </a:ln>
              <a:solidFill>
                <a:srgbClr val="000000"/>
              </a:solidFill>
              <a:effectLst/>
              <a:uLnTx/>
              <a:uFillTx/>
            </a:endParaRPr>
          </a:p>
        </p:txBody>
      </p:sp>
      <p:grpSp>
        <p:nvGrpSpPr>
          <p:cNvPr id="24" name="Group 23">
            <a:extLst>
              <a:ext uri="{FF2B5EF4-FFF2-40B4-BE49-F238E27FC236}">
                <a16:creationId xmlns:a16="http://schemas.microsoft.com/office/drawing/2014/main" id="{7A13D836-9A5F-1C40-9F6A-06FE151C9115}"/>
              </a:ext>
            </a:extLst>
          </p:cNvPr>
          <p:cNvGrpSpPr/>
          <p:nvPr/>
        </p:nvGrpSpPr>
        <p:grpSpPr>
          <a:xfrm>
            <a:off x="2729269" y="2272200"/>
            <a:ext cx="1743404" cy="1743404"/>
            <a:chOff x="-347874" y="5867546"/>
            <a:chExt cx="1978588" cy="1978588"/>
          </a:xfrm>
        </p:grpSpPr>
        <p:sp>
          <p:nvSpPr>
            <p:cNvPr id="25" name="Oval 24">
              <a:extLst>
                <a:ext uri="{FF2B5EF4-FFF2-40B4-BE49-F238E27FC236}">
                  <a16:creationId xmlns:a16="http://schemas.microsoft.com/office/drawing/2014/main" id="{4A1E969F-2306-964B-9D7A-96B2CF76625B}"/>
                </a:ext>
              </a:extLst>
            </p:cNvPr>
            <p:cNvSpPr/>
            <p:nvPr/>
          </p:nvSpPr>
          <p:spPr>
            <a:xfrm>
              <a:off x="-347874" y="5867546"/>
              <a:ext cx="1978588" cy="1978588"/>
            </a:xfrm>
            <a:prstGeom prst="ellipse">
              <a:avLst/>
            </a:prstGeom>
            <a:solidFill>
              <a:srgbClr val="1C6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Regular" charset="0"/>
                <a:ea typeface="+mn-ea"/>
                <a:cs typeface="+mn-cs"/>
              </a:endParaRPr>
            </a:p>
          </p:txBody>
        </p:sp>
        <p:pic>
          <p:nvPicPr>
            <p:cNvPr id="26" name="Picture 25">
              <a:extLst>
                <a:ext uri="{FF2B5EF4-FFF2-40B4-BE49-F238E27FC236}">
                  <a16:creationId xmlns:a16="http://schemas.microsoft.com/office/drawing/2014/main" id="{5C2BBA7E-69B6-CF46-8224-5066DFAD355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663" y="6142646"/>
              <a:ext cx="1364706" cy="1425731"/>
            </a:xfrm>
            <a:prstGeom prst="rect">
              <a:avLst/>
            </a:prstGeom>
          </p:spPr>
        </p:pic>
      </p:grpSp>
      <p:sp>
        <p:nvSpPr>
          <p:cNvPr id="28" name="Oval 27">
            <a:extLst>
              <a:ext uri="{FF2B5EF4-FFF2-40B4-BE49-F238E27FC236}">
                <a16:creationId xmlns:a16="http://schemas.microsoft.com/office/drawing/2014/main" id="{4CCE02E9-026E-624C-95E3-4CCCE9228A71}"/>
              </a:ext>
            </a:extLst>
          </p:cNvPr>
          <p:cNvSpPr/>
          <p:nvPr/>
        </p:nvSpPr>
        <p:spPr>
          <a:xfrm>
            <a:off x="4865237" y="2272200"/>
            <a:ext cx="1743404" cy="1743404"/>
          </a:xfrm>
          <a:prstGeom prst="ellipse">
            <a:avLst/>
          </a:prstGeom>
          <a:solidFill>
            <a:srgbClr val="2B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Regular" charset="0"/>
              <a:ea typeface="+mn-ea"/>
              <a:cs typeface="+mn-cs"/>
            </a:endParaRPr>
          </a:p>
        </p:txBody>
      </p:sp>
      <p:grpSp>
        <p:nvGrpSpPr>
          <p:cNvPr id="36" name="Group 35">
            <a:extLst>
              <a:ext uri="{FF2B5EF4-FFF2-40B4-BE49-F238E27FC236}">
                <a16:creationId xmlns:a16="http://schemas.microsoft.com/office/drawing/2014/main" id="{E0304F6B-D06C-0643-8965-27D7779A9BD4}"/>
              </a:ext>
            </a:extLst>
          </p:cNvPr>
          <p:cNvGrpSpPr/>
          <p:nvPr/>
        </p:nvGrpSpPr>
        <p:grpSpPr>
          <a:xfrm>
            <a:off x="1185732" y="3807188"/>
            <a:ext cx="274320" cy="657597"/>
            <a:chOff x="1299106" y="3807188"/>
            <a:chExt cx="274320" cy="657597"/>
          </a:xfrm>
          <a:solidFill>
            <a:schemeClr val="accent5"/>
          </a:solidFill>
        </p:grpSpPr>
        <p:cxnSp>
          <p:nvCxnSpPr>
            <p:cNvPr id="34" name="Straight Connector 33">
              <a:extLst>
                <a:ext uri="{FF2B5EF4-FFF2-40B4-BE49-F238E27FC236}">
                  <a16:creationId xmlns:a16="http://schemas.microsoft.com/office/drawing/2014/main" id="{F5BF3131-87AF-FC49-89E7-51926344B971}"/>
                </a:ext>
              </a:extLst>
            </p:cNvPr>
            <p:cNvCxnSpPr/>
            <p:nvPr/>
          </p:nvCxnSpPr>
          <p:spPr bwMode="auto">
            <a:xfrm flipH="1" flipV="1">
              <a:off x="1435281" y="3807188"/>
              <a:ext cx="1970" cy="457199"/>
            </a:xfrm>
            <a:prstGeom prst="line">
              <a:avLst/>
            </a:prstGeom>
            <a:grpFill/>
            <a:ln w="28575" cap="flat" cmpd="sng" algn="ctr">
              <a:solidFill>
                <a:srgbClr val="15396C"/>
              </a:solidFill>
              <a:prstDash val="solid"/>
              <a:round/>
              <a:headEnd type="none" w="med" len="med"/>
              <a:tailEnd type="none" w="med" len="med"/>
            </a:ln>
            <a:effectLst/>
          </p:spPr>
        </p:cxnSp>
        <p:sp>
          <p:nvSpPr>
            <p:cNvPr id="35" name="Oval 34">
              <a:extLst>
                <a:ext uri="{FF2B5EF4-FFF2-40B4-BE49-F238E27FC236}">
                  <a16:creationId xmlns:a16="http://schemas.microsoft.com/office/drawing/2014/main" id="{F8302609-A524-3D42-803B-E80AA7D35478}"/>
                </a:ext>
              </a:extLst>
            </p:cNvPr>
            <p:cNvSpPr/>
            <p:nvPr/>
          </p:nvSpPr>
          <p:spPr>
            <a:xfrm>
              <a:off x="1299106" y="4190465"/>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Regular" charset="0"/>
                <a:ea typeface="+mn-ea"/>
                <a:cs typeface="+mn-cs"/>
              </a:endParaRPr>
            </a:p>
          </p:txBody>
        </p:sp>
      </p:grpSp>
      <p:grpSp>
        <p:nvGrpSpPr>
          <p:cNvPr id="37" name="Group 36">
            <a:extLst>
              <a:ext uri="{FF2B5EF4-FFF2-40B4-BE49-F238E27FC236}">
                <a16:creationId xmlns:a16="http://schemas.microsoft.com/office/drawing/2014/main" id="{ADE9CD99-6E74-FC48-86FA-5E34947C2FC1}"/>
              </a:ext>
            </a:extLst>
          </p:cNvPr>
          <p:cNvGrpSpPr/>
          <p:nvPr/>
        </p:nvGrpSpPr>
        <p:grpSpPr>
          <a:xfrm>
            <a:off x="3463811" y="3807188"/>
            <a:ext cx="274320" cy="657597"/>
            <a:chOff x="1299106" y="3807188"/>
            <a:chExt cx="274320" cy="657597"/>
          </a:xfrm>
        </p:grpSpPr>
        <p:cxnSp>
          <p:nvCxnSpPr>
            <p:cNvPr id="38" name="Straight Connector 37">
              <a:extLst>
                <a:ext uri="{FF2B5EF4-FFF2-40B4-BE49-F238E27FC236}">
                  <a16:creationId xmlns:a16="http://schemas.microsoft.com/office/drawing/2014/main" id="{E084DB82-ED81-6F44-9288-AF46A04E11A2}"/>
                </a:ext>
              </a:extLst>
            </p:cNvPr>
            <p:cNvCxnSpPr/>
            <p:nvPr/>
          </p:nvCxnSpPr>
          <p:spPr bwMode="auto">
            <a:xfrm flipH="1" flipV="1">
              <a:off x="1435281" y="3807188"/>
              <a:ext cx="1970" cy="457199"/>
            </a:xfrm>
            <a:prstGeom prst="line">
              <a:avLst/>
            </a:prstGeom>
            <a:solidFill>
              <a:schemeClr val="accent1"/>
            </a:solidFill>
            <a:ln w="28575" cap="flat" cmpd="sng" algn="ctr">
              <a:solidFill>
                <a:srgbClr val="1C6DA6"/>
              </a:solidFill>
              <a:prstDash val="solid"/>
              <a:round/>
              <a:headEnd type="none" w="med" len="med"/>
              <a:tailEnd type="none" w="med" len="med"/>
            </a:ln>
            <a:effectLst/>
          </p:spPr>
        </p:cxnSp>
        <p:sp>
          <p:nvSpPr>
            <p:cNvPr id="39" name="Oval 38">
              <a:extLst>
                <a:ext uri="{FF2B5EF4-FFF2-40B4-BE49-F238E27FC236}">
                  <a16:creationId xmlns:a16="http://schemas.microsoft.com/office/drawing/2014/main" id="{8ED61235-311E-A640-A990-B923173EE829}"/>
                </a:ext>
              </a:extLst>
            </p:cNvPr>
            <p:cNvSpPr/>
            <p:nvPr/>
          </p:nvSpPr>
          <p:spPr>
            <a:xfrm>
              <a:off x="1299106" y="4190465"/>
              <a:ext cx="274320" cy="274320"/>
            </a:xfrm>
            <a:prstGeom prst="ellipse">
              <a:avLst/>
            </a:prstGeom>
            <a:solidFill>
              <a:srgbClr val="1C6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Regular" charset="0"/>
                <a:ea typeface="+mn-ea"/>
                <a:cs typeface="+mn-cs"/>
              </a:endParaRPr>
            </a:p>
          </p:txBody>
        </p:sp>
      </p:grpSp>
      <p:grpSp>
        <p:nvGrpSpPr>
          <p:cNvPr id="40" name="Group 39">
            <a:extLst>
              <a:ext uri="{FF2B5EF4-FFF2-40B4-BE49-F238E27FC236}">
                <a16:creationId xmlns:a16="http://schemas.microsoft.com/office/drawing/2014/main" id="{42039763-F3DE-0942-A76F-0F48024BB45B}"/>
              </a:ext>
            </a:extLst>
          </p:cNvPr>
          <p:cNvGrpSpPr/>
          <p:nvPr/>
        </p:nvGrpSpPr>
        <p:grpSpPr>
          <a:xfrm>
            <a:off x="5599779" y="3807188"/>
            <a:ext cx="274320" cy="657597"/>
            <a:chOff x="1299106" y="3807188"/>
            <a:chExt cx="274320" cy="657597"/>
          </a:xfrm>
        </p:grpSpPr>
        <p:cxnSp>
          <p:nvCxnSpPr>
            <p:cNvPr id="41" name="Straight Connector 40">
              <a:extLst>
                <a:ext uri="{FF2B5EF4-FFF2-40B4-BE49-F238E27FC236}">
                  <a16:creationId xmlns:a16="http://schemas.microsoft.com/office/drawing/2014/main" id="{D80BEDC7-271B-AC44-8CEA-7CD477911284}"/>
                </a:ext>
              </a:extLst>
            </p:cNvPr>
            <p:cNvCxnSpPr/>
            <p:nvPr/>
          </p:nvCxnSpPr>
          <p:spPr bwMode="auto">
            <a:xfrm flipH="1" flipV="1">
              <a:off x="1435281" y="3807188"/>
              <a:ext cx="1970" cy="457199"/>
            </a:xfrm>
            <a:prstGeom prst="line">
              <a:avLst/>
            </a:prstGeom>
            <a:solidFill>
              <a:schemeClr val="accent1"/>
            </a:solidFill>
            <a:ln w="28575" cap="flat" cmpd="sng" algn="ctr">
              <a:solidFill>
                <a:srgbClr val="2BABE2"/>
              </a:solidFill>
              <a:prstDash val="solid"/>
              <a:round/>
              <a:headEnd type="none" w="med" len="med"/>
              <a:tailEnd type="none" w="med" len="med"/>
            </a:ln>
            <a:effectLst/>
          </p:spPr>
        </p:cxnSp>
        <p:sp>
          <p:nvSpPr>
            <p:cNvPr id="42" name="Oval 41">
              <a:extLst>
                <a:ext uri="{FF2B5EF4-FFF2-40B4-BE49-F238E27FC236}">
                  <a16:creationId xmlns:a16="http://schemas.microsoft.com/office/drawing/2014/main" id="{BD2733FB-7290-F24E-B9FE-F27B9484C358}"/>
                </a:ext>
              </a:extLst>
            </p:cNvPr>
            <p:cNvSpPr/>
            <p:nvPr/>
          </p:nvSpPr>
          <p:spPr>
            <a:xfrm>
              <a:off x="1299106" y="4190465"/>
              <a:ext cx="274320" cy="274320"/>
            </a:xfrm>
            <a:prstGeom prst="ellipse">
              <a:avLst/>
            </a:prstGeom>
            <a:solidFill>
              <a:srgbClr val="2B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Regular" charset="0"/>
                <a:ea typeface="+mn-ea"/>
                <a:cs typeface="+mn-cs"/>
              </a:endParaRPr>
            </a:p>
          </p:txBody>
        </p:sp>
      </p:grpSp>
      <p:grpSp>
        <p:nvGrpSpPr>
          <p:cNvPr id="43" name="Group 42">
            <a:extLst>
              <a:ext uri="{FF2B5EF4-FFF2-40B4-BE49-F238E27FC236}">
                <a16:creationId xmlns:a16="http://schemas.microsoft.com/office/drawing/2014/main" id="{4DA42CAB-A614-214C-BF4E-07268ED2BCEF}"/>
              </a:ext>
            </a:extLst>
          </p:cNvPr>
          <p:cNvGrpSpPr/>
          <p:nvPr/>
        </p:nvGrpSpPr>
        <p:grpSpPr>
          <a:xfrm>
            <a:off x="7705789" y="3807188"/>
            <a:ext cx="274320" cy="657597"/>
            <a:chOff x="1299106" y="3807188"/>
            <a:chExt cx="274320" cy="657597"/>
          </a:xfrm>
        </p:grpSpPr>
        <p:cxnSp>
          <p:nvCxnSpPr>
            <p:cNvPr id="44" name="Straight Connector 43">
              <a:extLst>
                <a:ext uri="{FF2B5EF4-FFF2-40B4-BE49-F238E27FC236}">
                  <a16:creationId xmlns:a16="http://schemas.microsoft.com/office/drawing/2014/main" id="{CE5719B4-0B08-FA4D-B593-F4AFDA8529CC}"/>
                </a:ext>
              </a:extLst>
            </p:cNvPr>
            <p:cNvCxnSpPr/>
            <p:nvPr/>
          </p:nvCxnSpPr>
          <p:spPr bwMode="auto">
            <a:xfrm flipH="1" flipV="1">
              <a:off x="1435281" y="3807188"/>
              <a:ext cx="1970" cy="457199"/>
            </a:xfrm>
            <a:prstGeom prst="line">
              <a:avLst/>
            </a:prstGeom>
            <a:solidFill>
              <a:schemeClr val="accent1"/>
            </a:solidFill>
            <a:ln w="28575" cap="flat" cmpd="sng" algn="ctr">
              <a:solidFill>
                <a:srgbClr val="FFC000"/>
              </a:solidFill>
              <a:prstDash val="solid"/>
              <a:round/>
              <a:headEnd type="none" w="med" len="med"/>
              <a:tailEnd type="none" w="med" len="med"/>
            </a:ln>
            <a:effectLst/>
          </p:spPr>
        </p:cxnSp>
        <p:sp>
          <p:nvSpPr>
            <p:cNvPr id="45" name="Oval 44">
              <a:extLst>
                <a:ext uri="{FF2B5EF4-FFF2-40B4-BE49-F238E27FC236}">
                  <a16:creationId xmlns:a16="http://schemas.microsoft.com/office/drawing/2014/main" id="{62493316-C6C5-B74F-A936-3466D78C1218}"/>
                </a:ext>
              </a:extLst>
            </p:cNvPr>
            <p:cNvSpPr/>
            <p:nvPr/>
          </p:nvSpPr>
          <p:spPr>
            <a:xfrm>
              <a:off x="1299106" y="4190465"/>
              <a:ext cx="274320" cy="274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Regular" charset="0"/>
                <a:ea typeface="+mn-ea"/>
                <a:cs typeface="+mn-cs"/>
              </a:endParaRPr>
            </a:p>
          </p:txBody>
        </p:sp>
      </p:grpSp>
      <p:sp>
        <p:nvSpPr>
          <p:cNvPr id="48" name="Rectangle 47">
            <a:extLst>
              <a:ext uri="{FF2B5EF4-FFF2-40B4-BE49-F238E27FC236}">
                <a16:creationId xmlns:a16="http://schemas.microsoft.com/office/drawing/2014/main" id="{837C40AA-E8E7-AA4E-9C04-4C01B17656CB}"/>
              </a:ext>
            </a:extLst>
          </p:cNvPr>
          <p:cNvSpPr/>
          <p:nvPr/>
        </p:nvSpPr>
        <p:spPr>
          <a:xfrm>
            <a:off x="672712" y="4601641"/>
            <a:ext cx="1280160" cy="4023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9A207294-A280-814A-B0C8-4C29B01C7A49}"/>
              </a:ext>
            </a:extLst>
          </p:cNvPr>
          <p:cNvSpPr/>
          <p:nvPr/>
        </p:nvSpPr>
        <p:spPr>
          <a:xfrm>
            <a:off x="2977066" y="4601641"/>
            <a:ext cx="1280160" cy="402336"/>
          </a:xfrm>
          <a:prstGeom prst="rect">
            <a:avLst/>
          </a:prstGeom>
          <a:solidFill>
            <a:srgbClr val="1C6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2" name="Rectangle 51">
            <a:extLst>
              <a:ext uri="{FF2B5EF4-FFF2-40B4-BE49-F238E27FC236}">
                <a16:creationId xmlns:a16="http://schemas.microsoft.com/office/drawing/2014/main" id="{24077613-41D6-D94B-B9D9-BEA3DE569C03}"/>
              </a:ext>
            </a:extLst>
          </p:cNvPr>
          <p:cNvSpPr/>
          <p:nvPr/>
        </p:nvSpPr>
        <p:spPr>
          <a:xfrm>
            <a:off x="5095724" y="4601641"/>
            <a:ext cx="1280160" cy="402336"/>
          </a:xfrm>
          <a:prstGeom prst="rect">
            <a:avLst/>
          </a:prstGeom>
          <a:solidFill>
            <a:srgbClr val="2B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9CE99CE7-34BF-2B47-B747-E3DB658F1034}"/>
              </a:ext>
            </a:extLst>
          </p:cNvPr>
          <p:cNvSpPr/>
          <p:nvPr/>
        </p:nvSpPr>
        <p:spPr>
          <a:xfrm>
            <a:off x="7206694" y="4601641"/>
            <a:ext cx="1280160" cy="4023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2" name="Oval 61">
            <a:extLst>
              <a:ext uri="{FF2B5EF4-FFF2-40B4-BE49-F238E27FC236}">
                <a16:creationId xmlns:a16="http://schemas.microsoft.com/office/drawing/2014/main" id="{50E46B80-326D-6C4C-B395-577BC1468EAB}"/>
              </a:ext>
            </a:extLst>
          </p:cNvPr>
          <p:cNvSpPr/>
          <p:nvPr/>
        </p:nvSpPr>
        <p:spPr>
          <a:xfrm>
            <a:off x="6971247" y="2272200"/>
            <a:ext cx="1743404" cy="1743404"/>
          </a:xfrm>
          <a:prstGeom prst="ellipse">
            <a:avLst/>
          </a:prstGeom>
          <a:solidFill>
            <a:srgbClr val="FC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Regular" charset="0"/>
              <a:ea typeface="+mn-ea"/>
              <a:cs typeface="+mn-cs"/>
            </a:endParaRPr>
          </a:p>
        </p:txBody>
      </p:sp>
      <p:pic>
        <p:nvPicPr>
          <p:cNvPr id="63" name="Picture 62">
            <a:extLst>
              <a:ext uri="{FF2B5EF4-FFF2-40B4-BE49-F238E27FC236}">
                <a16:creationId xmlns:a16="http://schemas.microsoft.com/office/drawing/2014/main" id="{DE52AF88-9BA8-5B45-A7E1-A5F68EBC271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37206" y="2622268"/>
            <a:ext cx="1211487" cy="1187732"/>
          </a:xfrm>
          <a:prstGeom prst="rect">
            <a:avLst/>
          </a:prstGeom>
        </p:spPr>
      </p:pic>
      <p:pic>
        <p:nvPicPr>
          <p:cNvPr id="47" name="Picture 46">
            <a:extLst>
              <a:ext uri="{FF2B5EF4-FFF2-40B4-BE49-F238E27FC236}">
                <a16:creationId xmlns:a16="http://schemas.microsoft.com/office/drawing/2014/main" id="{40B4882A-BCF9-934A-B67F-63AAAA00AED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17636" y="2595046"/>
            <a:ext cx="1638606" cy="1178995"/>
          </a:xfrm>
          <a:prstGeom prst="rect">
            <a:avLst/>
          </a:prstGeom>
        </p:spPr>
      </p:pic>
      <p:sp>
        <p:nvSpPr>
          <p:cNvPr id="61" name="TextBox 60">
            <a:extLst>
              <a:ext uri="{FF2B5EF4-FFF2-40B4-BE49-F238E27FC236}">
                <a16:creationId xmlns:a16="http://schemas.microsoft.com/office/drawing/2014/main" id="{0D12E813-6FC7-C746-A0E6-75209AE6FDFD}"/>
              </a:ext>
            </a:extLst>
          </p:cNvPr>
          <p:cNvSpPr txBox="1"/>
          <p:nvPr/>
        </p:nvSpPr>
        <p:spPr>
          <a:xfrm>
            <a:off x="2659139" y="4609470"/>
            <a:ext cx="1883664"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Submit</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TRAINING PROVIDER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electronically</a:t>
            </a: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submits driver training data to Training Provider Registry </a:t>
            </a:r>
          </a:p>
        </p:txBody>
      </p:sp>
      <p:sp>
        <p:nvSpPr>
          <p:cNvPr id="59" name="TextBox 58">
            <a:extLst>
              <a:ext uri="{FF2B5EF4-FFF2-40B4-BE49-F238E27FC236}">
                <a16:creationId xmlns:a16="http://schemas.microsoft.com/office/drawing/2014/main" id="{4CAB879C-F7D1-2E46-9230-4D5854540EC4}"/>
              </a:ext>
            </a:extLst>
          </p:cNvPr>
          <p:cNvSpPr txBox="1"/>
          <p:nvPr/>
        </p:nvSpPr>
        <p:spPr>
          <a:xfrm>
            <a:off x="4804072" y="4609470"/>
            <a:ext cx="1883664" cy="18653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Retain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FMCSA</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retains driver data in Training Provider Registry </a:t>
            </a:r>
          </a:p>
        </p:txBody>
      </p:sp>
      <p:sp>
        <p:nvSpPr>
          <p:cNvPr id="60" name="TextBox 59">
            <a:extLst>
              <a:ext uri="{FF2B5EF4-FFF2-40B4-BE49-F238E27FC236}">
                <a16:creationId xmlns:a16="http://schemas.microsoft.com/office/drawing/2014/main" id="{36892CF2-0BC6-D641-AD98-7C052C5C79C5}"/>
              </a:ext>
            </a:extLst>
          </p:cNvPr>
          <p:cNvSpPr txBox="1"/>
          <p:nvPr/>
        </p:nvSpPr>
        <p:spPr>
          <a:xfrm>
            <a:off x="6928012" y="4609470"/>
            <a:ext cx="1883664" cy="14003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chemeClr val="accent5"/>
                </a:solidFill>
                <a:effectLst/>
                <a:uLnTx/>
                <a:uFillTx/>
                <a:latin typeface="Arial" panose="020B0604020202020204" pitchFamily="34" charset="0"/>
                <a:ea typeface="+mn-ea"/>
                <a:cs typeface="Arial" panose="020B0604020202020204" pitchFamily="34" charset="0"/>
              </a:rPr>
              <a:t>Retrieve</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STATE</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retrieves driver data from Training Provider Registry</a:t>
            </a:r>
          </a:p>
        </p:txBody>
      </p:sp>
      <p:sp>
        <p:nvSpPr>
          <p:cNvPr id="58" name="TextBox 57">
            <a:extLst>
              <a:ext uri="{FF2B5EF4-FFF2-40B4-BE49-F238E27FC236}">
                <a16:creationId xmlns:a16="http://schemas.microsoft.com/office/drawing/2014/main" id="{00F3A556-C955-094F-A371-9214EEA418BF}"/>
              </a:ext>
            </a:extLst>
          </p:cNvPr>
          <p:cNvSpPr txBox="1"/>
          <p:nvPr/>
        </p:nvSpPr>
        <p:spPr>
          <a:xfrm>
            <a:off x="421340" y="4609470"/>
            <a:ext cx="1796335" cy="209288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DRIVER</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algn="ctr">
              <a:defRPr/>
            </a:pPr>
            <a:r>
              <a:rPr kumimoji="0" lang="en-US" sz="1500" b="0" i="0" u="none" strike="noStrike" kern="1200" cap="none" spc="0" normalizeH="0" baseline="0" noProof="0" dirty="0">
                <a:ln>
                  <a:noFill/>
                </a:ln>
                <a:solidFill>
                  <a:srgbClr val="000000"/>
                </a:solidFill>
                <a:effectLst/>
                <a:uLnTx/>
                <a:uFillTx/>
                <a:latin typeface="Arial"/>
                <a:cs typeface="Arial"/>
              </a:rPr>
              <a:t>selects registered </a:t>
            </a:r>
            <a:r>
              <a:rPr lang="en-US" sz="1500" dirty="0">
                <a:solidFill>
                  <a:srgbClr val="000000"/>
                </a:solidFill>
                <a:latin typeface="Arial"/>
                <a:cs typeface="Arial"/>
              </a:rPr>
              <a:t>training provider </a:t>
            </a:r>
            <a:r>
              <a:rPr kumimoji="0" lang="en-US" sz="1500" b="0" i="0" u="none" strike="noStrike" kern="1200" cap="none" spc="0" normalizeH="0" baseline="0" noProof="0" dirty="0">
                <a:ln>
                  <a:noFill/>
                </a:ln>
                <a:solidFill>
                  <a:srgbClr val="000000"/>
                </a:solidFill>
                <a:effectLst/>
                <a:uLnTx/>
                <a:uFillTx/>
                <a:latin typeface="Arial"/>
                <a:cs typeface="Arial"/>
              </a:rPr>
              <a:t>from list on Training Provider Registry, completes training</a:t>
            </a:r>
            <a:r>
              <a:rPr lang="en-US" sz="1500" dirty="0">
                <a:solidFill>
                  <a:srgbClr val="000000"/>
                </a:solidFill>
                <a:latin typeface="Arial"/>
                <a:cs typeface="Arial"/>
              </a:rPr>
              <a:t> </a:t>
            </a:r>
            <a:endParaRPr lang="en-US" sz="15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2" name="Oval 31"/>
          <p:cNvSpPr/>
          <p:nvPr/>
        </p:nvSpPr>
        <p:spPr>
          <a:xfrm>
            <a:off x="457450" y="2286000"/>
            <a:ext cx="1700784" cy="1700784"/>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p:nvPicPr>
        <p:blipFill rotWithShape="1">
          <a:blip r:embed="rId7" cstate="print">
            <a:extLst>
              <a:ext uri="{28A0092B-C50C-407E-A947-70E740481C1C}">
                <a14:useLocalDpi xmlns:a14="http://schemas.microsoft.com/office/drawing/2010/main" val="0"/>
              </a:ext>
            </a:extLst>
          </a:blip>
          <a:srcRect l="20445" t="24331" r="18397" b="25624"/>
          <a:stretch/>
        </p:blipFill>
        <p:spPr>
          <a:xfrm>
            <a:off x="690118" y="2586902"/>
            <a:ext cx="1291743" cy="1055088"/>
          </a:xfrm>
          <a:prstGeom prst="rect">
            <a:avLst/>
          </a:prstGeom>
        </p:spPr>
      </p:pic>
    </p:spTree>
    <p:custDataLst>
      <p:tags r:id="rId1"/>
    </p:custDataLst>
    <p:extLst>
      <p:ext uri="{BB962C8B-B14F-4D97-AF65-F5344CB8AC3E}">
        <p14:creationId xmlns:p14="http://schemas.microsoft.com/office/powerpoint/2010/main" val="20277877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00F3A556-C955-094F-A371-9214EEA418BF}"/>
              </a:ext>
            </a:extLst>
          </p:cNvPr>
          <p:cNvSpPr txBox="1"/>
          <p:nvPr/>
        </p:nvSpPr>
        <p:spPr>
          <a:xfrm>
            <a:off x="698610" y="4706467"/>
            <a:ext cx="1645920" cy="400110"/>
          </a:xfrm>
          <a:prstGeom prst="rect">
            <a:avLst/>
          </a:prstGeom>
          <a:solidFill>
            <a:schemeClr val="accent5"/>
          </a:solidFill>
          <a:ln>
            <a:solidFill>
              <a:schemeClr val="accent5"/>
            </a:solidFill>
          </a:ln>
        </p:spPr>
        <p:txBody>
          <a:bodyPr wrap="square" rtlCol="0">
            <a:spAutoFit/>
          </a:bodyPr>
          <a:lstStyle/>
          <a:p>
            <a:pPr algn="ctr">
              <a:spcAft>
                <a:spcPts val="600"/>
              </a:spcAft>
            </a:pPr>
            <a:r>
              <a:rPr lang="en-US" sz="2000" b="1" dirty="0">
                <a:solidFill>
                  <a:schemeClr val="bg1"/>
                </a:solidFill>
                <a:latin typeface="Arial" panose="020B0604020202020204" pitchFamily="34" charset="0"/>
                <a:cs typeface="Arial" panose="020B0604020202020204" pitchFamily="34" charset="0"/>
              </a:rPr>
              <a:t>Search</a:t>
            </a:r>
          </a:p>
        </p:txBody>
      </p:sp>
      <p:sp>
        <p:nvSpPr>
          <p:cNvPr id="51" name="Title 8"/>
          <p:cNvSpPr>
            <a:spLocks noGrp="1"/>
          </p:cNvSpPr>
          <p:nvPr>
            <p:ph type="title"/>
          </p:nvPr>
        </p:nvSpPr>
        <p:spPr/>
        <p:txBody>
          <a:bodyPr/>
          <a:lstStyle/>
          <a:p>
            <a:r>
              <a:rPr lang="en-US" dirty="0">
                <a:solidFill>
                  <a:schemeClr val="tx2"/>
                </a:solidFill>
              </a:rPr>
              <a:t>ELDT and the Training Provider Registry (continued)</a:t>
            </a:r>
          </a:p>
        </p:txBody>
      </p:sp>
      <p:sp>
        <p:nvSpPr>
          <p:cNvPr id="46"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2814227" y="2514600"/>
            <a:ext cx="5684590" cy="2446824"/>
          </a:xfrm>
        </p:spPr>
        <p:txBody>
          <a:bodyPr wrap="square" lIns="0" tIns="0" rIns="0" bIns="0" anchor="t">
            <a:spAutoFit/>
          </a:bodyPr>
          <a:lstStyle/>
          <a:p>
            <a:pPr marL="342900" indent="-342900">
              <a:spcAft>
                <a:spcPts val="600"/>
              </a:spcAft>
              <a:buClr>
                <a:srgbClr val="1071B9"/>
              </a:buClr>
              <a:buSzPct val="120000"/>
              <a:buFont typeface="Wingdings" pitchFamily="2" charset="2"/>
              <a:buChar char="§"/>
            </a:pPr>
            <a:r>
              <a:rPr lang="en-US" sz="2200" b="1" dirty="0">
                <a:latin typeface="Arial"/>
                <a:cs typeface="Arial"/>
              </a:rPr>
              <a:t>CDL applicant </a:t>
            </a:r>
            <a:r>
              <a:rPr lang="en-US" sz="2200" dirty="0">
                <a:latin typeface="Arial"/>
                <a:cs typeface="Arial"/>
              </a:rPr>
              <a:t>searches the list of training providers on the Training Provider Registry website.</a:t>
            </a:r>
          </a:p>
          <a:p>
            <a:pPr marL="342900" indent="-342900">
              <a:spcAft>
                <a:spcPts val="600"/>
              </a:spcAft>
              <a:buClr>
                <a:srgbClr val="1071B9"/>
              </a:buClr>
              <a:buSzPct val="120000"/>
              <a:buFont typeface="Wingdings" pitchFamily="2" charset="2"/>
              <a:buChar char="§"/>
            </a:pPr>
            <a:r>
              <a:rPr lang="en-US" sz="2200" dirty="0">
                <a:latin typeface="Arial"/>
                <a:cs typeface="Arial"/>
              </a:rPr>
              <a:t>CDL applicant contacts the training provider and secures their services outside the Training Provider Registry, and successfully completes required training.</a:t>
            </a:r>
          </a:p>
        </p:txBody>
      </p:sp>
      <p:sp>
        <p:nvSpPr>
          <p:cNvPr id="12"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18</a:t>
            </a:fld>
            <a:endParaRPr lang="en-US" dirty="0"/>
          </a:p>
        </p:txBody>
      </p:sp>
      <p:grpSp>
        <p:nvGrpSpPr>
          <p:cNvPr id="9" name="Group 8">
            <a:extLst>
              <a:ext uri="{FF2B5EF4-FFF2-40B4-BE49-F238E27FC236}">
                <a16:creationId xmlns:a16="http://schemas.microsoft.com/office/drawing/2014/main" id="{E0304F6B-D06C-0643-8965-27D7779A9BD4}"/>
              </a:ext>
            </a:extLst>
          </p:cNvPr>
          <p:cNvGrpSpPr/>
          <p:nvPr/>
        </p:nvGrpSpPr>
        <p:grpSpPr>
          <a:xfrm>
            <a:off x="1384410" y="3857142"/>
            <a:ext cx="274320" cy="657597"/>
            <a:chOff x="1299106" y="3807188"/>
            <a:chExt cx="274320" cy="657597"/>
          </a:xfrm>
          <a:solidFill>
            <a:schemeClr val="accent5"/>
          </a:solidFill>
        </p:grpSpPr>
        <p:cxnSp>
          <p:nvCxnSpPr>
            <p:cNvPr id="10" name="Straight Connector 9">
              <a:extLst>
                <a:ext uri="{FF2B5EF4-FFF2-40B4-BE49-F238E27FC236}">
                  <a16:creationId xmlns:a16="http://schemas.microsoft.com/office/drawing/2014/main" id="{F5BF3131-87AF-FC49-89E7-51926344B971}"/>
                </a:ext>
              </a:extLst>
            </p:cNvPr>
            <p:cNvCxnSpPr/>
            <p:nvPr/>
          </p:nvCxnSpPr>
          <p:spPr bwMode="auto">
            <a:xfrm flipH="1" flipV="1">
              <a:off x="1435281" y="3807188"/>
              <a:ext cx="1970" cy="457199"/>
            </a:xfrm>
            <a:prstGeom prst="line">
              <a:avLst/>
            </a:prstGeom>
            <a:grpFill/>
            <a:ln w="28575" cap="flat" cmpd="sng" algn="ctr">
              <a:solidFill>
                <a:schemeClr val="accent5"/>
              </a:solidFill>
              <a:prstDash val="solid"/>
              <a:round/>
              <a:headEnd type="none" w="med" len="med"/>
              <a:tailEnd type="none" w="med" len="med"/>
            </a:ln>
            <a:effectLst/>
          </p:spPr>
        </p:cxnSp>
        <p:sp>
          <p:nvSpPr>
            <p:cNvPr id="11" name="Oval 10">
              <a:extLst>
                <a:ext uri="{FF2B5EF4-FFF2-40B4-BE49-F238E27FC236}">
                  <a16:creationId xmlns:a16="http://schemas.microsoft.com/office/drawing/2014/main" id="{F8302609-A524-3D42-803B-E80AA7D35478}"/>
                </a:ext>
              </a:extLst>
            </p:cNvPr>
            <p:cNvSpPr/>
            <p:nvPr/>
          </p:nvSpPr>
          <p:spPr>
            <a:xfrm>
              <a:off x="1299106" y="4190465"/>
              <a:ext cx="274320" cy="274320"/>
            </a:xfrm>
            <a:prstGeom prst="ellipse">
              <a:avLst/>
            </a:prstGeom>
            <a:grpFill/>
            <a:ln w="254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Open Sans Regular" charset="0"/>
                <a:ea typeface="+mn-ea"/>
                <a:cs typeface="+mn-cs"/>
              </a:endParaRPr>
            </a:p>
          </p:txBody>
        </p:sp>
      </p:grpSp>
      <p:sp>
        <p:nvSpPr>
          <p:cNvPr id="2" name="Oval 1"/>
          <p:cNvSpPr/>
          <p:nvPr/>
        </p:nvSpPr>
        <p:spPr>
          <a:xfrm>
            <a:off x="636750" y="2250140"/>
            <a:ext cx="1737360" cy="173736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0445" t="24331" r="18397" b="25624"/>
          <a:stretch/>
        </p:blipFill>
        <p:spPr>
          <a:xfrm>
            <a:off x="887348" y="2586902"/>
            <a:ext cx="1291743" cy="1055088"/>
          </a:xfrm>
          <a:prstGeom prst="rect">
            <a:avLst/>
          </a:prstGeom>
        </p:spPr>
      </p:pic>
    </p:spTree>
    <p:custDataLst>
      <p:tags r:id="rId1"/>
    </p:custDataLst>
    <p:extLst>
      <p:ext uri="{BB962C8B-B14F-4D97-AF65-F5344CB8AC3E}">
        <p14:creationId xmlns:p14="http://schemas.microsoft.com/office/powerpoint/2010/main" val="890749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13">
            <a:extLst>
              <a:ext uri="{FF2B5EF4-FFF2-40B4-BE49-F238E27FC236}">
                <a16:creationId xmlns:a16="http://schemas.microsoft.com/office/drawing/2014/main" id="{309DF36C-63CB-9B4C-8060-9E9780F7DA83}"/>
              </a:ext>
            </a:extLst>
          </p:cNvPr>
          <p:cNvSpPr txBox="1">
            <a:spLocks/>
          </p:cNvSpPr>
          <p:nvPr/>
        </p:nvSpPr>
        <p:spPr>
          <a:xfrm>
            <a:off x="2814227" y="2514600"/>
            <a:ext cx="5684590" cy="3200876"/>
          </a:xfrm>
          <a:prstGeom prst="rect">
            <a:avLst/>
          </a:prstGeom>
        </p:spPr>
        <p:txBody>
          <a:bodyPr wrap="square" lIns="0" tIns="0" rIns="0" bIns="0" anchor="t">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342900" indent="-342900">
              <a:spcAft>
                <a:spcPts val="600"/>
              </a:spcAft>
              <a:buClr>
                <a:schemeClr val="accent2"/>
              </a:buClr>
              <a:buSzPct val="120000"/>
              <a:buFont typeface="Wingdings" pitchFamily="2" charset="2"/>
              <a:buChar char="§"/>
            </a:pPr>
            <a:r>
              <a:rPr lang="en-US" sz="2200" b="1" kern="0" dirty="0">
                <a:latin typeface="Arial"/>
                <a:cs typeface="Arial"/>
              </a:rPr>
              <a:t>Training provider </a:t>
            </a:r>
            <a:r>
              <a:rPr lang="en-US" sz="2200" kern="0" dirty="0">
                <a:latin typeface="Arial"/>
                <a:cs typeface="Arial"/>
              </a:rPr>
              <a:t>submits driver training certification information to FMCSA electronically via the Training Provider Registry.</a:t>
            </a:r>
          </a:p>
          <a:p>
            <a:pPr marL="342900" indent="-342900">
              <a:spcAft>
                <a:spcPts val="600"/>
              </a:spcAft>
              <a:buClr>
                <a:schemeClr val="accent2"/>
              </a:buClr>
              <a:buSzPct val="120000"/>
              <a:buFont typeface="Wingdings" pitchFamily="2" charset="2"/>
              <a:buChar char="§"/>
            </a:pPr>
            <a:r>
              <a:rPr lang="en-US" sz="2200" kern="0" dirty="0">
                <a:latin typeface="Arial"/>
                <a:cs typeface="Arial"/>
              </a:rPr>
              <a:t>Driver information must be submitted by midnight of the second business day after the driver-trainee completes the training.</a:t>
            </a:r>
          </a:p>
          <a:p>
            <a:pPr marL="342900" indent="-342900">
              <a:spcAft>
                <a:spcPts val="600"/>
              </a:spcAft>
              <a:buClr>
                <a:schemeClr val="accent2"/>
              </a:buClr>
              <a:buSzPct val="120000"/>
              <a:buFont typeface="Wingdings" pitchFamily="2" charset="2"/>
              <a:buChar char="§"/>
            </a:pPr>
            <a:r>
              <a:rPr lang="en-US" sz="2200" kern="0" dirty="0">
                <a:latin typeface="Arial"/>
                <a:cs typeface="Arial"/>
              </a:rPr>
              <a:t>Must be done for each student when that student completes a training program.</a:t>
            </a:r>
          </a:p>
        </p:txBody>
      </p:sp>
      <p:sp>
        <p:nvSpPr>
          <p:cNvPr id="54" name="Title 8"/>
          <p:cNvSpPr>
            <a:spLocks noGrp="1"/>
          </p:cNvSpPr>
          <p:nvPr>
            <p:ph type="title"/>
          </p:nvPr>
        </p:nvSpPr>
        <p:spPr/>
        <p:txBody>
          <a:bodyPr/>
          <a:lstStyle/>
          <a:p>
            <a:r>
              <a:rPr lang="en-US" dirty="0">
                <a:solidFill>
                  <a:schemeClr val="tx2"/>
                </a:solidFill>
              </a:rPr>
              <a:t>ELDT and the Training Provider Registry (continued)</a:t>
            </a:r>
          </a:p>
        </p:txBody>
      </p:sp>
      <p:sp>
        <p:nvSpPr>
          <p:cNvPr id="17"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19</a:t>
            </a:fld>
            <a:endParaRPr lang="en-US" dirty="0"/>
          </a:p>
        </p:txBody>
      </p:sp>
      <p:grpSp>
        <p:nvGrpSpPr>
          <p:cNvPr id="11" name="Group 10">
            <a:extLst>
              <a:ext uri="{FF2B5EF4-FFF2-40B4-BE49-F238E27FC236}">
                <a16:creationId xmlns:a16="http://schemas.microsoft.com/office/drawing/2014/main" id="{7A13D836-9A5F-1C40-9F6A-06FE151C9115}"/>
              </a:ext>
            </a:extLst>
          </p:cNvPr>
          <p:cNvGrpSpPr/>
          <p:nvPr/>
        </p:nvGrpSpPr>
        <p:grpSpPr>
          <a:xfrm>
            <a:off x="651049" y="2250184"/>
            <a:ext cx="1737360" cy="1737360"/>
            <a:chOff x="-347874" y="5867546"/>
            <a:chExt cx="1978588" cy="1978588"/>
          </a:xfrm>
        </p:grpSpPr>
        <p:sp>
          <p:nvSpPr>
            <p:cNvPr id="12" name="Oval 11">
              <a:extLst>
                <a:ext uri="{FF2B5EF4-FFF2-40B4-BE49-F238E27FC236}">
                  <a16:creationId xmlns:a16="http://schemas.microsoft.com/office/drawing/2014/main" id="{4A1E969F-2306-964B-9D7A-96B2CF76625B}"/>
                </a:ext>
              </a:extLst>
            </p:cNvPr>
            <p:cNvSpPr/>
            <p:nvPr/>
          </p:nvSpPr>
          <p:spPr>
            <a:xfrm>
              <a:off x="-347874" y="5867546"/>
              <a:ext cx="1978588" cy="1978588"/>
            </a:xfrm>
            <a:prstGeom prst="ellipse">
              <a:avLst/>
            </a:prstGeom>
            <a:solidFill>
              <a:schemeClr val="accent2"/>
            </a:solid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Open Sans Regular" charset="0"/>
                <a:ea typeface="+mn-ea"/>
                <a:cs typeface="+mn-cs"/>
              </a:endParaRPr>
            </a:p>
          </p:txBody>
        </p:sp>
        <p:pic>
          <p:nvPicPr>
            <p:cNvPr id="13" name="Picture 12">
              <a:extLst>
                <a:ext uri="{FF2B5EF4-FFF2-40B4-BE49-F238E27FC236}">
                  <a16:creationId xmlns:a16="http://schemas.microsoft.com/office/drawing/2014/main" id="{5C2BBA7E-69B6-CF46-8224-5066DFAD355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663" y="6142646"/>
              <a:ext cx="1364706" cy="1425731"/>
            </a:xfrm>
            <a:prstGeom prst="rect">
              <a:avLst/>
            </a:prstGeom>
          </p:spPr>
        </p:pic>
      </p:grpSp>
      <p:grpSp>
        <p:nvGrpSpPr>
          <p:cNvPr id="14" name="Group 13">
            <a:extLst>
              <a:ext uri="{FF2B5EF4-FFF2-40B4-BE49-F238E27FC236}">
                <a16:creationId xmlns:a16="http://schemas.microsoft.com/office/drawing/2014/main" id="{ADE9CD99-6E74-FC48-86FA-5E34947C2FC1}"/>
              </a:ext>
            </a:extLst>
          </p:cNvPr>
          <p:cNvGrpSpPr/>
          <p:nvPr/>
        </p:nvGrpSpPr>
        <p:grpSpPr>
          <a:xfrm>
            <a:off x="1394556" y="3849916"/>
            <a:ext cx="274320" cy="657597"/>
            <a:chOff x="1308071" y="3807188"/>
            <a:chExt cx="274320" cy="657597"/>
          </a:xfrm>
        </p:grpSpPr>
        <p:cxnSp>
          <p:nvCxnSpPr>
            <p:cNvPr id="15" name="Straight Connector 14">
              <a:extLst>
                <a:ext uri="{FF2B5EF4-FFF2-40B4-BE49-F238E27FC236}">
                  <a16:creationId xmlns:a16="http://schemas.microsoft.com/office/drawing/2014/main" id="{E084DB82-ED81-6F44-9288-AF46A04E11A2}"/>
                </a:ext>
              </a:extLst>
            </p:cNvPr>
            <p:cNvCxnSpPr/>
            <p:nvPr/>
          </p:nvCxnSpPr>
          <p:spPr bwMode="auto">
            <a:xfrm flipH="1" flipV="1">
              <a:off x="1435281" y="3807188"/>
              <a:ext cx="1970" cy="457199"/>
            </a:xfrm>
            <a:prstGeom prst="line">
              <a:avLst/>
            </a:prstGeom>
            <a:solidFill>
              <a:srgbClr val="BBE0E3"/>
            </a:solidFill>
            <a:ln w="28575" cap="flat" cmpd="sng" algn="ctr">
              <a:solidFill>
                <a:srgbClr val="1C6DA6"/>
              </a:solidFill>
              <a:prstDash val="solid"/>
              <a:round/>
              <a:headEnd type="none" w="med" len="med"/>
              <a:tailEnd type="none" w="med" len="med"/>
            </a:ln>
            <a:effectLst/>
          </p:spPr>
        </p:cxnSp>
        <p:sp>
          <p:nvSpPr>
            <p:cNvPr id="16" name="Oval 15">
              <a:extLst>
                <a:ext uri="{FF2B5EF4-FFF2-40B4-BE49-F238E27FC236}">
                  <a16:creationId xmlns:a16="http://schemas.microsoft.com/office/drawing/2014/main" id="{8ED61235-311E-A640-A990-B923173EE829}"/>
                </a:ext>
              </a:extLst>
            </p:cNvPr>
            <p:cNvSpPr/>
            <p:nvPr/>
          </p:nvSpPr>
          <p:spPr>
            <a:xfrm>
              <a:off x="1308071" y="4190465"/>
              <a:ext cx="274320" cy="274320"/>
            </a:xfrm>
            <a:prstGeom prst="ellipse">
              <a:avLst/>
            </a:prstGeom>
            <a:solidFill>
              <a:srgbClr val="1C6DA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Open Sans Regular" charset="0"/>
                <a:ea typeface="+mn-ea"/>
                <a:cs typeface="+mn-cs"/>
              </a:endParaRPr>
            </a:p>
          </p:txBody>
        </p:sp>
      </p:grpSp>
      <p:sp>
        <p:nvSpPr>
          <p:cNvPr id="2" name="Rectangle 1"/>
          <p:cNvSpPr/>
          <p:nvPr/>
        </p:nvSpPr>
        <p:spPr>
          <a:xfrm>
            <a:off x="699791" y="4648503"/>
            <a:ext cx="1645920" cy="400110"/>
          </a:xfrm>
          <a:prstGeom prst="rect">
            <a:avLst/>
          </a:prstGeom>
          <a:solidFill>
            <a:schemeClr val="accent2"/>
          </a:solidFill>
          <a:ln>
            <a:solidFill>
              <a:schemeClr val="accent2"/>
            </a:solidFill>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Submit</a:t>
            </a:r>
            <a:endParaRPr kumimoji="0" lang="en-US" sz="1800" b="0" i="0" u="none" strike="noStrike" kern="0" cap="none" spc="0" normalizeH="0" baseline="0" noProof="0" dirty="0">
              <a:ln>
                <a:noFill/>
              </a:ln>
              <a:solidFill>
                <a:sysClr val="windowText" lastClr="000000"/>
              </a:solidFill>
              <a:effectLst/>
              <a:uLnTx/>
              <a:uFillTx/>
            </a:endParaRPr>
          </a:p>
        </p:txBody>
      </p:sp>
    </p:spTree>
    <p:custDataLst>
      <p:tags r:id="rId1"/>
    </p:custDataLst>
    <p:extLst>
      <p:ext uri="{BB962C8B-B14F-4D97-AF65-F5344CB8AC3E}">
        <p14:creationId xmlns:p14="http://schemas.microsoft.com/office/powerpoint/2010/main" val="37945028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Agenda</a:t>
            </a:r>
          </a:p>
        </p:txBody>
      </p:sp>
      <p:sp>
        <p:nvSpPr>
          <p:cNvPr id="14" name="Text Placeholder 5"/>
          <p:cNvSpPr>
            <a:spLocks noGrp="1"/>
          </p:cNvSpPr>
          <p:nvPr>
            <p:ph type="body" idx="1"/>
          </p:nvPr>
        </p:nvSpPr>
        <p:spPr>
          <a:xfrm>
            <a:off x="4675905" y="3819849"/>
            <a:ext cx="482513" cy="615553"/>
          </a:xfrm>
          <a:prstGeom prst="rect">
            <a:avLst/>
          </a:prstGeom>
        </p:spPr>
        <p:txBody>
          <a:bodyPr/>
          <a:lstStyle/>
          <a:p>
            <a:r>
              <a:rPr lang="en-US" sz="4000" dirty="0">
                <a:solidFill>
                  <a:schemeClr val="bg1">
                    <a:lumMod val="65000"/>
                  </a:schemeClr>
                </a:solidFill>
              </a:rPr>
              <a:t>7</a:t>
            </a:r>
          </a:p>
        </p:txBody>
      </p:sp>
      <p:sp>
        <p:nvSpPr>
          <p:cNvPr id="22"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2</a:t>
            </a:fld>
            <a:endParaRPr lang="en-US" dirty="0"/>
          </a:p>
        </p:txBody>
      </p:sp>
      <p:sp>
        <p:nvSpPr>
          <p:cNvPr id="17" name="Text Placeholder 5"/>
          <p:cNvSpPr>
            <a:spLocks noGrp="1"/>
          </p:cNvSpPr>
          <p:nvPr>
            <p:ph type="body" sz="quarter" idx="4294967295"/>
          </p:nvPr>
        </p:nvSpPr>
        <p:spPr>
          <a:xfrm>
            <a:off x="4675905" y="2751897"/>
            <a:ext cx="482600" cy="615553"/>
          </a:xfrm>
          <a:prstGeom prst="rect">
            <a:avLst/>
          </a:prstGeom>
        </p:spPr>
        <p:txBody>
          <a:bodyPr/>
          <a:lstStyle/>
          <a:p>
            <a:r>
              <a:rPr lang="en-US" sz="4000" dirty="0">
                <a:solidFill>
                  <a:schemeClr val="bg1">
                    <a:lumMod val="65000"/>
                  </a:schemeClr>
                </a:solidFill>
              </a:rPr>
              <a:t>6</a:t>
            </a:r>
          </a:p>
        </p:txBody>
      </p:sp>
      <p:sp>
        <p:nvSpPr>
          <p:cNvPr id="18" name="Text Placeholder 5"/>
          <p:cNvSpPr>
            <a:spLocks noGrp="1"/>
          </p:cNvSpPr>
          <p:nvPr>
            <p:ph type="body" sz="quarter" idx="4294967295"/>
          </p:nvPr>
        </p:nvSpPr>
        <p:spPr>
          <a:xfrm>
            <a:off x="4675905" y="1837221"/>
            <a:ext cx="382587" cy="615553"/>
          </a:xfrm>
          <a:prstGeom prst="rect">
            <a:avLst/>
          </a:prstGeom>
        </p:spPr>
        <p:txBody>
          <a:bodyPr/>
          <a:lstStyle/>
          <a:p>
            <a:r>
              <a:rPr lang="en-US" sz="4000" dirty="0">
                <a:solidFill>
                  <a:schemeClr val="bg1">
                    <a:lumMod val="65000"/>
                  </a:schemeClr>
                </a:solidFill>
              </a:rPr>
              <a:t>5</a:t>
            </a:r>
          </a:p>
        </p:txBody>
      </p:sp>
      <p:sp>
        <p:nvSpPr>
          <p:cNvPr id="19" name="Text Placeholder 5"/>
          <p:cNvSpPr>
            <a:spLocks noGrp="1"/>
          </p:cNvSpPr>
          <p:nvPr>
            <p:ph type="body" sz="quarter" idx="4294967295"/>
          </p:nvPr>
        </p:nvSpPr>
        <p:spPr>
          <a:xfrm>
            <a:off x="461594" y="3819849"/>
            <a:ext cx="482600" cy="615553"/>
          </a:xfrm>
          <a:prstGeom prst="rect">
            <a:avLst/>
          </a:prstGeom>
        </p:spPr>
        <p:txBody>
          <a:bodyPr/>
          <a:lstStyle/>
          <a:p>
            <a:r>
              <a:rPr lang="en-US" sz="4000" dirty="0">
                <a:solidFill>
                  <a:schemeClr val="bg1">
                    <a:lumMod val="65000"/>
                  </a:schemeClr>
                </a:solidFill>
              </a:rPr>
              <a:t>3</a:t>
            </a:r>
          </a:p>
        </p:txBody>
      </p:sp>
      <p:sp>
        <p:nvSpPr>
          <p:cNvPr id="20" name="Text Placeholder 5"/>
          <p:cNvSpPr>
            <a:spLocks noGrp="1"/>
          </p:cNvSpPr>
          <p:nvPr>
            <p:ph type="body" sz="quarter" idx="4294967295"/>
          </p:nvPr>
        </p:nvSpPr>
        <p:spPr>
          <a:xfrm>
            <a:off x="461594" y="2833396"/>
            <a:ext cx="482600" cy="615553"/>
          </a:xfrm>
          <a:prstGeom prst="rect">
            <a:avLst/>
          </a:prstGeom>
        </p:spPr>
        <p:txBody>
          <a:bodyPr/>
          <a:lstStyle/>
          <a:p>
            <a:r>
              <a:rPr lang="en-US" sz="4000" dirty="0">
                <a:solidFill>
                  <a:schemeClr val="bg1">
                    <a:lumMod val="65000"/>
                  </a:schemeClr>
                </a:solidFill>
              </a:rPr>
              <a:t>2</a:t>
            </a:r>
          </a:p>
        </p:txBody>
      </p:sp>
      <p:sp>
        <p:nvSpPr>
          <p:cNvPr id="21" name="Text Placeholder 5"/>
          <p:cNvSpPr>
            <a:spLocks noGrp="1"/>
          </p:cNvSpPr>
          <p:nvPr>
            <p:ph type="body" sz="quarter" idx="4294967295"/>
          </p:nvPr>
        </p:nvSpPr>
        <p:spPr>
          <a:xfrm>
            <a:off x="461594" y="1837221"/>
            <a:ext cx="482600" cy="615553"/>
          </a:xfrm>
          <a:prstGeom prst="rect">
            <a:avLst/>
          </a:prstGeom>
        </p:spPr>
        <p:txBody>
          <a:bodyPr/>
          <a:lstStyle/>
          <a:p>
            <a:r>
              <a:rPr lang="en-US" sz="4000" dirty="0">
                <a:solidFill>
                  <a:schemeClr val="bg1">
                    <a:lumMod val="65000"/>
                  </a:schemeClr>
                </a:solidFill>
              </a:rPr>
              <a:t>1</a:t>
            </a:r>
          </a:p>
        </p:txBody>
      </p:sp>
      <p:sp>
        <p:nvSpPr>
          <p:cNvPr id="4" name="TextBox 3"/>
          <p:cNvSpPr txBox="1"/>
          <p:nvPr/>
        </p:nvSpPr>
        <p:spPr>
          <a:xfrm>
            <a:off x="752733" y="2915627"/>
            <a:ext cx="3474720" cy="219237"/>
          </a:xfrm>
          <a:prstGeom prst="rect">
            <a:avLst/>
          </a:prstGeom>
          <a:noFill/>
        </p:spPr>
        <p:txBody>
          <a:bodyPr wrap="none" rtlCol="0" anchor="ctr" anchorCtr="0">
            <a:noAutofit/>
          </a:bodyPr>
          <a:lstStyle/>
          <a:p>
            <a:r>
              <a:rPr lang="en-US" sz="1400" b="1" dirty="0">
                <a:solidFill>
                  <a:schemeClr val="tx2"/>
                </a:solidFill>
                <a:latin typeface="Arial" panose="020B0604020202020204" pitchFamily="34" charset="0"/>
                <a:ea typeface="Montserrat Bold" charset="0"/>
                <a:cs typeface="Arial" panose="020B0604020202020204" pitchFamily="34" charset="0"/>
              </a:rPr>
              <a:t>DRIVER REQUIREMENTS</a:t>
            </a:r>
          </a:p>
        </p:txBody>
      </p:sp>
      <p:sp>
        <p:nvSpPr>
          <p:cNvPr id="5" name="TextBox 4"/>
          <p:cNvSpPr txBox="1"/>
          <p:nvPr/>
        </p:nvSpPr>
        <p:spPr>
          <a:xfrm>
            <a:off x="794333" y="3133630"/>
            <a:ext cx="3291840" cy="461665"/>
          </a:xfrm>
          <a:prstGeom prst="rect">
            <a:avLst/>
          </a:prstGeom>
          <a:noFill/>
        </p:spPr>
        <p:txBody>
          <a:bodyPr wrap="square" rtlCol="0">
            <a:spAutoFit/>
          </a:bodyPr>
          <a:lstStyle/>
          <a:p>
            <a:pPr lvl="0">
              <a:defRPr/>
            </a:pPr>
            <a:r>
              <a:rPr lang="en-US" sz="1200" dirty="0">
                <a:solidFill>
                  <a:schemeClr val="bg1">
                    <a:lumMod val="50000"/>
                  </a:schemeClr>
                </a:solidFill>
                <a:latin typeface="Arial" panose="020B0604020202020204" pitchFamily="34" charset="0"/>
                <a:ea typeface="Montserrat Light" charset="0"/>
                <a:cs typeface="Arial" panose="020B0604020202020204" pitchFamily="34" charset="0"/>
              </a:rPr>
              <a:t>What do the ELDT regulations require of driver-trainees?</a:t>
            </a:r>
          </a:p>
        </p:txBody>
      </p:sp>
      <p:sp>
        <p:nvSpPr>
          <p:cNvPr id="6" name="TextBox 5"/>
          <p:cNvSpPr txBox="1"/>
          <p:nvPr/>
        </p:nvSpPr>
        <p:spPr>
          <a:xfrm>
            <a:off x="794333" y="3864803"/>
            <a:ext cx="3474720" cy="219237"/>
          </a:xfrm>
          <a:prstGeom prst="rect">
            <a:avLst/>
          </a:prstGeom>
          <a:noFill/>
        </p:spPr>
        <p:txBody>
          <a:bodyPr wrap="none" rtlCol="0" anchor="ctr" anchorCtr="0">
            <a:noAutofit/>
          </a:bodyPr>
          <a:lstStyle/>
          <a:p>
            <a:r>
              <a:rPr lang="en-US" sz="1400" b="1" dirty="0">
                <a:solidFill>
                  <a:schemeClr val="tx2"/>
                </a:solidFill>
                <a:latin typeface="Arial" panose="020B0604020202020204" pitchFamily="34" charset="0"/>
                <a:ea typeface="Montserrat Bold" charset="0"/>
                <a:cs typeface="Arial" panose="020B0604020202020204" pitchFamily="34" charset="0"/>
              </a:rPr>
              <a:t>TRAINING REQUIREMENTS</a:t>
            </a:r>
          </a:p>
        </p:txBody>
      </p:sp>
      <p:sp>
        <p:nvSpPr>
          <p:cNvPr id="7" name="TextBox 6"/>
          <p:cNvSpPr txBox="1"/>
          <p:nvPr/>
        </p:nvSpPr>
        <p:spPr>
          <a:xfrm>
            <a:off x="814470" y="4081572"/>
            <a:ext cx="3291840" cy="461665"/>
          </a:xfrm>
          <a:prstGeom prst="rect">
            <a:avLst/>
          </a:prstGeom>
          <a:noFill/>
        </p:spPr>
        <p:txBody>
          <a:bodyPr wrap="square" rtlCol="0">
            <a:spAutoFit/>
          </a:bodyPr>
          <a:lstStyle/>
          <a:p>
            <a:r>
              <a:rPr lang="en-US" sz="1200" dirty="0">
                <a:solidFill>
                  <a:schemeClr val="bg1">
                    <a:lumMod val="50000"/>
                  </a:schemeClr>
                </a:solidFill>
                <a:latin typeface="Arial" panose="020B0604020202020204" pitchFamily="34" charset="0"/>
                <a:ea typeface="Montserrat Light" charset="0"/>
                <a:cs typeface="Arial" panose="020B0604020202020204" pitchFamily="34" charset="0"/>
              </a:rPr>
              <a:t>What training must entry-level drivers complete?</a:t>
            </a:r>
          </a:p>
        </p:txBody>
      </p:sp>
      <p:sp>
        <p:nvSpPr>
          <p:cNvPr id="8" name="TextBox 7"/>
          <p:cNvSpPr txBox="1"/>
          <p:nvPr/>
        </p:nvSpPr>
        <p:spPr>
          <a:xfrm>
            <a:off x="5062485" y="3864804"/>
            <a:ext cx="3474720" cy="219237"/>
          </a:xfrm>
          <a:prstGeom prst="rect">
            <a:avLst/>
          </a:prstGeom>
          <a:noFill/>
        </p:spPr>
        <p:txBody>
          <a:bodyPr wrap="none" rtlCol="0" anchor="ctr" anchorCtr="0">
            <a:noAutofit/>
          </a:bodyPr>
          <a:lstStyle/>
          <a:p>
            <a:r>
              <a:rPr lang="en-US" sz="1400" b="1" dirty="0">
                <a:solidFill>
                  <a:schemeClr val="tx2"/>
                </a:solidFill>
                <a:latin typeface="Arial" panose="020B0604020202020204" pitchFamily="34" charset="0"/>
                <a:ea typeface="Montserrat Bold" charset="0"/>
                <a:cs typeface="Arial" panose="020B0604020202020204" pitchFamily="34" charset="0"/>
              </a:rPr>
              <a:t>COUNTDOWN TO ELDT</a:t>
            </a:r>
          </a:p>
        </p:txBody>
      </p:sp>
      <p:sp>
        <p:nvSpPr>
          <p:cNvPr id="9" name="TextBox 8"/>
          <p:cNvSpPr txBox="1"/>
          <p:nvPr/>
        </p:nvSpPr>
        <p:spPr>
          <a:xfrm>
            <a:off x="5062485" y="4073888"/>
            <a:ext cx="3291840" cy="461665"/>
          </a:xfrm>
          <a:prstGeom prst="rect">
            <a:avLst/>
          </a:prstGeom>
          <a:noFill/>
        </p:spPr>
        <p:txBody>
          <a:bodyPr wrap="square" rtlCol="0">
            <a:spAutoFit/>
          </a:bodyPr>
          <a:lstStyle/>
          <a:p>
            <a:r>
              <a:rPr lang="en-US" sz="1200" dirty="0">
                <a:solidFill>
                  <a:schemeClr val="bg1">
                    <a:lumMod val="50000"/>
                  </a:schemeClr>
                </a:solidFill>
                <a:latin typeface="Arial" panose="020B0604020202020204" pitchFamily="34" charset="0"/>
                <a:ea typeface="Montserrat Light" charset="0"/>
                <a:cs typeface="Arial" panose="020B0604020202020204" pitchFamily="34" charset="0"/>
              </a:rPr>
              <a:t>What should training providers do now to prepare for February 7, 2022?</a:t>
            </a:r>
          </a:p>
        </p:txBody>
      </p:sp>
      <p:sp>
        <p:nvSpPr>
          <p:cNvPr id="10" name="TextBox 9"/>
          <p:cNvSpPr txBox="1"/>
          <p:nvPr/>
        </p:nvSpPr>
        <p:spPr>
          <a:xfrm>
            <a:off x="5062485" y="1920133"/>
            <a:ext cx="3474720" cy="219237"/>
          </a:xfrm>
          <a:prstGeom prst="rect">
            <a:avLst/>
          </a:prstGeom>
          <a:noFill/>
        </p:spPr>
        <p:txBody>
          <a:bodyPr wrap="none" rtlCol="0" anchor="ctr" anchorCtr="0">
            <a:noAutofit/>
          </a:bodyPr>
          <a:lstStyle/>
          <a:p>
            <a:r>
              <a:rPr lang="en-US" sz="1400" b="1" dirty="0">
                <a:solidFill>
                  <a:schemeClr val="tx2"/>
                </a:solidFill>
                <a:latin typeface="Arial" panose="020B0604020202020204" pitchFamily="34" charset="0"/>
                <a:ea typeface="Montserrat Bold" charset="0"/>
                <a:cs typeface="Arial" panose="020B0604020202020204" pitchFamily="34" charset="0"/>
              </a:rPr>
              <a:t>TRAINING PROVIDER REQUIREMENTS</a:t>
            </a:r>
          </a:p>
        </p:txBody>
      </p:sp>
      <p:sp>
        <p:nvSpPr>
          <p:cNvPr id="12" name="TextBox 11"/>
          <p:cNvSpPr txBox="1"/>
          <p:nvPr/>
        </p:nvSpPr>
        <p:spPr>
          <a:xfrm>
            <a:off x="844173" y="4760006"/>
            <a:ext cx="3474720" cy="219237"/>
          </a:xfrm>
          <a:prstGeom prst="rect">
            <a:avLst/>
          </a:prstGeom>
          <a:noFill/>
        </p:spPr>
        <p:txBody>
          <a:bodyPr wrap="none" rtlCol="0" anchor="ctr" anchorCtr="0">
            <a:noAutofit/>
          </a:bodyPr>
          <a:lstStyle/>
          <a:p>
            <a:r>
              <a:rPr lang="en-US" sz="1400" b="1" dirty="0">
                <a:solidFill>
                  <a:schemeClr val="tx2"/>
                </a:solidFill>
                <a:latin typeface="Arial" panose="020B0604020202020204" pitchFamily="34" charset="0"/>
                <a:ea typeface="Montserrat Bold" charset="0"/>
                <a:cs typeface="Arial" panose="020B0604020202020204" pitchFamily="34" charset="0"/>
              </a:rPr>
              <a:t>THE TRAINING PROVIDER REGISTRY</a:t>
            </a:r>
          </a:p>
        </p:txBody>
      </p:sp>
      <p:sp>
        <p:nvSpPr>
          <p:cNvPr id="13" name="TextBox 12"/>
          <p:cNvSpPr txBox="1"/>
          <p:nvPr/>
        </p:nvSpPr>
        <p:spPr>
          <a:xfrm>
            <a:off x="844173" y="4971592"/>
            <a:ext cx="3291840" cy="646331"/>
          </a:xfrm>
          <a:prstGeom prst="rect">
            <a:avLst/>
          </a:prstGeom>
          <a:noFill/>
        </p:spPr>
        <p:txBody>
          <a:bodyPr wrap="square" rtlCol="0">
            <a:spAutoFit/>
          </a:bodyPr>
          <a:lstStyle/>
          <a:p>
            <a:r>
              <a:rPr lang="en-US" sz="1200" dirty="0">
                <a:solidFill>
                  <a:schemeClr val="bg1">
                    <a:lumMod val="50000"/>
                  </a:schemeClr>
                </a:solidFill>
                <a:latin typeface="Arial" panose="020B0604020202020204" pitchFamily="34" charset="0"/>
                <a:ea typeface="Montserrat Light" charset="0"/>
                <a:cs typeface="Arial" panose="020B0604020202020204" pitchFamily="34" charset="0"/>
              </a:rPr>
              <a:t>Once operational, how will CDL applicants, training providers, and States be required to use it?</a:t>
            </a:r>
          </a:p>
        </p:txBody>
      </p:sp>
      <p:sp>
        <p:nvSpPr>
          <p:cNvPr id="15" name="TextBox 14"/>
          <p:cNvSpPr txBox="1"/>
          <p:nvPr/>
        </p:nvSpPr>
        <p:spPr>
          <a:xfrm>
            <a:off x="814470" y="1920134"/>
            <a:ext cx="3474720" cy="219237"/>
          </a:xfrm>
          <a:prstGeom prst="rect">
            <a:avLst/>
          </a:prstGeom>
          <a:noFill/>
        </p:spPr>
        <p:txBody>
          <a:bodyPr wrap="none" rtlCol="0" anchor="ctr" anchorCtr="0">
            <a:noAutofit/>
          </a:bodyPr>
          <a:lstStyle/>
          <a:p>
            <a:r>
              <a:rPr lang="en-US" sz="1400" b="1" dirty="0">
                <a:solidFill>
                  <a:schemeClr val="tx2"/>
                </a:solidFill>
                <a:latin typeface="Arial" panose="020B0604020202020204" pitchFamily="34" charset="0"/>
                <a:ea typeface="Montserrat Bold" charset="0"/>
                <a:cs typeface="Arial" panose="020B0604020202020204" pitchFamily="34" charset="0"/>
              </a:rPr>
              <a:t>THE ELDT FINAL RULE</a:t>
            </a:r>
          </a:p>
        </p:txBody>
      </p:sp>
      <p:sp>
        <p:nvSpPr>
          <p:cNvPr id="16" name="TextBox 15"/>
          <p:cNvSpPr txBox="1"/>
          <p:nvPr/>
        </p:nvSpPr>
        <p:spPr>
          <a:xfrm>
            <a:off x="844173" y="2133092"/>
            <a:ext cx="3291840" cy="461665"/>
          </a:xfrm>
          <a:prstGeom prst="rect">
            <a:avLst/>
          </a:prstGeom>
          <a:noFill/>
        </p:spPr>
        <p:txBody>
          <a:bodyPr wrap="square" rtlCol="0">
            <a:spAutoFit/>
          </a:bodyPr>
          <a:lstStyle/>
          <a:p>
            <a:r>
              <a:rPr lang="en-US" sz="1200" dirty="0">
                <a:solidFill>
                  <a:schemeClr val="bg1">
                    <a:lumMod val="50000"/>
                  </a:schemeClr>
                </a:solidFill>
                <a:latin typeface="Arial" panose="020B0604020202020204" pitchFamily="34" charset="0"/>
                <a:ea typeface="Montserrat Light" charset="0"/>
                <a:cs typeface="Arial" panose="020B0604020202020204" pitchFamily="34" charset="0"/>
              </a:rPr>
              <a:t>What does it require of CDL applicants and training providers?</a:t>
            </a:r>
          </a:p>
        </p:txBody>
      </p:sp>
      <p:sp>
        <p:nvSpPr>
          <p:cNvPr id="3" name="Rectangle 2"/>
          <p:cNvSpPr/>
          <p:nvPr/>
        </p:nvSpPr>
        <p:spPr>
          <a:xfrm>
            <a:off x="5153925" y="2141848"/>
            <a:ext cx="3291840" cy="461665"/>
          </a:xfrm>
          <a:prstGeom prst="rect">
            <a:avLst/>
          </a:prstGeom>
        </p:spPr>
        <p:txBody>
          <a:bodyPr wrap="square">
            <a:spAutoFit/>
          </a:bodyPr>
          <a:lstStyle/>
          <a:p>
            <a:pPr>
              <a:defRPr/>
            </a:pPr>
            <a:r>
              <a:rPr lang="en-US" sz="1200" dirty="0">
                <a:solidFill>
                  <a:schemeClr val="bg1">
                    <a:lumMod val="50000"/>
                  </a:schemeClr>
                </a:solidFill>
                <a:latin typeface="Arial" panose="020B0604020202020204" pitchFamily="34" charset="0"/>
                <a:ea typeface="Montserrat Light" charset="0"/>
                <a:cs typeface="Arial" panose="020B0604020202020204" pitchFamily="34" charset="0"/>
              </a:rPr>
              <a:t>What do the ELDT regulations require of training providers?</a:t>
            </a:r>
          </a:p>
        </p:txBody>
      </p:sp>
      <p:sp>
        <p:nvSpPr>
          <p:cNvPr id="23" name="Text Placeholder 5"/>
          <p:cNvSpPr txBox="1">
            <a:spLocks/>
          </p:cNvSpPr>
          <p:nvPr/>
        </p:nvSpPr>
        <p:spPr>
          <a:xfrm>
            <a:off x="511600" y="4718886"/>
            <a:ext cx="382587" cy="615553"/>
          </a:xfrm>
          <a:prstGeom prst="rect">
            <a:avLst/>
          </a:prstGeom>
        </p:spPr>
        <p:txBody>
          <a:bodyPr wrap="square" lIns="0" tIns="0" rIns="0" bIns="0">
            <a:spAutoFit/>
          </a:bodyPr>
          <a:lstStyle>
            <a:lvl1pPr marL="0">
              <a:defRPr sz="3200" b="0" i="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r>
              <a:rPr lang="en-US" sz="4000" kern="0" dirty="0">
                <a:solidFill>
                  <a:schemeClr val="bg1">
                    <a:lumMod val="65000"/>
                  </a:schemeClr>
                </a:solidFill>
              </a:rPr>
              <a:t>4</a:t>
            </a:r>
          </a:p>
        </p:txBody>
      </p:sp>
      <p:sp>
        <p:nvSpPr>
          <p:cNvPr id="24" name="TextBox 23"/>
          <p:cNvSpPr txBox="1"/>
          <p:nvPr/>
        </p:nvSpPr>
        <p:spPr>
          <a:xfrm>
            <a:off x="5062485" y="2834575"/>
            <a:ext cx="3474720" cy="429488"/>
          </a:xfrm>
          <a:prstGeom prst="rect">
            <a:avLst/>
          </a:prstGeom>
          <a:noFill/>
        </p:spPr>
        <p:txBody>
          <a:bodyPr wrap="none" rtlCol="0" anchor="ctr" anchorCtr="0">
            <a:noAutofit/>
          </a:bodyPr>
          <a:lstStyle/>
          <a:p>
            <a:r>
              <a:rPr lang="en-US" sz="1400" b="1" dirty="0">
                <a:solidFill>
                  <a:schemeClr val="tx2"/>
                </a:solidFill>
                <a:latin typeface="Arial" panose="020B0604020202020204" pitchFamily="34" charset="0"/>
                <a:ea typeface="Montserrat Bold" charset="0"/>
                <a:cs typeface="Arial" panose="020B0604020202020204" pitchFamily="34" charset="0"/>
              </a:rPr>
              <a:t>STATE DRIVER LICENSING AGENCY </a:t>
            </a:r>
          </a:p>
          <a:p>
            <a:r>
              <a:rPr lang="en-US" sz="1400" b="1" dirty="0">
                <a:solidFill>
                  <a:schemeClr val="tx2"/>
                </a:solidFill>
                <a:latin typeface="Arial" panose="020B0604020202020204" pitchFamily="34" charset="0"/>
                <a:ea typeface="Montserrat Bold" charset="0"/>
                <a:cs typeface="Arial" panose="020B0604020202020204" pitchFamily="34" charset="0"/>
              </a:rPr>
              <a:t>REQUIREMENTS</a:t>
            </a:r>
          </a:p>
        </p:txBody>
      </p:sp>
      <p:sp>
        <p:nvSpPr>
          <p:cNvPr id="25" name="Rectangle 24"/>
          <p:cNvSpPr/>
          <p:nvPr/>
        </p:nvSpPr>
        <p:spPr>
          <a:xfrm>
            <a:off x="5062485" y="3258987"/>
            <a:ext cx="3291840" cy="461665"/>
          </a:xfrm>
          <a:prstGeom prst="rect">
            <a:avLst/>
          </a:prstGeom>
        </p:spPr>
        <p:txBody>
          <a:bodyPr wrap="square">
            <a:spAutoFit/>
          </a:bodyPr>
          <a:lstStyle/>
          <a:p>
            <a:pPr>
              <a:defRPr/>
            </a:pPr>
            <a:r>
              <a:rPr lang="en-US" sz="1200" dirty="0">
                <a:solidFill>
                  <a:schemeClr val="bg1">
                    <a:lumMod val="50000"/>
                  </a:schemeClr>
                </a:solidFill>
                <a:latin typeface="Arial" panose="020B0604020202020204" pitchFamily="34" charset="0"/>
                <a:ea typeface="Montserrat Light" charset="0"/>
                <a:cs typeface="Arial" panose="020B0604020202020204" pitchFamily="34" charset="0"/>
              </a:rPr>
              <a:t>Once operational, how will the SDLAs verify ELDT requirements are met prior to testing?</a:t>
            </a:r>
          </a:p>
        </p:txBody>
      </p:sp>
    </p:spTree>
    <p:custDataLst>
      <p:tags r:id="rId1"/>
    </p:custDataLst>
    <p:extLst>
      <p:ext uri="{BB962C8B-B14F-4D97-AF65-F5344CB8AC3E}">
        <p14:creationId xmlns:p14="http://schemas.microsoft.com/office/powerpoint/2010/main" val="21169261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4CAB879C-F7D1-2E46-9230-4D5854540EC4}"/>
              </a:ext>
            </a:extLst>
          </p:cNvPr>
          <p:cNvSpPr txBox="1"/>
          <p:nvPr/>
        </p:nvSpPr>
        <p:spPr>
          <a:xfrm>
            <a:off x="677016" y="4680305"/>
            <a:ext cx="1645920" cy="400110"/>
          </a:xfrm>
          <a:prstGeom prst="rect">
            <a:avLst/>
          </a:prstGeom>
          <a:solidFill>
            <a:schemeClr val="accent3"/>
          </a:solidFill>
          <a:ln>
            <a:solidFill>
              <a:schemeClr val="accent3"/>
            </a:solidFill>
          </a:ln>
        </p:spPr>
        <p:txBody>
          <a:bodyPr wrap="square" rtlCol="0">
            <a:spAutoFit/>
          </a:bodyPr>
          <a:lstStyle/>
          <a:p>
            <a:pPr algn="ctr">
              <a:spcAft>
                <a:spcPts val="600"/>
              </a:spcAft>
            </a:pPr>
            <a:r>
              <a:rPr lang="en-US" sz="2000" b="1" dirty="0">
                <a:solidFill>
                  <a:schemeClr val="bg1"/>
                </a:solidFill>
                <a:latin typeface="Arial" panose="020B0604020202020204" pitchFamily="34" charset="0"/>
                <a:cs typeface="Arial" panose="020B0604020202020204" pitchFamily="34" charset="0"/>
              </a:rPr>
              <a:t>Retain</a:t>
            </a:r>
          </a:p>
        </p:txBody>
      </p:sp>
      <p:sp>
        <p:nvSpPr>
          <p:cNvPr id="46" name="Text Placeholder 13">
            <a:extLst>
              <a:ext uri="{FF2B5EF4-FFF2-40B4-BE49-F238E27FC236}">
                <a16:creationId xmlns:a16="http://schemas.microsoft.com/office/drawing/2014/main" id="{309DF36C-63CB-9B4C-8060-9E9780F7DA83}"/>
              </a:ext>
            </a:extLst>
          </p:cNvPr>
          <p:cNvSpPr txBox="1">
            <a:spLocks/>
          </p:cNvSpPr>
          <p:nvPr/>
        </p:nvSpPr>
        <p:spPr>
          <a:xfrm>
            <a:off x="2814227" y="2514600"/>
            <a:ext cx="5684590" cy="1015663"/>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342900" indent="-342900">
              <a:spcAft>
                <a:spcPts val="600"/>
              </a:spcAft>
              <a:buClr>
                <a:schemeClr val="accent2"/>
              </a:buClr>
              <a:buSzPct val="120000"/>
              <a:buFont typeface="Wingdings" pitchFamily="2" charset="2"/>
              <a:buChar char="§"/>
            </a:pPr>
            <a:r>
              <a:rPr lang="en-US" sz="2200" b="1" kern="0" dirty="0"/>
              <a:t>FMCSA </a:t>
            </a:r>
            <a:r>
              <a:rPr lang="en-US" sz="2200" kern="0" dirty="0"/>
              <a:t>will retain the driver training certification information securely in the Training Provider Registry.</a:t>
            </a:r>
          </a:p>
        </p:txBody>
      </p:sp>
      <p:sp>
        <p:nvSpPr>
          <p:cNvPr id="49" name="Title 8"/>
          <p:cNvSpPr>
            <a:spLocks noGrp="1"/>
          </p:cNvSpPr>
          <p:nvPr>
            <p:ph type="title"/>
          </p:nvPr>
        </p:nvSpPr>
        <p:spPr/>
        <p:txBody>
          <a:bodyPr/>
          <a:lstStyle/>
          <a:p>
            <a:r>
              <a:rPr lang="en-US" dirty="0">
                <a:solidFill>
                  <a:schemeClr val="tx2"/>
                </a:solidFill>
              </a:rPr>
              <a:t>ELDT and the Training Provider Registry (continued)</a:t>
            </a:r>
          </a:p>
        </p:txBody>
      </p:sp>
      <p:sp>
        <p:nvSpPr>
          <p:cNvPr id="10"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20</a:t>
            </a:fld>
            <a:endParaRPr lang="en-US" dirty="0"/>
          </a:p>
        </p:txBody>
      </p:sp>
      <p:sp>
        <p:nvSpPr>
          <p:cNvPr id="11" name="Oval 10">
            <a:extLst>
              <a:ext uri="{FF2B5EF4-FFF2-40B4-BE49-F238E27FC236}">
                <a16:creationId xmlns:a16="http://schemas.microsoft.com/office/drawing/2014/main" id="{4CCE02E9-026E-624C-95E3-4CCCE9228A71}"/>
              </a:ext>
            </a:extLst>
          </p:cNvPr>
          <p:cNvSpPr/>
          <p:nvPr/>
        </p:nvSpPr>
        <p:spPr>
          <a:xfrm>
            <a:off x="628274" y="2218721"/>
            <a:ext cx="1743404" cy="1743404"/>
          </a:xfrm>
          <a:prstGeom prst="ellipse">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Open Sans Regular" charset="0"/>
              <a:ea typeface="+mn-ea"/>
              <a:cs typeface="+mn-cs"/>
            </a:endParaRPr>
          </a:p>
        </p:txBody>
      </p:sp>
      <p:grpSp>
        <p:nvGrpSpPr>
          <p:cNvPr id="12" name="Group 11">
            <a:extLst>
              <a:ext uri="{FF2B5EF4-FFF2-40B4-BE49-F238E27FC236}">
                <a16:creationId xmlns:a16="http://schemas.microsoft.com/office/drawing/2014/main" id="{42039763-F3DE-0942-A76F-0F48024BB45B}"/>
              </a:ext>
            </a:extLst>
          </p:cNvPr>
          <p:cNvGrpSpPr/>
          <p:nvPr/>
        </p:nvGrpSpPr>
        <p:grpSpPr>
          <a:xfrm>
            <a:off x="1362816" y="3860463"/>
            <a:ext cx="274320" cy="657597"/>
            <a:chOff x="1299106" y="3807188"/>
            <a:chExt cx="274320" cy="657597"/>
          </a:xfrm>
          <a:solidFill>
            <a:schemeClr val="accent3"/>
          </a:solidFill>
        </p:grpSpPr>
        <p:cxnSp>
          <p:nvCxnSpPr>
            <p:cNvPr id="13" name="Straight Connector 12">
              <a:extLst>
                <a:ext uri="{FF2B5EF4-FFF2-40B4-BE49-F238E27FC236}">
                  <a16:creationId xmlns:a16="http://schemas.microsoft.com/office/drawing/2014/main" id="{D80BEDC7-271B-AC44-8CEA-7CD477911284}"/>
                </a:ext>
              </a:extLst>
            </p:cNvPr>
            <p:cNvCxnSpPr/>
            <p:nvPr/>
          </p:nvCxnSpPr>
          <p:spPr bwMode="auto">
            <a:xfrm flipH="1" flipV="1">
              <a:off x="1435281" y="3807188"/>
              <a:ext cx="1970" cy="457199"/>
            </a:xfrm>
            <a:prstGeom prst="line">
              <a:avLst/>
            </a:prstGeom>
            <a:grpFill/>
            <a:ln w="28575" cap="flat" cmpd="sng" algn="ctr">
              <a:solidFill>
                <a:schemeClr val="accent3"/>
              </a:solidFill>
              <a:prstDash val="solid"/>
              <a:round/>
              <a:headEnd type="none" w="med" len="med"/>
              <a:tailEnd type="none" w="med" len="med"/>
            </a:ln>
            <a:effectLst/>
          </p:spPr>
        </p:cxnSp>
        <p:sp>
          <p:nvSpPr>
            <p:cNvPr id="14" name="Oval 13">
              <a:extLst>
                <a:ext uri="{FF2B5EF4-FFF2-40B4-BE49-F238E27FC236}">
                  <a16:creationId xmlns:a16="http://schemas.microsoft.com/office/drawing/2014/main" id="{BD2733FB-7290-F24E-B9FE-F27B9484C358}"/>
                </a:ext>
              </a:extLst>
            </p:cNvPr>
            <p:cNvSpPr/>
            <p:nvPr/>
          </p:nvSpPr>
          <p:spPr>
            <a:xfrm>
              <a:off x="1299106" y="4190465"/>
              <a:ext cx="274320" cy="274320"/>
            </a:xfrm>
            <a:prstGeom prst="ellipse">
              <a:avLst/>
            </a:prstGeom>
            <a:grp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Open Sans Regular" charset="0"/>
                <a:ea typeface="+mn-ea"/>
                <a:cs typeface="+mn-cs"/>
              </a:endParaRPr>
            </a:p>
          </p:txBody>
        </p:sp>
      </p:grpSp>
      <p:pic>
        <p:nvPicPr>
          <p:cNvPr id="15" name="Picture 14">
            <a:extLst>
              <a:ext uri="{FF2B5EF4-FFF2-40B4-BE49-F238E27FC236}">
                <a16:creationId xmlns:a16="http://schemas.microsoft.com/office/drawing/2014/main" id="{40B4882A-BCF9-934A-B67F-63AAAA00AED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0673" y="2512380"/>
            <a:ext cx="1638606" cy="1178995"/>
          </a:xfrm>
          <a:prstGeom prst="rect">
            <a:avLst/>
          </a:prstGeom>
        </p:spPr>
      </p:pic>
    </p:spTree>
    <p:custDataLst>
      <p:tags r:id="rId1"/>
    </p:custDataLst>
    <p:extLst>
      <p:ext uri="{BB962C8B-B14F-4D97-AF65-F5344CB8AC3E}">
        <p14:creationId xmlns:p14="http://schemas.microsoft.com/office/powerpoint/2010/main" val="7761471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4DA42CAB-A614-214C-BF4E-07268ED2BCEF}"/>
              </a:ext>
            </a:extLst>
          </p:cNvPr>
          <p:cNvGrpSpPr/>
          <p:nvPr/>
        </p:nvGrpSpPr>
        <p:grpSpPr>
          <a:xfrm>
            <a:off x="1379666" y="3812023"/>
            <a:ext cx="274320" cy="657597"/>
            <a:chOff x="1299106" y="3807188"/>
            <a:chExt cx="274320" cy="657597"/>
          </a:xfrm>
          <a:solidFill>
            <a:schemeClr val="accent4"/>
          </a:solidFill>
        </p:grpSpPr>
        <p:cxnSp>
          <p:nvCxnSpPr>
            <p:cNvPr id="44" name="Straight Connector 43">
              <a:extLst>
                <a:ext uri="{FF2B5EF4-FFF2-40B4-BE49-F238E27FC236}">
                  <a16:creationId xmlns:a16="http://schemas.microsoft.com/office/drawing/2014/main" id="{CE5719B4-0B08-FA4D-B593-F4AFDA8529CC}"/>
                </a:ext>
              </a:extLst>
            </p:cNvPr>
            <p:cNvCxnSpPr/>
            <p:nvPr/>
          </p:nvCxnSpPr>
          <p:spPr bwMode="auto">
            <a:xfrm flipH="1" flipV="1">
              <a:off x="1435281" y="3807188"/>
              <a:ext cx="1970" cy="457199"/>
            </a:xfrm>
            <a:prstGeom prst="line">
              <a:avLst/>
            </a:prstGeom>
            <a:grpFill/>
            <a:ln w="28575" cap="flat" cmpd="sng" algn="ctr">
              <a:solidFill>
                <a:schemeClr val="accent4"/>
              </a:solidFill>
              <a:prstDash val="solid"/>
              <a:round/>
              <a:headEnd type="none" w="med" len="med"/>
              <a:tailEnd type="none" w="med" len="med"/>
            </a:ln>
            <a:effectLst/>
          </p:spPr>
        </p:cxnSp>
        <p:sp>
          <p:nvSpPr>
            <p:cNvPr id="45" name="Oval 44">
              <a:extLst>
                <a:ext uri="{FF2B5EF4-FFF2-40B4-BE49-F238E27FC236}">
                  <a16:creationId xmlns:a16="http://schemas.microsoft.com/office/drawing/2014/main" id="{62493316-C6C5-B74F-A936-3466D78C1218}"/>
                </a:ext>
              </a:extLst>
            </p:cNvPr>
            <p:cNvSpPr/>
            <p:nvPr/>
          </p:nvSpPr>
          <p:spPr>
            <a:xfrm>
              <a:off x="1299106" y="4190465"/>
              <a:ext cx="274320" cy="274320"/>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grpSp>
      <p:sp>
        <p:nvSpPr>
          <p:cNvPr id="53" name="Rectangle 52">
            <a:extLst>
              <a:ext uri="{FF2B5EF4-FFF2-40B4-BE49-F238E27FC236}">
                <a16:creationId xmlns:a16="http://schemas.microsoft.com/office/drawing/2014/main" id="{9CE99CE7-34BF-2B47-B747-E3DB658F1034}"/>
              </a:ext>
            </a:extLst>
          </p:cNvPr>
          <p:cNvSpPr/>
          <p:nvPr/>
        </p:nvSpPr>
        <p:spPr>
          <a:xfrm>
            <a:off x="693866" y="4642336"/>
            <a:ext cx="1645920" cy="40233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5"/>
                </a:solidFill>
                <a:latin typeface="Arial" panose="020B0604020202020204" pitchFamily="34" charset="0"/>
                <a:cs typeface="Arial" panose="020B0604020202020204" pitchFamily="34" charset="0"/>
              </a:rPr>
              <a:t>Retrieve</a:t>
            </a:r>
            <a:endParaRPr lang="en-US" dirty="0">
              <a:solidFill>
                <a:schemeClr val="accent5"/>
              </a:solidFill>
            </a:endParaRPr>
          </a:p>
        </p:txBody>
      </p:sp>
      <p:sp>
        <p:nvSpPr>
          <p:cNvPr id="62" name="Oval 61">
            <a:extLst>
              <a:ext uri="{FF2B5EF4-FFF2-40B4-BE49-F238E27FC236}">
                <a16:creationId xmlns:a16="http://schemas.microsoft.com/office/drawing/2014/main" id="{50E46B80-326D-6C4C-B395-577BC1468EAB}"/>
              </a:ext>
            </a:extLst>
          </p:cNvPr>
          <p:cNvSpPr/>
          <p:nvPr/>
        </p:nvSpPr>
        <p:spPr>
          <a:xfrm>
            <a:off x="645124" y="2250140"/>
            <a:ext cx="1743404" cy="174340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pic>
        <p:nvPicPr>
          <p:cNvPr id="63" name="Picture 62">
            <a:extLst>
              <a:ext uri="{FF2B5EF4-FFF2-40B4-BE49-F238E27FC236}">
                <a16:creationId xmlns:a16="http://schemas.microsoft.com/office/drawing/2014/main" id="{DE52AF88-9BA8-5B45-A7E1-A5F68EBC27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083" y="2600208"/>
            <a:ext cx="1211487" cy="1187732"/>
          </a:xfrm>
          <a:prstGeom prst="rect">
            <a:avLst/>
          </a:prstGeom>
        </p:spPr>
      </p:pic>
      <p:sp>
        <p:nvSpPr>
          <p:cNvPr id="46" name="Text Placeholder 13">
            <a:extLst>
              <a:ext uri="{FF2B5EF4-FFF2-40B4-BE49-F238E27FC236}">
                <a16:creationId xmlns:a16="http://schemas.microsoft.com/office/drawing/2014/main" id="{309DF36C-63CB-9B4C-8060-9E9780F7DA83}"/>
              </a:ext>
            </a:extLst>
          </p:cNvPr>
          <p:cNvSpPr txBox="1">
            <a:spLocks/>
          </p:cNvSpPr>
          <p:nvPr/>
        </p:nvSpPr>
        <p:spPr>
          <a:xfrm>
            <a:off x="2814227" y="2514600"/>
            <a:ext cx="4969071" cy="2031325"/>
          </a:xfrm>
          <a:prstGeom prst="rect">
            <a:avLst/>
          </a:prstGeom>
        </p:spPr>
        <p:txBody>
          <a:bodyPr wrap="square" lIns="0" tIns="0" rIns="0" bIns="0" anchor="t">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342900" indent="-342900">
              <a:spcAft>
                <a:spcPts val="600"/>
              </a:spcAft>
              <a:buClr>
                <a:schemeClr val="accent2"/>
              </a:buClr>
              <a:buSzPct val="120000"/>
              <a:buFont typeface="Wingdings" pitchFamily="2" charset="2"/>
              <a:buChar char="§"/>
            </a:pPr>
            <a:r>
              <a:rPr lang="en-US" sz="2200" b="1" kern="0" dirty="0">
                <a:latin typeface="Arial"/>
                <a:cs typeface="Arial"/>
              </a:rPr>
              <a:t>The State</a:t>
            </a:r>
            <a:r>
              <a:rPr lang="en-US" sz="2200" kern="0" dirty="0">
                <a:latin typeface="Arial"/>
                <a:cs typeface="Arial"/>
              </a:rPr>
              <a:t>, prior to administering the relevant skills or knowledge test, must use information from the Training Provider Registry to verify that the driver has competed required training.</a:t>
            </a:r>
            <a:endParaRPr lang="en-US" sz="2200" dirty="0">
              <a:latin typeface="Arial" panose="020B0604020202020204" pitchFamily="34" charset="0"/>
              <a:cs typeface="Arial" panose="020B0604020202020204" pitchFamily="34" charset="0"/>
            </a:endParaRPr>
          </a:p>
        </p:txBody>
      </p:sp>
      <p:sp>
        <p:nvSpPr>
          <p:cNvPr id="49" name="Title 8"/>
          <p:cNvSpPr>
            <a:spLocks noGrp="1"/>
          </p:cNvSpPr>
          <p:nvPr>
            <p:ph type="title"/>
          </p:nvPr>
        </p:nvSpPr>
        <p:spPr/>
        <p:txBody>
          <a:bodyPr/>
          <a:lstStyle/>
          <a:p>
            <a:r>
              <a:rPr lang="en-US" dirty="0">
                <a:solidFill>
                  <a:schemeClr val="tx2"/>
                </a:solidFill>
              </a:rPr>
              <a:t>ELDT and the Training Provider Registry (continued)</a:t>
            </a:r>
          </a:p>
        </p:txBody>
      </p:sp>
      <p:sp>
        <p:nvSpPr>
          <p:cNvPr id="11"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21</a:t>
            </a:fld>
            <a:endParaRPr lang="en-US" dirty="0"/>
          </a:p>
        </p:txBody>
      </p:sp>
    </p:spTree>
    <p:custDataLst>
      <p:tags r:id="rId1"/>
    </p:custDataLst>
    <p:extLst>
      <p:ext uri="{BB962C8B-B14F-4D97-AF65-F5344CB8AC3E}">
        <p14:creationId xmlns:p14="http://schemas.microsoft.com/office/powerpoint/2010/main" val="9947982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410A7-7B3B-4947-8FDE-488BFA3D1A57}"/>
              </a:ext>
            </a:extLst>
          </p:cNvPr>
          <p:cNvSpPr>
            <a:spLocks noGrp="1"/>
          </p:cNvSpPr>
          <p:nvPr>
            <p:ph type="title"/>
          </p:nvPr>
        </p:nvSpPr>
        <p:spPr>
          <a:xfrm>
            <a:off x="1417778" y="1186774"/>
            <a:ext cx="3765594" cy="1798705"/>
          </a:xfrm>
        </p:spPr>
        <p:txBody>
          <a:bodyPr/>
          <a:lstStyle/>
          <a:p>
            <a:r>
              <a:rPr lang="en-US" dirty="0"/>
              <a:t>What do the ELDT regulations require of training providers?</a:t>
            </a:r>
          </a:p>
        </p:txBody>
      </p:sp>
      <p:sp>
        <p:nvSpPr>
          <p:cNvPr id="4" name="Slide Number Placeholder 3">
            <a:extLst>
              <a:ext uri="{FF2B5EF4-FFF2-40B4-BE49-F238E27FC236}">
                <a16:creationId xmlns:a16="http://schemas.microsoft.com/office/drawing/2014/main" id="{D03B61AE-5454-C449-A153-3FEDC57B20B0}"/>
              </a:ext>
            </a:extLst>
          </p:cNvPr>
          <p:cNvSpPr>
            <a:spLocks noGrp="1"/>
          </p:cNvSpPr>
          <p:nvPr>
            <p:ph type="sldNum" sz="quarter" idx="7"/>
          </p:nvPr>
        </p:nvSpPr>
        <p:spPr/>
        <p:txBody>
          <a:bodyPr/>
          <a:lstStyle/>
          <a:p>
            <a:fld id="{A01475F6-15BF-E945-87A6-683076D41687}" type="slidenum">
              <a:rPr lang="en-US" smtClean="0"/>
              <a:pPr/>
              <a:t>22</a:t>
            </a:fld>
            <a:endParaRPr lang="en-US" dirty="0"/>
          </a:p>
        </p:txBody>
      </p:sp>
    </p:spTree>
    <p:extLst>
      <p:ext uri="{BB962C8B-B14F-4D97-AF65-F5344CB8AC3E}">
        <p14:creationId xmlns:p14="http://schemas.microsoft.com/office/powerpoint/2010/main" val="1475700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dirty="0">
                <a:solidFill>
                  <a:schemeClr val="tx2"/>
                </a:solidFill>
              </a:rPr>
              <a:t>What is a training provider?</a:t>
            </a:r>
          </a:p>
        </p:txBody>
      </p:sp>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10660" y="2552075"/>
            <a:ext cx="7859416" cy="369332"/>
          </a:xfrm>
        </p:spPr>
        <p:txBody>
          <a:bodyPr/>
          <a:lstStyle/>
          <a:p>
            <a:pPr>
              <a:spcAft>
                <a:spcPts val="600"/>
              </a:spcAft>
              <a:buClr>
                <a:schemeClr val="accent2"/>
              </a:buClr>
              <a:buSzPct val="120000"/>
            </a:pPr>
            <a:r>
              <a:rPr lang="en-US" dirty="0"/>
              <a:t>May include:</a:t>
            </a:r>
          </a:p>
        </p:txBody>
      </p:sp>
      <p:sp>
        <p:nvSpPr>
          <p:cNvPr id="6" name="object 6"/>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23</a:t>
            </a:fld>
            <a:endParaRPr dirty="0"/>
          </a:p>
        </p:txBody>
      </p:sp>
      <p:sp>
        <p:nvSpPr>
          <p:cNvPr id="5" name="Text Placeholder 13">
            <a:extLst>
              <a:ext uri="{FF2B5EF4-FFF2-40B4-BE49-F238E27FC236}">
                <a16:creationId xmlns:a16="http://schemas.microsoft.com/office/drawing/2014/main" id="{AF4BF84E-3279-9648-A4A1-CA7430FB0F76}"/>
              </a:ext>
            </a:extLst>
          </p:cNvPr>
          <p:cNvSpPr txBox="1">
            <a:spLocks/>
          </p:cNvSpPr>
          <p:nvPr/>
        </p:nvSpPr>
        <p:spPr>
          <a:xfrm>
            <a:off x="645188" y="1583214"/>
            <a:ext cx="7962874" cy="907941"/>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r>
              <a:rPr lang="en-US" b="1" kern="0" dirty="0">
                <a:solidFill>
                  <a:schemeClr val="accent2"/>
                </a:solidFill>
              </a:rPr>
              <a:t>An entity that is listed on the FMCSA Training Provider Registry.</a:t>
            </a:r>
          </a:p>
          <a:p>
            <a:r>
              <a:rPr lang="en-US" sz="1100" b="1" kern="0" dirty="0"/>
              <a:t> </a:t>
            </a:r>
            <a:endParaRPr lang="en-US" kern="0" dirty="0"/>
          </a:p>
        </p:txBody>
      </p:sp>
      <p:sp>
        <p:nvSpPr>
          <p:cNvPr id="2" name="TextBox 1"/>
          <p:cNvSpPr txBox="1"/>
          <p:nvPr/>
        </p:nvSpPr>
        <p:spPr>
          <a:xfrm>
            <a:off x="2209800" y="2550369"/>
            <a:ext cx="5867400" cy="2902846"/>
          </a:xfrm>
          <a:prstGeom prst="rect">
            <a:avLst/>
          </a:prstGeom>
          <a:noFill/>
        </p:spPr>
        <p:txBody>
          <a:bodyPr wrap="square" numCol="2" rtlCol="0">
            <a:spAutoFit/>
          </a:bodyPr>
          <a:lstStyle/>
          <a:p>
            <a:pPr marL="800089" lvl="1" indent="-342900">
              <a:spcAft>
                <a:spcPts val="600"/>
              </a:spcAft>
              <a:buClr>
                <a:schemeClr val="accent2"/>
              </a:buClr>
              <a:buSzPct val="120000"/>
              <a:buFont typeface="Wingdings" pitchFamily="2" charset="2"/>
              <a:buChar char="§"/>
            </a:pPr>
            <a:r>
              <a:rPr lang="en-US" sz="2000" dirty="0">
                <a:latin typeface="Arial" panose="020B0604020202020204" pitchFamily="34" charset="0"/>
                <a:cs typeface="Arial" panose="020B0604020202020204" pitchFamily="34" charset="0"/>
              </a:rPr>
              <a:t>Training schools</a:t>
            </a:r>
          </a:p>
          <a:p>
            <a:pPr marL="800089" lvl="1" indent="-342900">
              <a:spcAft>
                <a:spcPts val="600"/>
              </a:spcAft>
              <a:buClr>
                <a:schemeClr val="accent2"/>
              </a:buClr>
              <a:buSzPct val="120000"/>
              <a:buFont typeface="Wingdings" pitchFamily="2" charset="2"/>
              <a:buChar char="§"/>
            </a:pPr>
            <a:r>
              <a:rPr lang="en-US" sz="2000" dirty="0">
                <a:latin typeface="Arial" panose="020B0604020202020204" pitchFamily="34" charset="0"/>
                <a:cs typeface="Arial" panose="020B0604020202020204" pitchFamily="34" charset="0"/>
              </a:rPr>
              <a:t>Educational institutions</a:t>
            </a:r>
          </a:p>
          <a:p>
            <a:pPr marL="800089" lvl="1" indent="-342900">
              <a:spcAft>
                <a:spcPts val="600"/>
              </a:spcAft>
              <a:buClr>
                <a:schemeClr val="accent2"/>
              </a:buClr>
              <a:buSzPct val="120000"/>
              <a:buFont typeface="Wingdings" pitchFamily="2" charset="2"/>
              <a:buChar char="§"/>
            </a:pPr>
            <a:r>
              <a:rPr lang="en-US" sz="2000" dirty="0">
                <a:latin typeface="Arial" panose="020B0604020202020204" pitchFamily="34" charset="0"/>
                <a:cs typeface="Arial" panose="020B0604020202020204" pitchFamily="34" charset="0"/>
              </a:rPr>
              <a:t>Rural electronic cooperatives</a:t>
            </a:r>
          </a:p>
          <a:p>
            <a:pPr marL="800089" lvl="1" indent="-342900">
              <a:spcAft>
                <a:spcPts val="600"/>
              </a:spcAft>
              <a:buClr>
                <a:schemeClr val="accent2"/>
              </a:buClr>
              <a:buSzPct val="120000"/>
              <a:buFont typeface="Wingdings" pitchFamily="2" charset="2"/>
              <a:buChar char="§"/>
            </a:pPr>
            <a:r>
              <a:rPr lang="en-US" sz="2000" dirty="0">
                <a:latin typeface="Arial" panose="020B0604020202020204" pitchFamily="34" charset="0"/>
                <a:cs typeface="Arial" panose="020B0604020202020204" pitchFamily="34" charset="0"/>
              </a:rPr>
              <a:t>Motor carriers</a:t>
            </a:r>
          </a:p>
          <a:p>
            <a:pPr marL="800089" lvl="1" indent="-342900">
              <a:spcAft>
                <a:spcPts val="600"/>
              </a:spcAft>
              <a:buClr>
                <a:schemeClr val="accent2"/>
              </a:buClr>
              <a:buSzPct val="120000"/>
              <a:buFont typeface="Wingdings" pitchFamily="2" charset="2"/>
              <a:buChar char="§"/>
            </a:pPr>
            <a:r>
              <a:rPr lang="en-US" sz="2000" dirty="0">
                <a:latin typeface="Arial" panose="020B0604020202020204" pitchFamily="34" charset="0"/>
                <a:cs typeface="Arial" panose="020B0604020202020204" pitchFamily="34" charset="0"/>
              </a:rPr>
              <a:t>State/local governments</a:t>
            </a:r>
          </a:p>
          <a:p>
            <a:pPr marL="800089" lvl="1" indent="-342900">
              <a:spcAft>
                <a:spcPts val="600"/>
              </a:spcAft>
              <a:buClr>
                <a:schemeClr val="accent2"/>
              </a:buClr>
              <a:buSzPct val="120000"/>
              <a:buFont typeface="Wingdings" pitchFamily="2" charset="2"/>
              <a:buChar char="§"/>
            </a:pPr>
            <a:r>
              <a:rPr lang="en-US" sz="2000" dirty="0">
                <a:latin typeface="Arial" panose="020B0604020202020204" pitchFamily="34" charset="0"/>
                <a:cs typeface="Arial" panose="020B0604020202020204" pitchFamily="34" charset="0"/>
              </a:rPr>
              <a:t>School districts</a:t>
            </a:r>
          </a:p>
          <a:p>
            <a:pPr marL="800089" lvl="1" indent="-342900">
              <a:spcAft>
                <a:spcPts val="600"/>
              </a:spcAft>
              <a:buClr>
                <a:schemeClr val="accent2"/>
              </a:buClr>
              <a:buSzPct val="120000"/>
              <a:buFont typeface="Wingdings" pitchFamily="2" charset="2"/>
              <a:buChar char="§"/>
            </a:pPr>
            <a:r>
              <a:rPr lang="en-US" sz="2000" dirty="0">
                <a:latin typeface="Arial" panose="020B0604020202020204" pitchFamily="34" charset="0"/>
                <a:cs typeface="Arial" panose="020B0604020202020204" pitchFamily="34" charset="0"/>
              </a:rPr>
              <a:t>Joint labor management programs</a:t>
            </a:r>
          </a:p>
          <a:p>
            <a:pPr marL="800089" lvl="1" indent="-342900">
              <a:spcAft>
                <a:spcPts val="600"/>
              </a:spcAft>
              <a:buClr>
                <a:schemeClr val="accent2"/>
              </a:buClr>
              <a:buSzPct val="120000"/>
              <a:buFont typeface="Wingdings" pitchFamily="2" charset="2"/>
              <a:buChar char="§"/>
            </a:pPr>
            <a:r>
              <a:rPr lang="en-US" sz="2000" dirty="0">
                <a:latin typeface="Arial" panose="020B0604020202020204" pitchFamily="34" charset="0"/>
                <a:cs typeface="Arial" panose="020B0604020202020204" pitchFamily="34" charset="0"/>
              </a:rPr>
              <a:t>Owner-operators</a:t>
            </a:r>
          </a:p>
          <a:p>
            <a:pPr marL="800089" lvl="1" indent="-342900">
              <a:spcAft>
                <a:spcPts val="600"/>
              </a:spcAft>
              <a:buClr>
                <a:schemeClr val="accent2"/>
              </a:buClr>
              <a:buSzPct val="120000"/>
              <a:buFont typeface="Wingdings" pitchFamily="2" charset="2"/>
              <a:buChar char="§"/>
            </a:pPr>
            <a:r>
              <a:rPr lang="en-US" sz="2000" dirty="0">
                <a:latin typeface="Arial" panose="020B0604020202020204" pitchFamily="34" charset="0"/>
                <a:cs typeface="Arial" panose="020B0604020202020204" pitchFamily="34" charset="0"/>
              </a:rPr>
              <a:t>Individuals</a:t>
            </a:r>
          </a:p>
        </p:txBody>
      </p:sp>
    </p:spTree>
    <p:custDataLst>
      <p:tags r:id="rId1"/>
    </p:custDataLst>
    <p:extLst>
      <p:ext uri="{BB962C8B-B14F-4D97-AF65-F5344CB8AC3E}">
        <p14:creationId xmlns:p14="http://schemas.microsoft.com/office/powerpoint/2010/main" val="18455029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4EEC56E-D37B-684B-8583-CDB3A954798C}"/>
              </a:ext>
            </a:extLst>
          </p:cNvPr>
          <p:cNvSpPr/>
          <p:nvPr/>
        </p:nvSpPr>
        <p:spPr>
          <a:xfrm>
            <a:off x="3825768" y="20525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C536B0D1-7AC3-944A-A8D2-DAD58BD009CA}"/>
              </a:ext>
            </a:extLst>
          </p:cNvPr>
          <p:cNvSpPr/>
          <p:nvPr/>
        </p:nvSpPr>
        <p:spPr>
          <a:xfrm>
            <a:off x="5348634" y="20525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1B077333-F0AB-5047-9404-D8BC0E287AC2}"/>
              </a:ext>
            </a:extLst>
          </p:cNvPr>
          <p:cNvSpPr/>
          <p:nvPr/>
        </p:nvSpPr>
        <p:spPr>
          <a:xfrm>
            <a:off x="6871501" y="20525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D77EAF31-9091-C345-87A1-FF3B2AF40264}"/>
              </a:ext>
            </a:extLst>
          </p:cNvPr>
          <p:cNvSpPr/>
          <p:nvPr/>
        </p:nvSpPr>
        <p:spPr>
          <a:xfrm>
            <a:off x="2302902" y="20525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dirty="0"/>
              <a:t>Training Provider Requirements</a:t>
            </a:r>
          </a:p>
        </p:txBody>
      </p:sp>
      <p:sp>
        <p:nvSpPr>
          <p:cNvPr id="2" name="Slide Number Placeholder 1"/>
          <p:cNvSpPr>
            <a:spLocks noGrp="1"/>
          </p:cNvSpPr>
          <p:nvPr>
            <p:ph type="sldNum" sz="quarter" idx="7"/>
          </p:nvPr>
        </p:nvSpPr>
        <p:spPr/>
        <p:txBody>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rPr>
              <a:pPr marL="12700" marR="0" lvl="0" indent="0" algn="l" defTabSz="914400" rtl="0" eaLnBrk="1" fontAlgn="auto" latinLnBrk="0" hangingPunct="1">
                <a:lnSpc>
                  <a:spcPct val="100000"/>
                </a:lnSpc>
                <a:spcBef>
                  <a:spcPts val="111"/>
                </a:spcBef>
                <a:spcAft>
                  <a:spcPts val="0"/>
                </a:spcAft>
                <a:buClrTx/>
                <a:buSzTx/>
                <a:buFontTx/>
                <a:buNone/>
                <a:tabLst/>
                <a:defRPr/>
              </a:pPr>
              <a:t>24</a:t>
            </a:fld>
            <a:endParaRPr kumimoji="0" lang="en-US" sz="1400" b="0" i="0" u="none" strike="noStrike" kern="1200" cap="none" spc="0" normalizeH="0" baseline="0" noProof="0" dirty="0">
              <a:ln>
                <a:noFill/>
              </a:ln>
              <a:solidFill>
                <a:srgbClr val="000000"/>
              </a:solidFill>
              <a:effectLst/>
              <a:uLnTx/>
              <a:uFillTx/>
            </a:endParaRPr>
          </a:p>
        </p:txBody>
      </p:sp>
      <p:sp>
        <p:nvSpPr>
          <p:cNvPr id="15" name="Text Placeholder 13">
            <a:extLst>
              <a:ext uri="{FF2B5EF4-FFF2-40B4-BE49-F238E27FC236}">
                <a16:creationId xmlns:a16="http://schemas.microsoft.com/office/drawing/2014/main" id="{F97A412F-A121-FF4C-A80D-2D0A25B94301}"/>
              </a:ext>
            </a:extLst>
          </p:cNvPr>
          <p:cNvSpPr txBox="1">
            <a:spLocks/>
          </p:cNvSpPr>
          <p:nvPr/>
        </p:nvSpPr>
        <p:spPr>
          <a:xfrm>
            <a:off x="3842194" y="3392532"/>
            <a:ext cx="1382141" cy="338554"/>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INSTRUCTORS</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Text Placeholder 13">
            <a:extLst>
              <a:ext uri="{FF2B5EF4-FFF2-40B4-BE49-F238E27FC236}">
                <a16:creationId xmlns:a16="http://schemas.microsoft.com/office/drawing/2014/main" id="{494F5D7A-E09C-8D4F-BF01-4CDCC4112079}"/>
              </a:ext>
            </a:extLst>
          </p:cNvPr>
          <p:cNvSpPr txBox="1">
            <a:spLocks/>
          </p:cNvSpPr>
          <p:nvPr/>
        </p:nvSpPr>
        <p:spPr>
          <a:xfrm>
            <a:off x="5342208" y="3392532"/>
            <a:ext cx="1400070"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FACILITIES</a:t>
            </a:r>
            <a:r>
              <a:rPr kumimoji="0" lang="en-US" sz="11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Text Placeholder 13">
            <a:extLst>
              <a:ext uri="{FF2B5EF4-FFF2-40B4-BE49-F238E27FC236}">
                <a16:creationId xmlns:a16="http://schemas.microsoft.com/office/drawing/2014/main" id="{C73E3C3C-E425-E14E-9464-045CD1549955}"/>
              </a:ext>
            </a:extLst>
          </p:cNvPr>
          <p:cNvSpPr txBox="1">
            <a:spLocks/>
          </p:cNvSpPr>
          <p:nvPr/>
        </p:nvSpPr>
        <p:spPr>
          <a:xfrm>
            <a:off x="6860151" y="3392532"/>
            <a:ext cx="1406126"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VEHICLES</a:t>
            </a:r>
            <a:r>
              <a:rPr kumimoji="0" lang="en-US" sz="11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Text Placeholder 13">
            <a:extLst>
              <a:ext uri="{FF2B5EF4-FFF2-40B4-BE49-F238E27FC236}">
                <a16:creationId xmlns:a16="http://schemas.microsoft.com/office/drawing/2014/main" id="{8A2915C6-A63E-9A44-9026-B3D0C1A7F709}"/>
              </a:ext>
            </a:extLst>
          </p:cNvPr>
          <p:cNvSpPr txBox="1">
            <a:spLocks/>
          </p:cNvSpPr>
          <p:nvPr/>
        </p:nvSpPr>
        <p:spPr>
          <a:xfrm>
            <a:off x="2301028" y="3392532"/>
            <a:ext cx="1417999"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CURRICULA</a:t>
            </a:r>
            <a:r>
              <a:rPr kumimoji="0" lang="en-US" sz="11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 name="Text Placeholder 13">
            <a:extLst>
              <a:ext uri="{FF2B5EF4-FFF2-40B4-BE49-F238E27FC236}">
                <a16:creationId xmlns:a16="http://schemas.microsoft.com/office/drawing/2014/main" id="{F97A412F-A121-FF4C-A80D-2D0A25B94301}"/>
              </a:ext>
            </a:extLst>
          </p:cNvPr>
          <p:cNvSpPr txBox="1">
            <a:spLocks/>
          </p:cNvSpPr>
          <p:nvPr/>
        </p:nvSpPr>
        <p:spPr>
          <a:xfrm>
            <a:off x="3865417" y="5435769"/>
            <a:ext cx="1382141" cy="507831"/>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TRAINING CERTIFICATION</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 name="Text Placeholder 13">
            <a:extLst>
              <a:ext uri="{FF2B5EF4-FFF2-40B4-BE49-F238E27FC236}">
                <a16:creationId xmlns:a16="http://schemas.microsoft.com/office/drawing/2014/main" id="{494F5D7A-E09C-8D4F-BF01-4CDCC4112079}"/>
              </a:ext>
            </a:extLst>
          </p:cNvPr>
          <p:cNvSpPr txBox="1">
            <a:spLocks/>
          </p:cNvSpPr>
          <p:nvPr/>
        </p:nvSpPr>
        <p:spPr>
          <a:xfrm>
            <a:off x="5365431" y="5435769"/>
            <a:ext cx="1400070"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DOCUMENTATION </a:t>
            </a:r>
            <a:r>
              <a:rPr kumimoji="0" lang="en-US" sz="11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 name="Text Placeholder 13">
            <a:extLst>
              <a:ext uri="{FF2B5EF4-FFF2-40B4-BE49-F238E27FC236}">
                <a16:creationId xmlns:a16="http://schemas.microsoft.com/office/drawing/2014/main" id="{C73E3C3C-E425-E14E-9464-045CD1549955}"/>
              </a:ext>
            </a:extLst>
          </p:cNvPr>
          <p:cNvSpPr txBox="1">
            <a:spLocks/>
          </p:cNvSpPr>
          <p:nvPr/>
        </p:nvSpPr>
        <p:spPr>
          <a:xfrm>
            <a:off x="6883374" y="5435769"/>
            <a:ext cx="1406126"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FMCSA AUDITS</a:t>
            </a:r>
            <a:r>
              <a:rPr kumimoji="0" lang="en-US" sz="11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 name="Text Placeholder 13">
            <a:extLst>
              <a:ext uri="{FF2B5EF4-FFF2-40B4-BE49-F238E27FC236}">
                <a16:creationId xmlns:a16="http://schemas.microsoft.com/office/drawing/2014/main" id="{8A2915C6-A63E-9A44-9026-B3D0C1A7F709}"/>
              </a:ext>
            </a:extLst>
          </p:cNvPr>
          <p:cNvSpPr txBox="1">
            <a:spLocks/>
          </p:cNvSpPr>
          <p:nvPr/>
        </p:nvSpPr>
        <p:spPr>
          <a:xfrm>
            <a:off x="797847" y="5443368"/>
            <a:ext cx="1417999"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STATE LICENSING</a:t>
            </a:r>
            <a:r>
              <a:rPr kumimoji="0" lang="en-US" sz="11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 name="Text Placeholder 13">
            <a:extLst>
              <a:ext uri="{FF2B5EF4-FFF2-40B4-BE49-F238E27FC236}">
                <a16:creationId xmlns:a16="http://schemas.microsoft.com/office/drawing/2014/main" id="{5E56AC3F-6686-8D40-ABE4-0C03CFCEE8F6}"/>
              </a:ext>
            </a:extLst>
          </p:cNvPr>
          <p:cNvSpPr txBox="1">
            <a:spLocks/>
          </p:cNvSpPr>
          <p:nvPr/>
        </p:nvSpPr>
        <p:spPr>
          <a:xfrm>
            <a:off x="2353720" y="5440926"/>
            <a:ext cx="1417999"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ASSESSMENTS</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Text Placeholder 13">
            <a:extLst>
              <a:ext uri="{FF2B5EF4-FFF2-40B4-BE49-F238E27FC236}">
                <a16:creationId xmlns:a16="http://schemas.microsoft.com/office/drawing/2014/main" id="{1F4D6D5E-F829-0B46-8C47-589D0E73033D}"/>
              </a:ext>
            </a:extLst>
          </p:cNvPr>
          <p:cNvSpPr txBox="1">
            <a:spLocks/>
          </p:cNvSpPr>
          <p:nvPr/>
        </p:nvSpPr>
        <p:spPr>
          <a:xfrm>
            <a:off x="639380" y="6141224"/>
            <a:ext cx="7572556" cy="430887"/>
          </a:xfrm>
          <a:prstGeom prst="rect">
            <a:avLst/>
          </a:prstGeom>
          <a:solidFill>
            <a:srgbClr val="1071B9"/>
          </a:solidFill>
          <a:ln w="6350">
            <a:noFill/>
          </a:ln>
        </p:spPr>
        <p:txBody>
          <a:bodyPr wrap="square" lIns="91440" tIns="91440" rIns="91440" bIns="91440" anchor="ctr" anchorCtr="1">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For full training provider requirements, see 49 CFR part 380 subparts F &amp; G.</a:t>
            </a:r>
          </a:p>
        </p:txBody>
      </p:sp>
      <p:sp>
        <p:nvSpPr>
          <p:cNvPr id="40" name="Rectangle 39">
            <a:extLst>
              <a:ext uri="{FF2B5EF4-FFF2-40B4-BE49-F238E27FC236}">
                <a16:creationId xmlns:a16="http://schemas.microsoft.com/office/drawing/2014/main" id="{D77EAF31-9091-C345-87A1-FF3B2AF40264}"/>
              </a:ext>
            </a:extLst>
          </p:cNvPr>
          <p:cNvSpPr/>
          <p:nvPr/>
        </p:nvSpPr>
        <p:spPr>
          <a:xfrm>
            <a:off x="780036" y="20525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1" name="Text Placeholder 13">
            <a:extLst>
              <a:ext uri="{FF2B5EF4-FFF2-40B4-BE49-F238E27FC236}">
                <a16:creationId xmlns:a16="http://schemas.microsoft.com/office/drawing/2014/main" id="{8A2915C6-A63E-9A44-9026-B3D0C1A7F709}"/>
              </a:ext>
            </a:extLst>
          </p:cNvPr>
          <p:cNvSpPr txBox="1">
            <a:spLocks/>
          </p:cNvSpPr>
          <p:nvPr/>
        </p:nvSpPr>
        <p:spPr>
          <a:xfrm>
            <a:off x="756813" y="3392532"/>
            <a:ext cx="1417999"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REGISTRATION</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1027149" y="2232716"/>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7178" t="14423" r="18667" b="22589"/>
          <a:stretch/>
        </p:blipFill>
        <p:spPr>
          <a:xfrm>
            <a:off x="1094510" y="2313708"/>
            <a:ext cx="762000" cy="748147"/>
          </a:xfrm>
          <a:prstGeom prst="rect">
            <a:avLst/>
          </a:prstGeom>
        </p:spPr>
      </p:pic>
      <p:sp>
        <p:nvSpPr>
          <p:cNvPr id="43" name="Oval 42"/>
          <p:cNvSpPr/>
          <p:nvPr/>
        </p:nvSpPr>
        <p:spPr>
          <a:xfrm>
            <a:off x="2552827" y="2232716"/>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4" name="Oval 43"/>
          <p:cNvSpPr/>
          <p:nvPr/>
        </p:nvSpPr>
        <p:spPr>
          <a:xfrm>
            <a:off x="4099287" y="2232716"/>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5" name="Oval 44"/>
          <p:cNvSpPr/>
          <p:nvPr/>
        </p:nvSpPr>
        <p:spPr>
          <a:xfrm>
            <a:off x="5585043" y="2232716"/>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6" name="Oval 45"/>
          <p:cNvSpPr/>
          <p:nvPr/>
        </p:nvSpPr>
        <p:spPr>
          <a:xfrm>
            <a:off x="7106014" y="2232716"/>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84EEC56E-D37B-684B-8583-CDB3A954798C}"/>
              </a:ext>
            </a:extLst>
          </p:cNvPr>
          <p:cNvSpPr/>
          <p:nvPr/>
        </p:nvSpPr>
        <p:spPr>
          <a:xfrm>
            <a:off x="3825768" y="4089201"/>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C536B0D1-7AC3-944A-A8D2-DAD58BD009CA}"/>
              </a:ext>
            </a:extLst>
          </p:cNvPr>
          <p:cNvSpPr/>
          <p:nvPr/>
        </p:nvSpPr>
        <p:spPr>
          <a:xfrm>
            <a:off x="5348634" y="4089201"/>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1B077333-F0AB-5047-9404-D8BC0E287AC2}"/>
              </a:ext>
            </a:extLst>
          </p:cNvPr>
          <p:cNvSpPr/>
          <p:nvPr/>
        </p:nvSpPr>
        <p:spPr>
          <a:xfrm>
            <a:off x="6871501" y="4089201"/>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D77EAF31-9091-C345-87A1-FF3B2AF40264}"/>
              </a:ext>
            </a:extLst>
          </p:cNvPr>
          <p:cNvSpPr/>
          <p:nvPr/>
        </p:nvSpPr>
        <p:spPr>
          <a:xfrm>
            <a:off x="2302902" y="4089201"/>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1" name="Rectangle 50">
            <a:extLst>
              <a:ext uri="{FF2B5EF4-FFF2-40B4-BE49-F238E27FC236}">
                <a16:creationId xmlns:a16="http://schemas.microsoft.com/office/drawing/2014/main" id="{D77EAF31-9091-C345-87A1-FF3B2AF40264}"/>
              </a:ext>
            </a:extLst>
          </p:cNvPr>
          <p:cNvSpPr/>
          <p:nvPr/>
        </p:nvSpPr>
        <p:spPr>
          <a:xfrm>
            <a:off x="780036" y="4089201"/>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2" name="Oval 51"/>
          <p:cNvSpPr/>
          <p:nvPr/>
        </p:nvSpPr>
        <p:spPr>
          <a:xfrm>
            <a:off x="1027149" y="4269338"/>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4" name="Oval 53"/>
          <p:cNvSpPr/>
          <p:nvPr/>
        </p:nvSpPr>
        <p:spPr>
          <a:xfrm>
            <a:off x="2552827" y="4269338"/>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5" name="Oval 54"/>
          <p:cNvSpPr/>
          <p:nvPr/>
        </p:nvSpPr>
        <p:spPr>
          <a:xfrm>
            <a:off x="4099287" y="4269338"/>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6" name="Oval 55"/>
          <p:cNvSpPr/>
          <p:nvPr/>
        </p:nvSpPr>
        <p:spPr>
          <a:xfrm>
            <a:off x="5585043" y="4269338"/>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7" name="Oval 56"/>
          <p:cNvSpPr/>
          <p:nvPr/>
        </p:nvSpPr>
        <p:spPr>
          <a:xfrm>
            <a:off x="7106014" y="4269338"/>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24888" t="23631" r="19865" b="17771"/>
          <a:stretch/>
        </p:blipFill>
        <p:spPr>
          <a:xfrm>
            <a:off x="4232566" y="4394240"/>
            <a:ext cx="678871" cy="720015"/>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21539" t="16873" r="9819" b="19390"/>
          <a:stretch/>
        </p:blipFill>
        <p:spPr>
          <a:xfrm>
            <a:off x="2652216" y="4372407"/>
            <a:ext cx="743331" cy="688941"/>
          </a:xfrm>
          <a:prstGeom prst="rect">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19864" t="25261" r="19027" b="19389"/>
          <a:stretch/>
        </p:blipFill>
        <p:spPr>
          <a:xfrm>
            <a:off x="5695879" y="2422890"/>
            <a:ext cx="692727" cy="626301"/>
          </a:xfrm>
          <a:prstGeom prst="rect">
            <a:avLst/>
          </a:prstGeom>
        </p:spPr>
      </p:pic>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l="19809" t="16873" r="17293" b="17712"/>
          <a:stretch/>
        </p:blipFill>
        <p:spPr>
          <a:xfrm>
            <a:off x="4180611" y="2320668"/>
            <a:ext cx="713232" cy="741761"/>
          </a:xfrm>
          <a:prstGeom prst="rect">
            <a:avLst/>
          </a:prstGeom>
        </p:spPr>
      </p:pic>
      <p:pic>
        <p:nvPicPr>
          <p:cNvPr id="20" name="Picture 19"/>
          <p:cNvPicPr>
            <a:picLocks noChangeAspect="1"/>
          </p:cNvPicPr>
          <p:nvPr/>
        </p:nvPicPr>
        <p:blipFill rotWithShape="1">
          <a:blip r:embed="rId9" cstate="print">
            <a:extLst>
              <a:ext uri="{28A0092B-C50C-407E-A947-70E740481C1C}">
                <a14:useLocalDpi xmlns:a14="http://schemas.microsoft.com/office/drawing/2010/main" val="0"/>
              </a:ext>
            </a:extLst>
          </a:blip>
          <a:srcRect l="13099" t="31969" r="12260" b="29453"/>
          <a:stretch/>
        </p:blipFill>
        <p:spPr>
          <a:xfrm>
            <a:off x="7163278" y="2502345"/>
            <a:ext cx="813816" cy="420624"/>
          </a:xfrm>
          <a:prstGeom prst="rect">
            <a:avLst/>
          </a:prstGeom>
        </p:spPr>
      </p:pic>
      <p:pic>
        <p:nvPicPr>
          <p:cNvPr id="21" name="Picture 20"/>
          <p:cNvPicPr>
            <a:picLocks noChangeAspect="1"/>
          </p:cNvPicPr>
          <p:nvPr/>
        </p:nvPicPr>
        <p:blipFill rotWithShape="1">
          <a:blip r:embed="rId10" cstate="print">
            <a:extLst>
              <a:ext uri="{28A0092B-C50C-407E-A947-70E740481C1C}">
                <a14:useLocalDpi xmlns:a14="http://schemas.microsoft.com/office/drawing/2010/main" val="0"/>
              </a:ext>
            </a:extLst>
          </a:blip>
          <a:srcRect l="18132" t="23583" r="16454" b="24422"/>
          <a:stretch/>
        </p:blipFill>
        <p:spPr>
          <a:xfrm>
            <a:off x="2631319" y="2383410"/>
            <a:ext cx="777240" cy="617807"/>
          </a:xfrm>
          <a:prstGeom prst="rect">
            <a:avLst/>
          </a:prstGeom>
        </p:spPr>
      </p:pic>
      <p:pic>
        <p:nvPicPr>
          <p:cNvPr id="30" name="Picture 29"/>
          <p:cNvPicPr>
            <a:picLocks noChangeAspect="1"/>
          </p:cNvPicPr>
          <p:nvPr/>
        </p:nvPicPr>
        <p:blipFill rotWithShape="1">
          <a:blip r:embed="rId11" cstate="print">
            <a:extLst>
              <a:ext uri="{28A0092B-C50C-407E-A947-70E740481C1C}">
                <a14:useLocalDpi xmlns:a14="http://schemas.microsoft.com/office/drawing/2010/main" val="0"/>
              </a:ext>
            </a:extLst>
          </a:blip>
          <a:srcRect l="25679" t="21120" r="25679" b="21121"/>
          <a:stretch/>
        </p:blipFill>
        <p:spPr>
          <a:xfrm>
            <a:off x="5748316" y="4383830"/>
            <a:ext cx="554181" cy="659284"/>
          </a:xfrm>
          <a:prstGeom prst="rect">
            <a:avLst/>
          </a:prstGeom>
        </p:spPr>
      </p:pic>
      <p:pic>
        <p:nvPicPr>
          <p:cNvPr id="58" name="Picture 57"/>
          <p:cNvPicPr>
            <a:picLocks noChangeAspect="1"/>
          </p:cNvPicPr>
          <p:nvPr/>
        </p:nvPicPr>
        <p:blipFill rotWithShape="1">
          <a:blip r:embed="rId12" cstate="print">
            <a:extLst>
              <a:ext uri="{28A0092B-C50C-407E-A947-70E740481C1C}">
                <a14:useLocalDpi xmlns:a14="http://schemas.microsoft.com/office/drawing/2010/main" val="0"/>
              </a:ext>
            </a:extLst>
          </a:blip>
          <a:srcRect l="26561" t="18609" r="25724" b="17772"/>
          <a:stretch/>
        </p:blipFill>
        <p:spPr>
          <a:xfrm>
            <a:off x="7285465" y="4356385"/>
            <a:ext cx="562356" cy="749808"/>
          </a:xfrm>
          <a:prstGeom prst="rect">
            <a:avLst/>
          </a:prstGeom>
        </p:spPr>
      </p:pic>
      <p:pic>
        <p:nvPicPr>
          <p:cNvPr id="59" name="Picture 58"/>
          <p:cNvPicPr>
            <a:picLocks noChangeAspect="1"/>
          </p:cNvPicPr>
          <p:nvPr/>
        </p:nvPicPr>
        <p:blipFill rotWithShape="1">
          <a:blip r:embed="rId13" cstate="print">
            <a:extLst>
              <a:ext uri="{28A0092B-C50C-407E-A947-70E740481C1C}">
                <a14:useLocalDpi xmlns:a14="http://schemas.microsoft.com/office/drawing/2010/main" val="0"/>
              </a:ext>
            </a:extLst>
          </a:blip>
          <a:srcRect l="17353" t="28614" r="18191" b="27776"/>
          <a:stretch/>
        </p:blipFill>
        <p:spPr>
          <a:xfrm>
            <a:off x="1065943" y="4435590"/>
            <a:ext cx="822960" cy="555764"/>
          </a:xfrm>
          <a:prstGeom prst="rect">
            <a:avLst/>
          </a:prstGeom>
        </p:spPr>
      </p:pic>
    </p:spTree>
    <p:custDataLst>
      <p:tags r:id="rId1"/>
    </p:custDataLst>
    <p:extLst>
      <p:ext uri="{BB962C8B-B14F-4D97-AF65-F5344CB8AC3E}">
        <p14:creationId xmlns:p14="http://schemas.microsoft.com/office/powerpoint/2010/main" val="1899682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1"/>
            <a:ext cx="6324600" cy="407246"/>
          </a:xfrm>
        </p:spPr>
        <p:txBody>
          <a:bodyPr/>
          <a:lstStyle/>
          <a:p>
            <a:pPr>
              <a:lnSpc>
                <a:spcPts val="2950"/>
              </a:lnSpc>
            </a:pPr>
            <a:r>
              <a:rPr lang="en-US" dirty="0"/>
              <a:t>Registering with FMCSA</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848600" cy="4001095"/>
          </a:xfrm>
        </p:spPr>
        <p:txBody>
          <a:bodyPr/>
          <a:lstStyle/>
          <a:p>
            <a:pPr marL="342900" indent="-342900">
              <a:spcAft>
                <a:spcPts val="600"/>
              </a:spcAft>
              <a:buClr>
                <a:srgbClr val="0C72B9"/>
              </a:buClr>
              <a:buSzPct val="120000"/>
              <a:buFont typeface="Wingdings" pitchFamily="2" charset="2"/>
              <a:buChar char="§"/>
            </a:pPr>
            <a:r>
              <a:rPr lang="en-US" sz="2000" dirty="0"/>
              <a:t>To be authorized to provide entry-level driver training, training providers must register with FMCSA.</a:t>
            </a:r>
          </a:p>
          <a:p>
            <a:pPr marL="342900" indent="-342900">
              <a:spcAft>
                <a:spcPts val="600"/>
              </a:spcAft>
              <a:buClr>
                <a:srgbClr val="0C72B9"/>
              </a:buClr>
              <a:buSzPct val="120000"/>
              <a:buFont typeface="Wingdings" pitchFamily="2" charset="2"/>
              <a:buChar char="§"/>
            </a:pPr>
            <a:r>
              <a:rPr lang="en-US" sz="2000" dirty="0"/>
              <a:t>During registration, training providers </a:t>
            </a:r>
            <a:r>
              <a:rPr lang="en-US" sz="2000" b="1" dirty="0">
                <a:solidFill>
                  <a:srgbClr val="0C72B9"/>
                </a:solidFill>
              </a:rPr>
              <a:t>must self-certify</a:t>
            </a:r>
            <a:r>
              <a:rPr lang="en-US" sz="2000" dirty="0"/>
              <a:t> that they meet all applicable Federal and State requirements.</a:t>
            </a:r>
          </a:p>
          <a:p>
            <a:pPr marL="342900" indent="-342900">
              <a:spcAft>
                <a:spcPts val="600"/>
              </a:spcAft>
              <a:buClr>
                <a:srgbClr val="0C72B9"/>
              </a:buClr>
              <a:buSzPct val="120000"/>
              <a:buFont typeface="Wingdings" pitchFamily="2" charset="2"/>
              <a:buChar char="§"/>
            </a:pPr>
            <a:r>
              <a:rPr lang="en-US" sz="2000" dirty="0"/>
              <a:t>Only registered training providers will:</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Be listed on the Training Provider Registry website (publicly viewable in late 2021).</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Be able to submit driver training certification information to FMCSA (beginning on February 7, 2022).</a:t>
            </a:r>
          </a:p>
          <a:p>
            <a:pPr marL="342900" indent="-342900">
              <a:spcAft>
                <a:spcPts val="600"/>
              </a:spcAft>
              <a:buClr>
                <a:srgbClr val="0C72B9"/>
              </a:buClr>
              <a:buSzPct val="120000"/>
              <a:buFont typeface="Wingdings" pitchFamily="2" charset="2"/>
              <a:buChar char="§"/>
            </a:pPr>
            <a:r>
              <a:rPr lang="en-US" sz="2000" dirty="0"/>
              <a:t>Training providers are required to register even if they do not provide training to the general public. </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Providers may omit their contact information from the public list.</a:t>
            </a:r>
            <a:endParaRPr lang="en-US" sz="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7"/>
          </p:nvPr>
        </p:nvSpPr>
        <p:spPr/>
        <p:txBody>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rPr>
              <a:pPr marL="12700" marR="0" lvl="0" indent="0" algn="l" defTabSz="914400" rtl="0" eaLnBrk="1" fontAlgn="auto" latinLnBrk="0" hangingPunct="1">
                <a:lnSpc>
                  <a:spcPct val="100000"/>
                </a:lnSpc>
                <a:spcBef>
                  <a:spcPts val="111"/>
                </a:spcBef>
                <a:spcAft>
                  <a:spcPts val="0"/>
                </a:spcAft>
                <a:buClrTx/>
                <a:buSzTx/>
                <a:buFontTx/>
                <a:buNone/>
                <a:tabLst/>
                <a:defRPr/>
              </a:pPr>
              <a:t>25</a:t>
            </a:fld>
            <a:endParaRPr kumimoji="0" lang="en-US" sz="1400" b="0" i="0" u="none" strike="noStrike" kern="1200" cap="none" spc="0" normalizeH="0" baseline="0" noProof="0" dirty="0">
              <a:ln>
                <a:noFill/>
              </a:ln>
              <a:solidFill>
                <a:srgbClr val="000000"/>
              </a:solidFill>
              <a:effectLst/>
              <a:uLnTx/>
              <a:uFillTx/>
            </a:endParaRPr>
          </a:p>
        </p:txBody>
      </p:sp>
      <p:sp>
        <p:nvSpPr>
          <p:cNvPr id="7" name="Rectangle 6">
            <a:extLst>
              <a:ext uri="{FF2B5EF4-FFF2-40B4-BE49-F238E27FC236}">
                <a16:creationId xmlns:a16="http://schemas.microsoft.com/office/drawing/2014/main" id="{D77EAF31-9091-C345-87A1-FF3B2AF40264}"/>
              </a:ext>
            </a:extLst>
          </p:cNvPr>
          <p:cNvSpPr/>
          <p:nvPr/>
        </p:nvSpPr>
        <p:spPr>
          <a:xfrm>
            <a:off x="648244" y="10166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TextBox 5"/>
          <p:cNvSpPr txBox="1"/>
          <p:nvPr/>
        </p:nvSpPr>
        <p:spPr>
          <a:xfrm>
            <a:off x="2138077" y="1635697"/>
            <a:ext cx="4114800" cy="369332"/>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C72B9"/>
                </a:solidFill>
                <a:effectLst/>
                <a:uLnTx/>
                <a:uFillTx/>
                <a:latin typeface="Arial" panose="020B0604020202020204" pitchFamily="34" charset="0"/>
                <a:ea typeface="+mn-ea"/>
                <a:cs typeface="Arial" panose="020B0604020202020204" pitchFamily="34" charset="0"/>
              </a:rPr>
              <a:t>► For more information: § </a:t>
            </a:r>
            <a:r>
              <a:rPr kumimoji="0" lang="en-US" sz="18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rPr>
              <a:t>380.703</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603" y="1095716"/>
            <a:ext cx="1097280" cy="1097280"/>
          </a:xfrm>
          <a:prstGeom prst="rect">
            <a:avLst/>
          </a:prstGeom>
        </p:spPr>
      </p:pic>
    </p:spTree>
    <p:custDataLst>
      <p:tags r:id="rId1"/>
    </p:custDataLst>
    <p:extLst>
      <p:ext uri="{BB962C8B-B14F-4D97-AF65-F5344CB8AC3E}">
        <p14:creationId xmlns:p14="http://schemas.microsoft.com/office/powerpoint/2010/main" val="36796802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2"/>
            <a:ext cx="2750820" cy="381946"/>
          </a:xfrm>
        </p:spPr>
        <p:txBody>
          <a:bodyPr/>
          <a:lstStyle/>
          <a:p>
            <a:pPr>
              <a:lnSpc>
                <a:spcPts val="2950"/>
              </a:lnSpc>
            </a:pPr>
            <a:r>
              <a:rPr lang="en-US" dirty="0"/>
              <a:t>Curricula</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508212" cy="3046988"/>
          </a:xfrm>
        </p:spPr>
        <p:txBody>
          <a:bodyPr wrap="square" lIns="0" tIns="0" rIns="0" bIns="0" anchor="t">
            <a:spAutoFit/>
          </a:bodyPr>
          <a:lstStyle/>
          <a:p>
            <a:pPr marL="342900" indent="-342900">
              <a:spcAft>
                <a:spcPts val="600"/>
              </a:spcAft>
              <a:buClr>
                <a:srgbClr val="0C72B9"/>
              </a:buClr>
              <a:buSzPct val="120000"/>
              <a:buFont typeface="Wingdings" pitchFamily="2" charset="2"/>
              <a:buChar char="§"/>
            </a:pPr>
            <a:r>
              <a:rPr lang="en-US" sz="2000" dirty="0"/>
              <a:t>There is no required minimum number of instruction hours.</a:t>
            </a:r>
          </a:p>
          <a:p>
            <a:pPr marL="342900" indent="-342900">
              <a:spcAft>
                <a:spcPts val="600"/>
              </a:spcAft>
              <a:buClr>
                <a:srgbClr val="0C72B9"/>
              </a:buClr>
              <a:buSzPct val="120000"/>
              <a:buFont typeface="Wingdings" pitchFamily="2" charset="2"/>
              <a:buChar char="§"/>
            </a:pPr>
            <a:r>
              <a:rPr lang="en-US" sz="2000" dirty="0"/>
              <a:t>Separate training providers may deliver the theory and behind-the-wheel (BTW) portions of the training, but both portions of BTW training must be delivered by the same training provider.</a:t>
            </a:r>
          </a:p>
          <a:p>
            <a:pPr marL="342900" lvl="0" indent="-342900">
              <a:spcAft>
                <a:spcPts val="600"/>
              </a:spcAft>
              <a:buClr>
                <a:srgbClr val="0C72B9"/>
              </a:buClr>
              <a:buSzPct val="120000"/>
              <a:buFont typeface="Wingdings" pitchFamily="2" charset="2"/>
              <a:buChar char="§"/>
            </a:pPr>
            <a:r>
              <a:rPr lang="en-US" sz="2000" dirty="0"/>
              <a:t>Driver-trainees must complete both the theory and BTW portions of training within one year of each other.</a:t>
            </a:r>
          </a:p>
          <a:p>
            <a:pPr marL="799465"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Except for individuals seeking the H endorsement </a:t>
            </a:r>
          </a:p>
          <a:p>
            <a:pPr marL="342900" indent="-342900">
              <a:spcAft>
                <a:spcPts val="600"/>
              </a:spcAft>
              <a:buClr>
                <a:srgbClr val="0C72B9"/>
              </a:buClr>
              <a:buSzPct val="120000"/>
              <a:buFont typeface="Wingdings" pitchFamily="2" charset="2"/>
              <a:buChar char="§"/>
            </a:pPr>
            <a:r>
              <a:rPr lang="en-US" sz="2000" dirty="0">
                <a:latin typeface="Arial"/>
                <a:cs typeface="Arial"/>
              </a:rPr>
              <a:t>A simulation device cannot be used for BTW instruction, but can be used as part of theory instruction.</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26</a:t>
            </a:fld>
            <a:endParaRPr lang="en-US" dirty="0"/>
          </a:p>
        </p:txBody>
      </p:sp>
      <p:sp>
        <p:nvSpPr>
          <p:cNvPr id="19" name="Text Placeholder 12">
            <a:extLst>
              <a:ext uri="{FF2B5EF4-FFF2-40B4-BE49-F238E27FC236}">
                <a16:creationId xmlns:a16="http://schemas.microsoft.com/office/drawing/2014/main" id="{B03AB932-CCF4-2F4E-B080-E39889A69C13}"/>
              </a:ext>
            </a:extLst>
          </p:cNvPr>
          <p:cNvSpPr txBox="1">
            <a:spLocks/>
          </p:cNvSpPr>
          <p:nvPr/>
        </p:nvSpPr>
        <p:spPr>
          <a:xfrm>
            <a:off x="2209800" y="1635697"/>
            <a:ext cx="6650215" cy="553998"/>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a:spcAft>
                <a:spcPts val="600"/>
              </a:spcAft>
              <a:buClr>
                <a:srgbClr val="0C72B9"/>
              </a:buClr>
              <a:buSzPct val="120000"/>
            </a:pPr>
            <a:r>
              <a:rPr lang="en-US" sz="1800" dirty="0"/>
              <a:t>Training providers must cover all topics described in </a:t>
            </a:r>
            <a:r>
              <a:rPr lang="en-US" sz="1800" dirty="0">
                <a:hlinkClick r:id="rId4"/>
              </a:rPr>
              <a:t>49 CFR part 380 appendices A through E</a:t>
            </a:r>
            <a:r>
              <a:rPr lang="en-US" sz="1800" dirty="0"/>
              <a:t>, as applicable</a:t>
            </a:r>
          </a:p>
        </p:txBody>
      </p:sp>
      <p:sp>
        <p:nvSpPr>
          <p:cNvPr id="7" name="Rectangle 6">
            <a:extLst>
              <a:ext uri="{FF2B5EF4-FFF2-40B4-BE49-F238E27FC236}">
                <a16:creationId xmlns:a16="http://schemas.microsoft.com/office/drawing/2014/main" id="{D77EAF31-9091-C345-87A1-FF3B2AF40264}"/>
              </a:ext>
            </a:extLst>
          </p:cNvPr>
          <p:cNvSpPr/>
          <p:nvPr/>
        </p:nvSpPr>
        <p:spPr>
          <a:xfrm>
            <a:off x="648789" y="10166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3">
            <a:extLst>
              <a:ext uri="{FF2B5EF4-FFF2-40B4-BE49-F238E27FC236}">
                <a16:creationId xmlns:a16="http://schemas.microsoft.com/office/drawing/2014/main" id="{1F4D6D5E-F829-0B46-8C47-589D0E73033D}"/>
              </a:ext>
            </a:extLst>
          </p:cNvPr>
          <p:cNvSpPr txBox="1">
            <a:spLocks/>
          </p:cNvSpPr>
          <p:nvPr/>
        </p:nvSpPr>
        <p:spPr>
          <a:xfrm>
            <a:off x="947721" y="5925781"/>
            <a:ext cx="6984369" cy="430887"/>
          </a:xfrm>
          <a:prstGeom prst="rect">
            <a:avLst/>
          </a:prstGeom>
          <a:noFill/>
          <a:ln w="6350">
            <a:noFill/>
          </a:ln>
        </p:spPr>
        <p:txBody>
          <a:bodyPr wrap="square" lIns="91440" tIns="91440" rIns="91440" bIns="91440" anchor="ctr" anchorCtr="1">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algn="ctr"/>
            <a:r>
              <a:rPr lang="en-US" sz="1600" u="sng" dirty="0">
                <a:solidFill>
                  <a:schemeClr val="bg1"/>
                </a:solidFill>
                <a:latin typeface="Arial"/>
                <a:cs typeface="Arial"/>
                <a:hlinkClick r:id="rId5"/>
              </a:rPr>
              <a:t>Download the ELDT Curricula Summary</a:t>
            </a:r>
            <a:r>
              <a:rPr lang="en-US" sz="1600" dirty="0">
                <a:solidFill>
                  <a:schemeClr val="bg1"/>
                </a:solidFill>
                <a:latin typeface="Arial"/>
                <a:cs typeface="Arial"/>
              </a:rPr>
              <a:t> </a:t>
            </a:r>
            <a:r>
              <a:rPr lang="en-US" sz="1600" dirty="0">
                <a:latin typeface="Arial"/>
                <a:cs typeface="Arial"/>
              </a:rPr>
              <a:t>for an overview of requirements.</a:t>
            </a:r>
            <a:r>
              <a:rPr lang="en-US" sz="1600" dirty="0">
                <a:solidFill>
                  <a:schemeClr val="bg1"/>
                </a:solidFill>
                <a:latin typeface="Arial"/>
                <a:cs typeface="Arial"/>
              </a:rPr>
              <a:t>.</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158" y="1095716"/>
            <a:ext cx="1095259" cy="1097280"/>
          </a:xfrm>
          <a:prstGeom prst="rect">
            <a:avLst/>
          </a:prstGeom>
        </p:spPr>
      </p:pic>
    </p:spTree>
    <p:custDataLst>
      <p:tags r:id="rId1"/>
    </p:custDataLst>
    <p:extLst>
      <p:ext uri="{BB962C8B-B14F-4D97-AF65-F5344CB8AC3E}">
        <p14:creationId xmlns:p14="http://schemas.microsoft.com/office/powerpoint/2010/main" val="25554509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2"/>
            <a:ext cx="2750820" cy="381946"/>
          </a:xfrm>
        </p:spPr>
        <p:txBody>
          <a:bodyPr/>
          <a:lstStyle/>
          <a:p>
            <a:pPr>
              <a:lnSpc>
                <a:spcPts val="2950"/>
              </a:lnSpc>
            </a:pPr>
            <a:r>
              <a:rPr lang="en-US" dirty="0"/>
              <a:t>Instructors</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508212" cy="4293483"/>
          </a:xfrm>
        </p:spPr>
        <p:txBody>
          <a:bodyPr/>
          <a:lstStyle/>
          <a:p>
            <a:pPr marL="342900" indent="-342900">
              <a:spcAft>
                <a:spcPts val="600"/>
              </a:spcAft>
              <a:buClr>
                <a:srgbClr val="0C72B9"/>
              </a:buClr>
              <a:buSzPct val="120000"/>
              <a:buFont typeface="Wingdings" pitchFamily="2" charset="2"/>
              <a:buChar char="§"/>
            </a:pPr>
            <a:r>
              <a:rPr lang="en-US" sz="2000" dirty="0"/>
              <a:t>Theory and BTW instructors must hold a CDL of the same (or higher) class and with all endorsements necessary to operate the CMV for which training is to be provided. </a:t>
            </a:r>
          </a:p>
          <a:p>
            <a:pPr marL="342900" indent="-342900">
              <a:spcAft>
                <a:spcPts val="600"/>
              </a:spcAft>
              <a:buClr>
                <a:srgbClr val="0C72B9"/>
              </a:buClr>
              <a:buSzPct val="120000"/>
              <a:buFont typeface="Wingdings" pitchFamily="2" charset="2"/>
              <a:buChar char="§"/>
            </a:pPr>
            <a:r>
              <a:rPr lang="en-US" sz="2000" dirty="0"/>
              <a:t>They must also have either:</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At least two years of experience driving a CMV requiring a CDL of the same (or higher) class and/or the same endorsement; </a:t>
            </a:r>
            <a:r>
              <a:rPr lang="en-US" i="1" dirty="0">
                <a:latin typeface="Arial" panose="020B0604020202020204" pitchFamily="34" charset="0"/>
                <a:cs typeface="Arial" panose="020B0604020202020204" pitchFamily="34" charset="0"/>
              </a:rPr>
              <a:t>or</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At least two years of experience as a behind-the-wheel CMV instructor. </a:t>
            </a:r>
            <a:endParaRPr lang="en-US" sz="2000" dirty="0">
              <a:solidFill>
                <a:schemeClr val="tx1"/>
              </a:solidFill>
              <a:latin typeface="Arial" panose="020B0604020202020204" pitchFamily="34" charset="0"/>
              <a:cs typeface="Arial" panose="020B0604020202020204" pitchFamily="34" charset="0"/>
            </a:endParaRPr>
          </a:p>
          <a:p>
            <a:pPr marL="342900" lvl="1" indent="-342900">
              <a:spcAft>
                <a:spcPts val="600"/>
              </a:spcAft>
              <a:buClr>
                <a:srgbClr val="0C72B9"/>
              </a:buClr>
              <a:buSzPct val="120000"/>
              <a:buFont typeface="Wingdings" pitchFamily="2" charset="2"/>
              <a:buChar char="§"/>
            </a:pPr>
            <a:r>
              <a:rPr lang="en-US" sz="2000" dirty="0">
                <a:solidFill>
                  <a:schemeClr val="tx1"/>
                </a:solidFill>
                <a:latin typeface="Arial" panose="020B0604020202020204" pitchFamily="34" charset="0"/>
                <a:cs typeface="Arial" panose="020B0604020202020204" pitchFamily="34" charset="0"/>
              </a:rPr>
              <a:t>If an instructor’s CDL has been cancelled, suspended or revoked due to offenses identified in §383.51, the instructor is prohibited from teaching for two years following the date his/her CDL is reinstated.</a:t>
            </a:r>
          </a:p>
          <a:p>
            <a:pPr marL="342900" indent="-342900">
              <a:spcAft>
                <a:spcPts val="600"/>
              </a:spcAft>
              <a:buClr>
                <a:srgbClr val="0C72B9"/>
              </a:buClr>
              <a:buSzPct val="120000"/>
              <a:buFont typeface="Wingdings" pitchFamily="2" charset="2"/>
              <a:buChar char="§"/>
            </a:pPr>
            <a:endParaRPr lang="en-US" sz="2000" dirty="0"/>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27</a:t>
            </a:fld>
            <a:endParaRPr lang="en-US" dirty="0"/>
          </a:p>
        </p:txBody>
      </p:sp>
      <p:sp>
        <p:nvSpPr>
          <p:cNvPr id="10" name="Rectangle 9">
            <a:extLst>
              <a:ext uri="{FF2B5EF4-FFF2-40B4-BE49-F238E27FC236}">
                <a16:creationId xmlns:a16="http://schemas.microsoft.com/office/drawing/2014/main" id="{84EEC56E-D37B-684B-8583-CDB3A954798C}"/>
              </a:ext>
            </a:extLst>
          </p:cNvPr>
          <p:cNvSpPr/>
          <p:nvPr/>
        </p:nvSpPr>
        <p:spPr>
          <a:xfrm>
            <a:off x="629194" y="100801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111192" y="1610398"/>
            <a:ext cx="5266766" cy="369332"/>
          </a:xfrm>
          <a:prstGeom prst="rect">
            <a:avLst/>
          </a:prstGeom>
          <a:noFill/>
          <a:ln>
            <a:noFill/>
          </a:ln>
        </p:spPr>
        <p:txBody>
          <a:bodyPr wrap="square" rtlCol="0">
            <a:spAutoFit/>
          </a:bodyPr>
          <a:lstStyle/>
          <a:p>
            <a:r>
              <a:rPr lang="en-US" b="1" dirty="0">
                <a:solidFill>
                  <a:srgbClr val="0C72B9"/>
                </a:solidFill>
                <a:latin typeface="Arial" panose="020B0604020202020204" pitchFamily="34" charset="0"/>
                <a:cs typeface="Arial" panose="020B0604020202020204" pitchFamily="34" charset="0"/>
              </a:rPr>
              <a:t>► For more information:</a:t>
            </a:r>
            <a:r>
              <a:rPr lang="en-US" b="1" dirty="0">
                <a:solidFill>
                  <a:srgbClr val="009999"/>
                </a:solidFill>
                <a:latin typeface="Arial" panose="020B0604020202020204" pitchFamily="34" charset="0"/>
                <a:cs typeface="Arial" panose="020B0604020202020204" pitchFamily="34" charset="0"/>
              </a:rPr>
              <a:t> </a:t>
            </a:r>
            <a:r>
              <a:rPr lang="en-US" b="1" dirty="0">
                <a:solidFill>
                  <a:srgbClr val="0C72B9"/>
                </a:solidFill>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hlinkClick r:id="rId4"/>
              </a:rPr>
              <a:t>380.713</a:t>
            </a:r>
            <a:r>
              <a:rPr lang="en-US"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hlinkClick r:id="rId5"/>
              </a:rPr>
              <a:t>389.605</a:t>
            </a:r>
            <a:endParaRPr lang="en-US"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564" y="1087056"/>
            <a:ext cx="1095258" cy="1097280"/>
          </a:xfrm>
          <a:prstGeom prst="rect">
            <a:avLst/>
          </a:prstGeom>
        </p:spPr>
      </p:pic>
    </p:spTree>
    <p:custDataLst>
      <p:tags r:id="rId1"/>
    </p:custDataLst>
    <p:extLst>
      <p:ext uri="{BB962C8B-B14F-4D97-AF65-F5344CB8AC3E}">
        <p14:creationId xmlns:p14="http://schemas.microsoft.com/office/powerpoint/2010/main" val="12196518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2"/>
            <a:ext cx="2750820" cy="381946"/>
          </a:xfrm>
        </p:spPr>
        <p:txBody>
          <a:bodyPr/>
          <a:lstStyle/>
          <a:p>
            <a:pPr>
              <a:lnSpc>
                <a:spcPts val="2950"/>
              </a:lnSpc>
            </a:pPr>
            <a:r>
              <a:rPr lang="en-US" dirty="0"/>
              <a:t>Facilities</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508212" cy="3600986"/>
          </a:xfrm>
        </p:spPr>
        <p:txBody>
          <a:bodyPr/>
          <a:lstStyle/>
          <a:p>
            <a:pPr marL="342900" lvl="1" indent="-342900">
              <a:spcAft>
                <a:spcPts val="600"/>
              </a:spcAft>
              <a:buClr>
                <a:srgbClr val="0C72B9"/>
              </a:buClr>
              <a:buSzPct val="120000"/>
              <a:buFont typeface="Wingdings" pitchFamily="2" charset="2"/>
              <a:buChar char="§"/>
            </a:pPr>
            <a:r>
              <a:rPr lang="en-US" sz="2000" dirty="0">
                <a:solidFill>
                  <a:schemeClr val="tx1"/>
                </a:solidFill>
                <a:latin typeface="Arial" panose="020B0604020202020204" pitchFamily="34" charset="0"/>
                <a:cs typeface="Arial" panose="020B0604020202020204" pitchFamily="34" charset="0"/>
              </a:rPr>
              <a:t>Classroom and range facilities must comply with all applicable Federal, State, and/or local statutes and regulations.  </a:t>
            </a:r>
          </a:p>
          <a:p>
            <a:pPr marL="800088" lvl="2" indent="-342900">
              <a:spcAft>
                <a:spcPts val="600"/>
              </a:spcAft>
              <a:buClr>
                <a:srgbClr val="0C72B9"/>
              </a:buClr>
              <a:buSzPct val="120000"/>
              <a:buFont typeface="Wingdings" pitchFamily="2" charset="2"/>
              <a:buChar char="§"/>
            </a:pPr>
            <a:r>
              <a:rPr lang="en-US" dirty="0">
                <a:solidFill>
                  <a:schemeClr val="tx1"/>
                </a:solidFill>
                <a:latin typeface="Arial" panose="020B0604020202020204" pitchFamily="34" charset="0"/>
                <a:cs typeface="Arial" panose="020B0604020202020204" pitchFamily="34" charset="0"/>
              </a:rPr>
              <a:t>“Range” means an area that:</a:t>
            </a:r>
          </a:p>
          <a:p>
            <a:pPr marL="1257277" lvl="3" indent="-342900">
              <a:spcAft>
                <a:spcPts val="600"/>
              </a:spcAft>
              <a:buClr>
                <a:srgbClr val="0C72B9"/>
              </a:buClr>
              <a:buSzPct val="120000"/>
              <a:buFont typeface="+mj-lt"/>
              <a:buAutoNum type="arabicPeriod"/>
            </a:pPr>
            <a:r>
              <a:rPr lang="en-US" sz="1400" dirty="0">
                <a:solidFill>
                  <a:schemeClr val="tx1"/>
                </a:solidFill>
                <a:latin typeface="Arial" panose="020B0604020202020204" pitchFamily="34" charset="0"/>
                <a:cs typeface="Arial" panose="020B0604020202020204" pitchFamily="34" charset="0"/>
              </a:rPr>
              <a:t>Is free of obstructions;</a:t>
            </a:r>
          </a:p>
          <a:p>
            <a:pPr marL="1257277" lvl="3" indent="-342900">
              <a:spcAft>
                <a:spcPts val="600"/>
              </a:spcAft>
              <a:buClr>
                <a:srgbClr val="0C72B9"/>
              </a:buClr>
              <a:buSzPct val="120000"/>
              <a:buFont typeface="+mj-lt"/>
              <a:buAutoNum type="arabicPeriod"/>
            </a:pPr>
            <a:r>
              <a:rPr lang="en-US" sz="1400" dirty="0">
                <a:solidFill>
                  <a:schemeClr val="tx1"/>
                </a:solidFill>
                <a:latin typeface="Arial" panose="020B0604020202020204" pitchFamily="34" charset="0"/>
                <a:cs typeface="Arial" panose="020B0604020202020204" pitchFamily="34" charset="0"/>
              </a:rPr>
              <a:t>Has adequate sight lines; and</a:t>
            </a:r>
          </a:p>
          <a:p>
            <a:pPr marL="1257277" lvl="3" indent="-342900">
              <a:spcAft>
                <a:spcPts val="600"/>
              </a:spcAft>
              <a:buClr>
                <a:srgbClr val="0C72B9"/>
              </a:buClr>
              <a:buSzPct val="120000"/>
              <a:buFont typeface="+mj-lt"/>
              <a:buAutoNum type="arabicPeriod"/>
            </a:pPr>
            <a:r>
              <a:rPr lang="en-US" sz="1400" dirty="0">
                <a:solidFill>
                  <a:schemeClr val="tx1"/>
                </a:solidFill>
                <a:latin typeface="Arial" panose="020B0604020202020204" pitchFamily="34" charset="0"/>
                <a:cs typeface="Arial" panose="020B0604020202020204" pitchFamily="34" charset="0"/>
              </a:rPr>
              <a:t>Enables the driver to maneuver safely and free from interference from other vehicles and hazards.</a:t>
            </a:r>
          </a:p>
          <a:p>
            <a:pPr marL="800088" lvl="2" indent="-342900">
              <a:spcAft>
                <a:spcPts val="600"/>
              </a:spcAft>
              <a:buClr>
                <a:srgbClr val="0C72B9"/>
              </a:buClr>
              <a:buSzPct val="120000"/>
              <a:buFont typeface="Wingdings" pitchFamily="2" charset="2"/>
              <a:buChar char="§"/>
            </a:pPr>
            <a:r>
              <a:rPr lang="en-US" dirty="0">
                <a:solidFill>
                  <a:schemeClr val="tx1"/>
                </a:solidFill>
                <a:latin typeface="Arial" panose="020B0604020202020204" pitchFamily="34" charset="0"/>
                <a:cs typeface="Arial" panose="020B0604020202020204" pitchFamily="34" charset="0"/>
              </a:rPr>
              <a:t>Training providers may conduct BTW range training in </a:t>
            </a:r>
            <a:r>
              <a:rPr lang="en-US" i="1" dirty="0">
                <a:solidFill>
                  <a:schemeClr val="tx1"/>
                </a:solidFill>
                <a:latin typeface="Arial" panose="020B0604020202020204" pitchFamily="34" charset="0"/>
                <a:cs typeface="Arial" panose="020B0604020202020204" pitchFamily="34" charset="0"/>
              </a:rPr>
              <a:t>any</a:t>
            </a:r>
            <a:r>
              <a:rPr lang="en-US" dirty="0">
                <a:solidFill>
                  <a:schemeClr val="tx1"/>
                </a:solidFill>
                <a:latin typeface="Arial" panose="020B0604020202020204" pitchFamily="34" charset="0"/>
                <a:cs typeface="Arial" panose="020B0604020202020204" pitchFamily="34" charset="0"/>
              </a:rPr>
              <a:t> area that meets the three above requirements. They are not required to maintain or rent a private facility or space. </a:t>
            </a:r>
          </a:p>
          <a:p>
            <a:pPr marL="800088" lvl="2" indent="-342900">
              <a:spcAft>
                <a:spcPts val="600"/>
              </a:spcAft>
              <a:buClr>
                <a:srgbClr val="0C72B9"/>
              </a:buClr>
              <a:buSzPct val="120000"/>
              <a:buFont typeface="Wingdings" pitchFamily="2" charset="2"/>
              <a:buChar char="§"/>
            </a:pPr>
            <a:r>
              <a:rPr lang="en-US" dirty="0">
                <a:solidFill>
                  <a:schemeClr val="tx1"/>
                </a:solidFill>
                <a:latin typeface="Arial" panose="020B0604020202020204" pitchFamily="34" charset="0"/>
                <a:cs typeface="Arial" panose="020B0604020202020204" pitchFamily="34" charset="0"/>
              </a:rPr>
              <a:t>If range training is conducted in publicly accessible area, all CLP requirements also apply.</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28</a:t>
            </a:fld>
            <a:endParaRPr lang="en-US" dirty="0"/>
          </a:p>
        </p:txBody>
      </p:sp>
      <p:sp>
        <p:nvSpPr>
          <p:cNvPr id="10" name="Rectangle 9">
            <a:extLst>
              <a:ext uri="{FF2B5EF4-FFF2-40B4-BE49-F238E27FC236}">
                <a16:creationId xmlns:a16="http://schemas.microsoft.com/office/drawing/2014/main" id="{EA3A2299-2E1A-4342-AE8F-7B6ED0EBE955}"/>
              </a:ext>
            </a:extLst>
          </p:cNvPr>
          <p:cNvSpPr/>
          <p:nvPr/>
        </p:nvSpPr>
        <p:spPr>
          <a:xfrm>
            <a:off x="646611" y="100801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106706" y="1626552"/>
            <a:ext cx="4068402" cy="369332"/>
          </a:xfrm>
          <a:prstGeom prst="rect">
            <a:avLst/>
          </a:prstGeom>
          <a:noFill/>
          <a:ln>
            <a:noFill/>
          </a:ln>
        </p:spPr>
        <p:txBody>
          <a:bodyPr wrap="square" rtlCol="0">
            <a:spAutoFit/>
          </a:bodyPr>
          <a:lstStyle/>
          <a:p>
            <a:r>
              <a:rPr lang="en-US" b="1" dirty="0">
                <a:solidFill>
                  <a:srgbClr val="0C72B9"/>
                </a:solidFill>
                <a:latin typeface="Arial" panose="020B0604020202020204" pitchFamily="34" charset="0"/>
                <a:cs typeface="Arial" panose="020B0604020202020204" pitchFamily="34" charset="0"/>
              </a:rPr>
              <a:t>► For more information: § </a:t>
            </a:r>
            <a:r>
              <a:rPr lang="en-US" b="1" u="sng" dirty="0">
                <a:latin typeface="Arial" panose="020B0604020202020204" pitchFamily="34" charset="0"/>
                <a:cs typeface="Arial" panose="020B0604020202020204" pitchFamily="34" charset="0"/>
                <a:hlinkClick r:id="rId4"/>
              </a:rPr>
              <a:t>380.709</a:t>
            </a:r>
            <a:endParaRPr lang="en-US"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970" y="1087056"/>
            <a:ext cx="1097280" cy="1097280"/>
          </a:xfrm>
          <a:prstGeom prst="rect">
            <a:avLst/>
          </a:prstGeom>
        </p:spPr>
      </p:pic>
    </p:spTree>
    <p:custDataLst>
      <p:tags r:id="rId1"/>
    </p:custDataLst>
    <p:extLst>
      <p:ext uri="{BB962C8B-B14F-4D97-AF65-F5344CB8AC3E}">
        <p14:creationId xmlns:p14="http://schemas.microsoft.com/office/powerpoint/2010/main" val="32988295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2"/>
            <a:ext cx="2750820" cy="381946"/>
          </a:xfrm>
        </p:spPr>
        <p:txBody>
          <a:bodyPr/>
          <a:lstStyle/>
          <a:p>
            <a:pPr>
              <a:lnSpc>
                <a:spcPts val="2950"/>
              </a:lnSpc>
            </a:pPr>
            <a:r>
              <a:rPr lang="en-US" dirty="0"/>
              <a:t>Vehicles</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508212" cy="1461939"/>
          </a:xfrm>
        </p:spPr>
        <p:txBody>
          <a:bodyPr/>
          <a:lstStyle/>
          <a:p>
            <a:pPr marL="342900" indent="-342900">
              <a:spcAft>
                <a:spcPts val="600"/>
              </a:spcAft>
              <a:buClr>
                <a:srgbClr val="0C72B9"/>
              </a:buClr>
              <a:buSzPct val="120000"/>
              <a:buFont typeface="Wingdings" pitchFamily="2" charset="2"/>
              <a:buChar char="§"/>
            </a:pPr>
            <a:r>
              <a:rPr lang="en-US" sz="2000" dirty="0"/>
              <a:t>Vehicles must comply with applicable Federal and State safety requirements.</a:t>
            </a:r>
          </a:p>
          <a:p>
            <a:pPr marL="342900" indent="-342900">
              <a:spcBef>
                <a:spcPts val="1200"/>
              </a:spcBef>
              <a:spcAft>
                <a:spcPts val="600"/>
              </a:spcAft>
              <a:buClr>
                <a:srgbClr val="0C72B9"/>
              </a:buClr>
              <a:buSzPct val="120000"/>
              <a:buFont typeface="Wingdings" pitchFamily="2" charset="2"/>
              <a:buChar char="§"/>
            </a:pPr>
            <a:r>
              <a:rPr lang="en-US" sz="2000" dirty="0"/>
              <a:t>Vehicles must be in the same group and type that driver-trainees intend to operate for their CDL skills test.</a:t>
            </a:r>
            <a:endParaRPr lang="en-US" sz="1800" dirty="0"/>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29</a:t>
            </a:fld>
            <a:endParaRPr lang="en-US" dirty="0"/>
          </a:p>
        </p:txBody>
      </p:sp>
      <p:sp>
        <p:nvSpPr>
          <p:cNvPr id="10" name="Rectangle 9">
            <a:extLst>
              <a:ext uri="{FF2B5EF4-FFF2-40B4-BE49-F238E27FC236}">
                <a16:creationId xmlns:a16="http://schemas.microsoft.com/office/drawing/2014/main" id="{1B077333-F0AB-5047-9404-D8BC0E287AC2}"/>
              </a:ext>
            </a:extLst>
          </p:cNvPr>
          <p:cNvSpPr/>
          <p:nvPr/>
        </p:nvSpPr>
        <p:spPr>
          <a:xfrm>
            <a:off x="646611" y="100801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157588" y="1610397"/>
            <a:ext cx="5579892" cy="369332"/>
          </a:xfrm>
          <a:prstGeom prst="rect">
            <a:avLst/>
          </a:prstGeom>
          <a:noFill/>
          <a:ln>
            <a:noFill/>
          </a:ln>
        </p:spPr>
        <p:txBody>
          <a:bodyPr wrap="square" rtlCol="0">
            <a:spAutoFit/>
          </a:bodyPr>
          <a:lstStyle/>
          <a:p>
            <a:r>
              <a:rPr lang="en-US" b="1" dirty="0">
                <a:solidFill>
                  <a:srgbClr val="0C72B9"/>
                </a:solidFill>
                <a:latin typeface="Arial" panose="020B0604020202020204" pitchFamily="34" charset="0"/>
                <a:cs typeface="Arial" panose="020B0604020202020204" pitchFamily="34" charset="0"/>
              </a:rPr>
              <a:t>► For more information: §§ </a:t>
            </a:r>
            <a:r>
              <a:rPr lang="en-US" b="1" dirty="0">
                <a:latin typeface="Arial" panose="020B0604020202020204" pitchFamily="34" charset="0"/>
                <a:cs typeface="Arial" panose="020B0604020202020204" pitchFamily="34" charset="0"/>
                <a:hlinkClick r:id="rId4"/>
              </a:rPr>
              <a:t>380.711</a:t>
            </a:r>
            <a:r>
              <a:rPr lang="en-US"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hlinkClick r:id="rId5"/>
              </a:rPr>
              <a:t>392</a:t>
            </a:r>
            <a:r>
              <a:rPr lang="en-US"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hlinkClick r:id="rId6"/>
              </a:rPr>
              <a:t>393</a:t>
            </a:r>
            <a:r>
              <a:rPr lang="en-US"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hlinkClick r:id="rId7"/>
              </a:rPr>
              <a:t>396</a:t>
            </a:r>
            <a:r>
              <a:rPr lang="en-US" b="1" dirty="0">
                <a:latin typeface="Arial" panose="020B0604020202020204" pitchFamily="34" charset="0"/>
                <a:cs typeface="Arial" panose="020B0604020202020204" pitchFamily="34" charset="0"/>
              </a:rPr>
              <a:t> </a:t>
            </a:r>
            <a:endParaRPr lang="en-US"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6970" y="1086045"/>
            <a:ext cx="1097280" cy="1099303"/>
          </a:xfrm>
          <a:prstGeom prst="rect">
            <a:avLst/>
          </a:prstGeom>
        </p:spPr>
      </p:pic>
    </p:spTree>
    <p:custDataLst>
      <p:tags r:id="rId1"/>
    </p:custDataLst>
    <p:extLst>
      <p:ext uri="{BB962C8B-B14F-4D97-AF65-F5344CB8AC3E}">
        <p14:creationId xmlns:p14="http://schemas.microsoft.com/office/powerpoint/2010/main" val="13498837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410A7-7B3B-4947-8FDE-488BFA3D1A57}"/>
              </a:ext>
            </a:extLst>
          </p:cNvPr>
          <p:cNvSpPr>
            <a:spLocks noGrp="1"/>
          </p:cNvSpPr>
          <p:nvPr>
            <p:ph type="title"/>
          </p:nvPr>
        </p:nvSpPr>
        <p:spPr/>
        <p:txBody>
          <a:bodyPr/>
          <a:lstStyle/>
          <a:p>
            <a:r>
              <a:rPr lang="en-US" dirty="0"/>
              <a:t>The ELDT </a:t>
            </a:r>
            <a:br>
              <a:rPr lang="en-US" dirty="0"/>
            </a:br>
            <a:r>
              <a:rPr lang="en-US" dirty="0"/>
              <a:t>Final Rule</a:t>
            </a:r>
          </a:p>
        </p:txBody>
      </p:sp>
      <p:sp>
        <p:nvSpPr>
          <p:cNvPr id="4" name="Slide Number Placeholder 3">
            <a:extLst>
              <a:ext uri="{FF2B5EF4-FFF2-40B4-BE49-F238E27FC236}">
                <a16:creationId xmlns:a16="http://schemas.microsoft.com/office/drawing/2014/main" id="{D03B61AE-5454-C449-A153-3FEDC57B20B0}"/>
              </a:ext>
            </a:extLst>
          </p:cNvPr>
          <p:cNvSpPr>
            <a:spLocks noGrp="1"/>
          </p:cNvSpPr>
          <p:nvPr>
            <p:ph type="sldNum" sz="quarter" idx="7"/>
          </p:nvPr>
        </p:nvSpPr>
        <p:spPr/>
        <p:txBody>
          <a:bodyPr/>
          <a:lstStyle/>
          <a:p>
            <a:fld id="{A01475F6-15BF-E945-87A6-683076D41687}" type="slidenum">
              <a:rPr lang="en-US" smtClean="0"/>
              <a:pPr/>
              <a:t>3</a:t>
            </a:fld>
            <a:endParaRPr lang="en-US" dirty="0"/>
          </a:p>
        </p:txBody>
      </p:sp>
    </p:spTree>
    <p:extLst>
      <p:ext uri="{BB962C8B-B14F-4D97-AF65-F5344CB8AC3E}">
        <p14:creationId xmlns:p14="http://schemas.microsoft.com/office/powerpoint/2010/main" val="36877341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1"/>
            <a:ext cx="3429000" cy="407245"/>
          </a:xfrm>
        </p:spPr>
        <p:txBody>
          <a:bodyPr/>
          <a:lstStyle/>
          <a:p>
            <a:pPr>
              <a:lnSpc>
                <a:spcPts val="2950"/>
              </a:lnSpc>
            </a:pPr>
            <a:r>
              <a:rPr lang="en-US" dirty="0"/>
              <a:t>State Licensing</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508212" cy="2400657"/>
          </a:xfrm>
        </p:spPr>
        <p:txBody>
          <a:bodyPr/>
          <a:lstStyle/>
          <a:p>
            <a:pPr marL="342900" indent="-342900">
              <a:spcAft>
                <a:spcPts val="600"/>
              </a:spcAft>
              <a:buClr>
                <a:srgbClr val="0C72B9"/>
              </a:buClr>
              <a:buSzPct val="120000"/>
              <a:buFont typeface="Wingdings" pitchFamily="2" charset="2"/>
              <a:buChar char="§"/>
            </a:pPr>
            <a:r>
              <a:rPr lang="en-US" sz="2000" dirty="0"/>
              <a:t>Training providers must be licensed, certified, registered, or authorized by the State where the training is conducted, as applicable. </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Note: Some States may not have instructor certification requirements for entry-level driver training providers.</a:t>
            </a:r>
          </a:p>
          <a:p>
            <a:pPr marL="342900" indent="-342900">
              <a:spcBef>
                <a:spcPts val="1200"/>
              </a:spcBef>
              <a:spcAft>
                <a:spcPts val="600"/>
              </a:spcAft>
              <a:buClr>
                <a:srgbClr val="0C72B9"/>
              </a:buClr>
              <a:buSzPct val="120000"/>
              <a:buFont typeface="Wingdings" pitchFamily="2" charset="2"/>
              <a:buChar char="§"/>
            </a:pPr>
            <a:r>
              <a:rPr lang="en-US" sz="2000" dirty="0"/>
              <a:t>If a training provider offers theory instruction </a:t>
            </a:r>
            <a:r>
              <a:rPr lang="en-US" sz="2000" b="1" dirty="0"/>
              <a:t>only online</a:t>
            </a:r>
            <a:r>
              <a:rPr lang="en-US" sz="2000" dirty="0"/>
              <a:t>, the State licensing requirements do not apply.</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30</a:t>
            </a:fld>
            <a:endParaRPr lang="en-US" dirty="0"/>
          </a:p>
        </p:txBody>
      </p:sp>
      <p:sp>
        <p:nvSpPr>
          <p:cNvPr id="10" name="Rectangle 9">
            <a:extLst>
              <a:ext uri="{FF2B5EF4-FFF2-40B4-BE49-F238E27FC236}">
                <a16:creationId xmlns:a16="http://schemas.microsoft.com/office/drawing/2014/main" id="{C536B0D1-7AC3-944A-A8D2-DAD58BD009CA}"/>
              </a:ext>
            </a:extLst>
          </p:cNvPr>
          <p:cNvSpPr/>
          <p:nvPr/>
        </p:nvSpPr>
        <p:spPr>
          <a:xfrm>
            <a:off x="659674" y="100801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137794" y="1635696"/>
            <a:ext cx="4047853" cy="369332"/>
          </a:xfrm>
          <a:prstGeom prst="rect">
            <a:avLst/>
          </a:prstGeom>
          <a:noFill/>
          <a:ln>
            <a:noFill/>
          </a:ln>
        </p:spPr>
        <p:txBody>
          <a:bodyPr wrap="square" rtlCol="0">
            <a:spAutoFit/>
          </a:bodyPr>
          <a:lstStyle/>
          <a:p>
            <a:r>
              <a:rPr lang="en-US" b="1" dirty="0">
                <a:solidFill>
                  <a:srgbClr val="0C72B9"/>
                </a:solidFill>
                <a:latin typeface="Arial" panose="020B0604020202020204" pitchFamily="34" charset="0"/>
                <a:cs typeface="Arial" panose="020B0604020202020204" pitchFamily="34" charset="0"/>
              </a:rPr>
              <a:t>► For more information: § </a:t>
            </a:r>
            <a:r>
              <a:rPr lang="en-US" b="1" u="sng" dirty="0">
                <a:latin typeface="Arial" panose="020B0604020202020204" pitchFamily="34" charset="0"/>
                <a:cs typeface="Arial" panose="020B0604020202020204" pitchFamily="34" charset="0"/>
                <a:hlinkClick r:id="rId4"/>
              </a:rPr>
              <a:t>380.703</a:t>
            </a:r>
            <a:endParaRPr lang="en-US"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033" y="1087056"/>
            <a:ext cx="1097280" cy="1097280"/>
          </a:xfrm>
          <a:prstGeom prst="rect">
            <a:avLst/>
          </a:prstGeom>
        </p:spPr>
      </p:pic>
    </p:spTree>
    <p:custDataLst>
      <p:tags r:id="rId1"/>
    </p:custDataLst>
    <p:extLst>
      <p:ext uri="{BB962C8B-B14F-4D97-AF65-F5344CB8AC3E}">
        <p14:creationId xmlns:p14="http://schemas.microsoft.com/office/powerpoint/2010/main" val="37354048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2"/>
            <a:ext cx="2750820" cy="381946"/>
          </a:xfrm>
        </p:spPr>
        <p:txBody>
          <a:bodyPr/>
          <a:lstStyle/>
          <a:p>
            <a:pPr>
              <a:lnSpc>
                <a:spcPts val="2950"/>
              </a:lnSpc>
            </a:pPr>
            <a:r>
              <a:rPr lang="en-US" dirty="0"/>
              <a:t>Assessments</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508212" cy="3770263"/>
          </a:xfrm>
        </p:spPr>
        <p:txBody>
          <a:bodyPr/>
          <a:lstStyle/>
          <a:p>
            <a:r>
              <a:rPr lang="en-US" sz="2000" b="1" dirty="0">
                <a:solidFill>
                  <a:srgbClr val="0C72B9"/>
                </a:solidFill>
              </a:rPr>
              <a:t>Theory Training</a:t>
            </a:r>
            <a:endParaRPr lang="en-US" sz="2000" dirty="0">
              <a:solidFill>
                <a:srgbClr val="0C72B9"/>
              </a:solidFill>
            </a:endParaRPr>
          </a:p>
          <a:p>
            <a:pPr marL="342900" indent="-342900">
              <a:spcAft>
                <a:spcPts val="600"/>
              </a:spcAft>
              <a:buClr>
                <a:srgbClr val="0C72B9"/>
              </a:buClr>
              <a:buSzPct val="120000"/>
              <a:buFont typeface="Wingdings" pitchFamily="2" charset="2"/>
              <a:buChar char="§"/>
            </a:pPr>
            <a:r>
              <a:rPr lang="en-US" sz="2000" dirty="0"/>
              <a:t>Training providers must use assessments (in written or electronic format) to determine trainees' proficiency with all units in the theory curriculum.</a:t>
            </a:r>
          </a:p>
          <a:p>
            <a:pPr marL="342900" indent="-342900">
              <a:spcAft>
                <a:spcPts val="600"/>
              </a:spcAft>
              <a:buClr>
                <a:srgbClr val="0C72B9"/>
              </a:buClr>
              <a:buSzPct val="120000"/>
              <a:buFont typeface="Wingdings" pitchFamily="2" charset="2"/>
              <a:buChar char="§"/>
            </a:pPr>
            <a:r>
              <a:rPr lang="en-US" sz="2000" dirty="0"/>
              <a:t>Students must earn a minimum overall score of 80 percent.</a:t>
            </a:r>
          </a:p>
          <a:p>
            <a:pPr>
              <a:spcBef>
                <a:spcPts val="1200"/>
              </a:spcBef>
            </a:pPr>
            <a:r>
              <a:rPr lang="en-US" sz="2000" b="1" dirty="0">
                <a:solidFill>
                  <a:srgbClr val="0C72B9"/>
                </a:solidFill>
              </a:rPr>
              <a:t>BTW Training</a:t>
            </a:r>
            <a:endParaRPr lang="en-US" sz="2000" dirty="0">
              <a:solidFill>
                <a:srgbClr val="0C72B9"/>
              </a:solidFill>
            </a:endParaRPr>
          </a:p>
          <a:p>
            <a:pPr marL="342900" indent="-342900">
              <a:spcAft>
                <a:spcPts val="600"/>
              </a:spcAft>
              <a:buClr>
                <a:srgbClr val="0C72B9"/>
              </a:buClr>
              <a:buSzPct val="120000"/>
              <a:buFont typeface="Wingdings" pitchFamily="2" charset="2"/>
              <a:buChar char="§"/>
            </a:pPr>
            <a:r>
              <a:rPr lang="en-US" sz="2000" dirty="0"/>
              <a:t>Training instructors must evaluate and document a trainee's proficiency in BTW skills. </a:t>
            </a:r>
          </a:p>
          <a:p>
            <a:pPr marL="342900" indent="-342900">
              <a:spcAft>
                <a:spcPts val="600"/>
              </a:spcAft>
              <a:buClr>
                <a:srgbClr val="0C72B9"/>
              </a:buClr>
              <a:buSzPct val="120000"/>
              <a:buFont typeface="Wingdings" pitchFamily="2" charset="2"/>
              <a:buChar char="§"/>
            </a:pPr>
            <a:r>
              <a:rPr lang="en-US" sz="2000" dirty="0"/>
              <a:t>Training instructors must document the total number of clock hours each trainee spends to complete the BTW curriculum, but there is no minimum number of training hours required.</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31</a:t>
            </a:fld>
            <a:endParaRPr lang="en-US" dirty="0"/>
          </a:p>
        </p:txBody>
      </p:sp>
      <p:sp>
        <p:nvSpPr>
          <p:cNvPr id="7" name="Rectangle 6">
            <a:extLst>
              <a:ext uri="{FF2B5EF4-FFF2-40B4-BE49-F238E27FC236}">
                <a16:creationId xmlns:a16="http://schemas.microsoft.com/office/drawing/2014/main" id="{D77EAF31-9091-C345-87A1-FF3B2AF40264}"/>
              </a:ext>
            </a:extLst>
          </p:cNvPr>
          <p:cNvSpPr/>
          <p:nvPr/>
        </p:nvSpPr>
        <p:spPr>
          <a:xfrm>
            <a:off x="609600" y="10166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093262" y="1611868"/>
            <a:ext cx="4267200" cy="369332"/>
          </a:xfrm>
          <a:prstGeom prst="rect">
            <a:avLst/>
          </a:prstGeom>
          <a:noFill/>
          <a:ln>
            <a:noFill/>
          </a:ln>
        </p:spPr>
        <p:txBody>
          <a:bodyPr wrap="square" rtlCol="0">
            <a:spAutoFit/>
          </a:bodyPr>
          <a:lstStyle/>
          <a:p>
            <a:r>
              <a:rPr lang="en-US" b="1" dirty="0">
                <a:solidFill>
                  <a:srgbClr val="0C72B9"/>
                </a:solidFill>
                <a:latin typeface="Arial" panose="020B0604020202020204" pitchFamily="34" charset="0"/>
                <a:cs typeface="Arial" panose="020B0604020202020204" pitchFamily="34" charset="0"/>
              </a:rPr>
              <a:t>► For more information: § </a:t>
            </a:r>
            <a:r>
              <a:rPr lang="en-US" b="1" u="sng" dirty="0">
                <a:solidFill>
                  <a:srgbClr val="0C72B9"/>
                </a:solidFill>
                <a:latin typeface="Arial" panose="020B0604020202020204" pitchFamily="34" charset="0"/>
                <a:cs typeface="Arial" panose="020B0604020202020204" pitchFamily="34" charset="0"/>
                <a:hlinkClick r:id="rId4"/>
              </a:rPr>
              <a:t>380.725</a:t>
            </a:r>
            <a:endParaRPr lang="en-US" b="1" dirty="0">
              <a:solidFill>
                <a:srgbClr val="0C72B9"/>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926" y="1095716"/>
            <a:ext cx="1097280" cy="1097280"/>
          </a:xfrm>
          <a:prstGeom prst="rect">
            <a:avLst/>
          </a:prstGeom>
        </p:spPr>
      </p:pic>
    </p:spTree>
    <p:custDataLst>
      <p:tags r:id="rId1"/>
    </p:custDataLst>
    <p:extLst>
      <p:ext uri="{BB962C8B-B14F-4D97-AF65-F5344CB8AC3E}">
        <p14:creationId xmlns:p14="http://schemas.microsoft.com/office/powerpoint/2010/main" val="17661510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1"/>
            <a:ext cx="6248400" cy="407246"/>
          </a:xfrm>
        </p:spPr>
        <p:txBody>
          <a:bodyPr/>
          <a:lstStyle/>
          <a:p>
            <a:pPr>
              <a:lnSpc>
                <a:spcPts val="2950"/>
              </a:lnSpc>
            </a:pPr>
            <a:r>
              <a:rPr lang="en-US" dirty="0"/>
              <a:t>Driver Training Certification</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74370" y="2740798"/>
            <a:ext cx="7508212" cy="3600986"/>
          </a:xfrm>
        </p:spPr>
        <p:txBody>
          <a:bodyPr/>
          <a:lstStyle/>
          <a:p>
            <a:pPr marL="342900" indent="-342900">
              <a:spcAft>
                <a:spcPts val="600"/>
              </a:spcAft>
              <a:buClr>
                <a:srgbClr val="0C72B9"/>
              </a:buClr>
              <a:buSzPct val="120000"/>
              <a:buFont typeface="Wingdings" pitchFamily="2" charset="2"/>
              <a:buChar char="§"/>
            </a:pPr>
            <a:r>
              <a:rPr lang="en-US" sz="2000" dirty="0"/>
              <a:t>The following training certification information must be submitted to the Training Provider Registry by midnight of the second business day after each student completes training:</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Driver-trainee name, date of birth, and license/permit number and State of issuance.</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CDL class/endorsement and type. </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Specifics about the type of training completed (for example, theory or BTW).</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Score on written theory assessment (if applicable).</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Total number of clock hours spent BTW (if applicable).</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Date of successful completion of training.</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32</a:t>
            </a:fld>
            <a:endParaRPr lang="en-US" dirty="0"/>
          </a:p>
        </p:txBody>
      </p:sp>
      <p:sp>
        <p:nvSpPr>
          <p:cNvPr id="7" name="Rectangle 6">
            <a:extLst>
              <a:ext uri="{FF2B5EF4-FFF2-40B4-BE49-F238E27FC236}">
                <a16:creationId xmlns:a16="http://schemas.microsoft.com/office/drawing/2014/main" id="{D77EAF31-9091-C345-87A1-FF3B2AF40264}"/>
              </a:ext>
            </a:extLst>
          </p:cNvPr>
          <p:cNvSpPr/>
          <p:nvPr/>
        </p:nvSpPr>
        <p:spPr>
          <a:xfrm>
            <a:off x="635726" y="10166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05" y="1141436"/>
            <a:ext cx="1005840" cy="1005840"/>
          </a:xfrm>
          <a:prstGeom prst="rect">
            <a:avLst/>
          </a:prstGeom>
        </p:spPr>
      </p:pic>
      <p:sp>
        <p:nvSpPr>
          <p:cNvPr id="9" name="TextBox 8"/>
          <p:cNvSpPr txBox="1"/>
          <p:nvPr/>
        </p:nvSpPr>
        <p:spPr>
          <a:xfrm>
            <a:off x="2141560" y="1611868"/>
            <a:ext cx="6424550" cy="584775"/>
          </a:xfrm>
          <a:prstGeom prst="rect">
            <a:avLst/>
          </a:prstGeom>
          <a:noFill/>
          <a:ln>
            <a:noFill/>
          </a:ln>
        </p:spPr>
        <p:txBody>
          <a:bodyPr wrap="square" rtlCol="0">
            <a:spAutoFit/>
          </a:bodyPr>
          <a:lstStyle/>
          <a:p>
            <a:r>
              <a:rPr lang="en-US" sz="1600" b="1" dirty="0">
                <a:solidFill>
                  <a:srgbClr val="0C72B9"/>
                </a:solidFill>
                <a:latin typeface="Arial" panose="020B0604020202020204" pitchFamily="34" charset="0"/>
                <a:cs typeface="Arial" panose="020B0604020202020204" pitchFamily="34" charset="0"/>
              </a:rPr>
              <a:t>Training providers are not required to submit training certification information until February 7, 2022 and thereafter</a:t>
            </a:r>
          </a:p>
        </p:txBody>
      </p:sp>
    </p:spTree>
    <p:custDataLst>
      <p:tags r:id="rId1"/>
    </p:custDataLst>
    <p:extLst>
      <p:ext uri="{BB962C8B-B14F-4D97-AF65-F5344CB8AC3E}">
        <p14:creationId xmlns:p14="http://schemas.microsoft.com/office/powerpoint/2010/main" val="34560454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798" y="1047159"/>
            <a:ext cx="6650215" cy="676548"/>
          </a:xfrm>
        </p:spPr>
        <p:txBody>
          <a:bodyPr/>
          <a:lstStyle/>
          <a:p>
            <a:pPr>
              <a:lnSpc>
                <a:spcPts val="2950"/>
              </a:lnSpc>
            </a:pPr>
            <a:r>
              <a:rPr lang="en-US" dirty="0"/>
              <a:t>Documentation and Record Retention </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74369" y="2516549"/>
            <a:ext cx="8088631" cy="4262705"/>
          </a:xfrm>
        </p:spPr>
        <p:txBody>
          <a:bodyPr/>
          <a:lstStyle/>
          <a:p>
            <a:pPr marL="342900" indent="-342900">
              <a:spcAft>
                <a:spcPts val="600"/>
              </a:spcAft>
              <a:buClr>
                <a:srgbClr val="0C72B9"/>
              </a:buClr>
              <a:buSzPct val="120000"/>
              <a:buFont typeface="Wingdings" pitchFamily="2" charset="2"/>
              <a:buChar char="§"/>
            </a:pPr>
            <a:r>
              <a:rPr lang="en-US" sz="2000" dirty="0"/>
              <a:t>All training providers must retain specific records, including:</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Self-certifications by accepted driver-trainees for BTW training attesting that they will comply with U.S. Department of Transportation regulations, as well as State and/or local laws related to controlled substances and alcohol testing, age, medical certification, licensing, and driving record.</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A copy of the trainee's CLP or CDL.</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Instructor qualification documentation.</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Lesson plans for theory and BTW (range and public road) training curricula.</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Records of individual entry-level driver training assessments.</a:t>
            </a:r>
          </a:p>
          <a:p>
            <a:pPr marL="342900" indent="-342900">
              <a:spcAft>
                <a:spcPts val="600"/>
              </a:spcAft>
              <a:buClr>
                <a:srgbClr val="0C72B9"/>
              </a:buClr>
              <a:buSzPct val="120000"/>
              <a:buFont typeface="Wingdings" pitchFamily="2" charset="2"/>
              <a:buChar char="§"/>
            </a:pPr>
            <a:r>
              <a:rPr lang="en-US" sz="2000" dirty="0"/>
              <a:t>Records must be maintained for at least 3 years.</a:t>
            </a:r>
          </a:p>
          <a:p>
            <a:pPr marL="800089" lvl="1" indent="-342900">
              <a:spcAft>
                <a:spcPts val="600"/>
              </a:spcAft>
              <a:buClr>
                <a:srgbClr val="0C72B9"/>
              </a:buClr>
              <a:buSzPct val="120000"/>
              <a:buFont typeface="Wingdings" pitchFamily="2" charset="2"/>
              <a:buChar char="§"/>
            </a:pPr>
            <a:endParaRPr lang="en-US" dirty="0"/>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33</a:t>
            </a:fld>
            <a:endParaRPr lang="en-US" dirty="0"/>
          </a:p>
        </p:txBody>
      </p:sp>
      <p:sp>
        <p:nvSpPr>
          <p:cNvPr id="7" name="Rectangle 6">
            <a:extLst>
              <a:ext uri="{FF2B5EF4-FFF2-40B4-BE49-F238E27FC236}">
                <a16:creationId xmlns:a16="http://schemas.microsoft.com/office/drawing/2014/main" id="{D77EAF31-9091-C345-87A1-FF3B2AF40264}"/>
              </a:ext>
            </a:extLst>
          </p:cNvPr>
          <p:cNvSpPr/>
          <p:nvPr/>
        </p:nvSpPr>
        <p:spPr>
          <a:xfrm>
            <a:off x="635726" y="10166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128231" y="1840294"/>
            <a:ext cx="4079831" cy="369332"/>
          </a:xfrm>
          <a:prstGeom prst="rect">
            <a:avLst/>
          </a:prstGeom>
          <a:noFill/>
          <a:ln>
            <a:noFill/>
          </a:ln>
        </p:spPr>
        <p:txBody>
          <a:bodyPr wrap="square" rtlCol="0">
            <a:spAutoFit/>
          </a:bodyPr>
          <a:lstStyle/>
          <a:p>
            <a:r>
              <a:rPr lang="en-US" b="1" dirty="0">
                <a:solidFill>
                  <a:srgbClr val="0C72B9"/>
                </a:solidFill>
                <a:latin typeface="Arial" panose="020B0604020202020204" pitchFamily="34" charset="0"/>
                <a:cs typeface="Arial" panose="020B0604020202020204" pitchFamily="34" charset="0"/>
              </a:rPr>
              <a:t>► For more information: § </a:t>
            </a:r>
            <a:r>
              <a:rPr lang="en-US" b="1" u="sng" dirty="0">
                <a:solidFill>
                  <a:schemeClr val="bg1"/>
                </a:solidFill>
                <a:latin typeface="Arial" panose="020B0604020202020204" pitchFamily="34" charset="0"/>
                <a:cs typeface="Arial" panose="020B0604020202020204" pitchFamily="34" charset="0"/>
                <a:hlinkClick r:id="rId4"/>
              </a:rPr>
              <a:t>380.725</a:t>
            </a:r>
            <a:endParaRPr lang="en-US"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095" y="1095716"/>
            <a:ext cx="1095261" cy="1097280"/>
          </a:xfrm>
          <a:prstGeom prst="rect">
            <a:avLst/>
          </a:prstGeom>
        </p:spPr>
      </p:pic>
    </p:spTree>
    <p:custDataLst>
      <p:tags r:id="rId1"/>
    </p:custDataLst>
    <p:extLst>
      <p:ext uri="{BB962C8B-B14F-4D97-AF65-F5344CB8AC3E}">
        <p14:creationId xmlns:p14="http://schemas.microsoft.com/office/powerpoint/2010/main" val="27942165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2"/>
            <a:ext cx="2750820" cy="381946"/>
          </a:xfrm>
        </p:spPr>
        <p:txBody>
          <a:bodyPr/>
          <a:lstStyle/>
          <a:p>
            <a:pPr>
              <a:lnSpc>
                <a:spcPts val="2950"/>
              </a:lnSpc>
            </a:pPr>
            <a:r>
              <a:rPr lang="en-US" dirty="0">
                <a:solidFill>
                  <a:schemeClr val="accent1"/>
                </a:solidFill>
              </a:rPr>
              <a:t>FMCSA Audits</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508212" cy="2785378"/>
          </a:xfrm>
        </p:spPr>
        <p:txBody>
          <a:bodyPr/>
          <a:lstStyle/>
          <a:p>
            <a:pPr marL="342900" indent="-342900">
              <a:spcAft>
                <a:spcPts val="600"/>
              </a:spcAft>
              <a:buClr>
                <a:srgbClr val="0C72B9"/>
              </a:buClr>
              <a:buSzPct val="120000"/>
              <a:buFont typeface="Wingdings" pitchFamily="2" charset="2"/>
              <a:buChar char="§"/>
            </a:pPr>
            <a:r>
              <a:rPr lang="en-US" sz="2000" dirty="0"/>
              <a:t>Training providers must allow FMCSA or its authorized representative to audit their operations.</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If FMCSA determines that a training provider does not meet all applicable requirements, FMCSA may remove the training provider from the Registry.</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Any training conducted after a training provider’s removal date will be considered invalid.</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Training providers who wish to remain listed on the Registry may appeal FMCSA’s decision or take corrective action. </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34</a:t>
            </a:fld>
            <a:endParaRPr lang="en-US" dirty="0"/>
          </a:p>
        </p:txBody>
      </p:sp>
      <p:sp>
        <p:nvSpPr>
          <p:cNvPr id="7" name="Rectangle 6">
            <a:extLst>
              <a:ext uri="{FF2B5EF4-FFF2-40B4-BE49-F238E27FC236}">
                <a16:creationId xmlns:a16="http://schemas.microsoft.com/office/drawing/2014/main" id="{D77EAF31-9091-C345-87A1-FF3B2AF40264}"/>
              </a:ext>
            </a:extLst>
          </p:cNvPr>
          <p:cNvSpPr/>
          <p:nvPr/>
        </p:nvSpPr>
        <p:spPr>
          <a:xfrm>
            <a:off x="648244" y="10166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106708" y="1644356"/>
            <a:ext cx="5257800" cy="369332"/>
          </a:xfrm>
          <a:prstGeom prst="rect">
            <a:avLst/>
          </a:prstGeom>
          <a:noFill/>
          <a:ln>
            <a:noFill/>
          </a:ln>
        </p:spPr>
        <p:txBody>
          <a:bodyPr wrap="square" rtlCol="0">
            <a:spAutoFit/>
          </a:bodyPr>
          <a:lstStyle/>
          <a:p>
            <a:r>
              <a:rPr lang="en-US" b="1" dirty="0">
                <a:solidFill>
                  <a:srgbClr val="0C72B9"/>
                </a:solidFill>
                <a:latin typeface="Arial" panose="020B0604020202020204" pitchFamily="34" charset="0"/>
                <a:cs typeface="Arial" panose="020B0604020202020204" pitchFamily="34" charset="0"/>
              </a:rPr>
              <a:t>► For more information: §§ </a:t>
            </a:r>
            <a:r>
              <a:rPr lang="en-US" b="1" dirty="0">
                <a:latin typeface="Arial" panose="020B0604020202020204" pitchFamily="34" charset="0"/>
                <a:cs typeface="Arial" panose="020B0604020202020204" pitchFamily="34" charset="0"/>
                <a:hlinkClick r:id="rId4"/>
              </a:rPr>
              <a:t>380.721</a:t>
            </a:r>
            <a:r>
              <a:rPr lang="en-US"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hlinkClick r:id="rId5"/>
              </a:rPr>
              <a:t>380.723</a:t>
            </a:r>
            <a:r>
              <a:rPr lang="en-US" b="1" dirty="0">
                <a:latin typeface="Arial" panose="020B0604020202020204" pitchFamily="34" charset="0"/>
                <a:cs typeface="Arial" panose="020B0604020202020204" pitchFamily="34" charset="0"/>
              </a:rPr>
              <a:t>  </a:t>
            </a:r>
            <a:endParaRPr lang="en-US"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603" y="1095716"/>
            <a:ext cx="1097280" cy="1097280"/>
          </a:xfrm>
          <a:prstGeom prst="rect">
            <a:avLst/>
          </a:prstGeom>
        </p:spPr>
      </p:pic>
    </p:spTree>
    <p:custDataLst>
      <p:tags r:id="rId1"/>
    </p:custDataLst>
    <p:extLst>
      <p:ext uri="{BB962C8B-B14F-4D97-AF65-F5344CB8AC3E}">
        <p14:creationId xmlns:p14="http://schemas.microsoft.com/office/powerpoint/2010/main" val="31549374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1"/>
            <a:ext cx="6324600" cy="407246"/>
          </a:xfrm>
        </p:spPr>
        <p:txBody>
          <a:bodyPr/>
          <a:lstStyle/>
          <a:p>
            <a:pPr>
              <a:lnSpc>
                <a:spcPts val="2950"/>
              </a:lnSpc>
            </a:pPr>
            <a:r>
              <a:rPr lang="en-US" dirty="0"/>
              <a:t>Maintaining Registration</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696200" cy="3493264"/>
          </a:xfrm>
        </p:spPr>
        <p:txBody>
          <a:bodyPr/>
          <a:lstStyle/>
          <a:p>
            <a:pPr marL="342900" lvl="0" indent="-342900">
              <a:spcBef>
                <a:spcPts val="1200"/>
              </a:spcBef>
              <a:spcAft>
                <a:spcPts val="600"/>
              </a:spcAft>
              <a:buClr>
                <a:srgbClr val="0C72B9"/>
              </a:buClr>
              <a:buSzPct val="120000"/>
              <a:buFont typeface="Wingdings" pitchFamily="2" charset="2"/>
              <a:buChar char="§"/>
            </a:pPr>
            <a:r>
              <a:rPr lang="en-US" sz="2000" b="1" dirty="0">
                <a:solidFill>
                  <a:srgbClr val="0C72B9"/>
                </a:solidFill>
              </a:rPr>
              <a:t>Within 30 days of a change                                                                 </a:t>
            </a:r>
            <a:r>
              <a:rPr lang="en-US" sz="2000" dirty="0"/>
              <a:t>Update your registration with any changes to key information, such as:</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Name, address, phone number.</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Type(s) of training offered.</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Training provider status.</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Change in State licensure, certification, or accreditation status.</a:t>
            </a:r>
          </a:p>
          <a:p>
            <a:pPr marL="342900" lvl="0" indent="-342900">
              <a:spcBef>
                <a:spcPts val="1200"/>
              </a:spcBef>
              <a:spcAft>
                <a:spcPts val="600"/>
              </a:spcAft>
              <a:buClr>
                <a:srgbClr val="0C72B9"/>
              </a:buClr>
              <a:buSzPct val="120000"/>
              <a:buFont typeface="Wingdings" pitchFamily="2" charset="2"/>
              <a:buChar char="§"/>
            </a:pPr>
            <a:r>
              <a:rPr lang="en-US" sz="2000" b="1" dirty="0">
                <a:solidFill>
                  <a:srgbClr val="0C72B9"/>
                </a:solidFill>
              </a:rPr>
              <a:t>Biennial update                                                                                             </a:t>
            </a:r>
            <a:r>
              <a:rPr lang="en-US" sz="2000" dirty="0"/>
              <a:t>Confirm your TPR registration biennially, even if nothing has changed.</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35</a:t>
            </a:fld>
            <a:endParaRPr lang="en-US" dirty="0"/>
          </a:p>
        </p:txBody>
      </p:sp>
      <p:sp>
        <p:nvSpPr>
          <p:cNvPr id="7" name="Rectangle 6">
            <a:extLst>
              <a:ext uri="{FF2B5EF4-FFF2-40B4-BE49-F238E27FC236}">
                <a16:creationId xmlns:a16="http://schemas.microsoft.com/office/drawing/2014/main" id="{D77EAF31-9091-C345-87A1-FF3B2AF40264}"/>
              </a:ext>
            </a:extLst>
          </p:cNvPr>
          <p:cNvSpPr/>
          <p:nvPr/>
        </p:nvSpPr>
        <p:spPr>
          <a:xfrm>
            <a:off x="622118" y="10166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120153" y="1635697"/>
            <a:ext cx="4114800" cy="369332"/>
          </a:xfrm>
          <a:prstGeom prst="rect">
            <a:avLst/>
          </a:prstGeom>
          <a:noFill/>
          <a:ln>
            <a:noFill/>
          </a:ln>
        </p:spPr>
        <p:txBody>
          <a:bodyPr wrap="square" rtlCol="0">
            <a:spAutoFit/>
          </a:bodyPr>
          <a:lstStyle/>
          <a:p>
            <a:r>
              <a:rPr lang="en-US" b="1" dirty="0">
                <a:solidFill>
                  <a:srgbClr val="0C72B9"/>
                </a:solidFill>
                <a:latin typeface="Arial" panose="020B0604020202020204" pitchFamily="34" charset="0"/>
                <a:cs typeface="Arial" panose="020B0604020202020204" pitchFamily="34" charset="0"/>
              </a:rPr>
              <a:t>► For more information: § </a:t>
            </a:r>
            <a:r>
              <a:rPr lang="en-US" b="1" u="sng" dirty="0">
                <a:latin typeface="Arial" panose="020B0604020202020204" pitchFamily="34" charset="0"/>
                <a:cs typeface="Arial" panose="020B0604020202020204" pitchFamily="34" charset="0"/>
                <a:hlinkClick r:id="rId4"/>
              </a:rPr>
              <a:t>380.719</a:t>
            </a:r>
            <a:endParaRPr lang="en-US" b="1"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603" y="1095716"/>
            <a:ext cx="1097280" cy="1097280"/>
          </a:xfrm>
          <a:prstGeom prst="rect">
            <a:avLst/>
          </a:prstGeom>
        </p:spPr>
      </p:pic>
    </p:spTree>
    <p:custDataLst>
      <p:tags r:id="rId1"/>
    </p:custDataLst>
    <p:extLst>
      <p:ext uri="{BB962C8B-B14F-4D97-AF65-F5344CB8AC3E}">
        <p14:creationId xmlns:p14="http://schemas.microsoft.com/office/powerpoint/2010/main" val="29393617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1"/>
            <a:ext cx="6324600" cy="407246"/>
          </a:xfrm>
        </p:spPr>
        <p:txBody>
          <a:bodyPr/>
          <a:lstStyle/>
          <a:p>
            <a:pPr>
              <a:lnSpc>
                <a:spcPts val="2950"/>
              </a:lnSpc>
            </a:pPr>
            <a:r>
              <a:rPr lang="en-US" dirty="0"/>
              <a:t>Grounds for Removal</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22118" y="2272033"/>
            <a:ext cx="7696200" cy="4355038"/>
          </a:xfrm>
        </p:spPr>
        <p:txBody>
          <a:bodyPr/>
          <a:lstStyle/>
          <a:p>
            <a:pPr marL="342900" lvl="0" indent="-342900">
              <a:spcBef>
                <a:spcPts val="1200"/>
              </a:spcBef>
              <a:spcAft>
                <a:spcPts val="600"/>
              </a:spcAft>
              <a:buClr>
                <a:srgbClr val="0C72B9"/>
              </a:buClr>
              <a:buSzPct val="120000"/>
              <a:buFont typeface="Wingdings" pitchFamily="2" charset="2"/>
              <a:buChar char="§"/>
            </a:pPr>
            <a:r>
              <a:rPr lang="en-US" sz="2000" b="1" dirty="0">
                <a:solidFill>
                  <a:srgbClr val="0C72B9"/>
                </a:solidFill>
              </a:rPr>
              <a:t>FMCSA may remove a provider from the TPR based on:</a:t>
            </a:r>
            <a:endParaRPr lang="en-US" dirty="0">
              <a:latin typeface="Arial" panose="020B0604020202020204" pitchFamily="34" charset="0"/>
              <a:cs typeface="Arial" panose="020B0604020202020204" pitchFamily="34" charset="0"/>
            </a:endParaRP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Failing to comply with the requirements for continued TPR listing</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Denying access during an audit or investigation</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Material deficiencies in the program, operations, or eligibility</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Falsely claiming eligibility to provide training</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Evaluation of pass/fail rates for the students of the providers based on State testing scores</a:t>
            </a:r>
          </a:p>
          <a:p>
            <a:pPr marL="342900" lvl="0" indent="-342900">
              <a:spcBef>
                <a:spcPts val="1200"/>
              </a:spcBef>
              <a:spcAft>
                <a:spcPts val="600"/>
              </a:spcAft>
              <a:buClr>
                <a:srgbClr val="0C72B9"/>
              </a:buClr>
              <a:buSzPct val="120000"/>
              <a:buFont typeface="Wingdings" pitchFamily="2" charset="2"/>
              <a:buChar char="§"/>
            </a:pPr>
            <a:r>
              <a:rPr lang="en-US" sz="2000" b="1" dirty="0">
                <a:solidFill>
                  <a:srgbClr val="0C72B9"/>
                </a:solidFill>
              </a:rPr>
              <a:t>Removal by FMCSA means any training conducted after the removal date is invalid</a:t>
            </a:r>
          </a:p>
          <a:p>
            <a:pPr marL="342900" lvl="0" indent="-342900">
              <a:spcBef>
                <a:spcPts val="1200"/>
              </a:spcBef>
              <a:spcAft>
                <a:spcPts val="600"/>
              </a:spcAft>
              <a:buClr>
                <a:srgbClr val="0C72B9"/>
              </a:buClr>
              <a:buSzPct val="120000"/>
              <a:buFont typeface="Wingdings" pitchFamily="2" charset="2"/>
              <a:buChar char="§"/>
            </a:pPr>
            <a:r>
              <a:rPr lang="en-US" sz="2000" b="1" dirty="0">
                <a:solidFill>
                  <a:srgbClr val="0C72B9"/>
                </a:solidFill>
              </a:rPr>
              <a:t>On a case-by-case basis, the FMCSA may retroactively invalidate previous training if the driver-trainee willingly engaged in fraud or other criminal behavior</a:t>
            </a:r>
            <a:endParaRPr lang="en-US" sz="2000" dirty="0"/>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36</a:t>
            </a:fld>
            <a:endParaRPr lang="en-US" dirty="0"/>
          </a:p>
        </p:txBody>
      </p:sp>
      <p:sp>
        <p:nvSpPr>
          <p:cNvPr id="7" name="Rectangle 6">
            <a:extLst>
              <a:ext uri="{FF2B5EF4-FFF2-40B4-BE49-F238E27FC236}">
                <a16:creationId xmlns:a16="http://schemas.microsoft.com/office/drawing/2014/main" id="{D77EAF31-9091-C345-87A1-FF3B2AF40264}"/>
              </a:ext>
            </a:extLst>
          </p:cNvPr>
          <p:cNvSpPr/>
          <p:nvPr/>
        </p:nvSpPr>
        <p:spPr>
          <a:xfrm>
            <a:off x="622118" y="10166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120153" y="1635697"/>
            <a:ext cx="4114800" cy="369332"/>
          </a:xfrm>
          <a:prstGeom prst="rect">
            <a:avLst/>
          </a:prstGeom>
          <a:noFill/>
          <a:ln>
            <a:noFill/>
          </a:ln>
        </p:spPr>
        <p:txBody>
          <a:bodyPr wrap="square" rtlCol="0">
            <a:spAutoFit/>
          </a:bodyPr>
          <a:lstStyle/>
          <a:p>
            <a:r>
              <a:rPr lang="en-US" b="1" dirty="0">
                <a:solidFill>
                  <a:srgbClr val="0C72B9"/>
                </a:solidFill>
                <a:latin typeface="Arial" panose="020B0604020202020204" pitchFamily="34" charset="0"/>
                <a:cs typeface="Arial" panose="020B0604020202020204" pitchFamily="34" charset="0"/>
              </a:rPr>
              <a:t>► For more information: §</a:t>
            </a:r>
            <a:r>
              <a:rPr lang="en-US" b="1" dirty="0">
                <a:solidFill>
                  <a:schemeClr val="accent3">
                    <a:lumMod val="75000"/>
                  </a:schemeClr>
                </a:solidFill>
                <a:latin typeface="Arial" panose="020B0604020202020204" pitchFamily="34" charset="0"/>
                <a:cs typeface="Arial" panose="020B0604020202020204" pitchFamily="34" charset="0"/>
              </a:rPr>
              <a:t> </a:t>
            </a:r>
            <a:r>
              <a:rPr lang="en-US" b="1" u="sng" dirty="0">
                <a:solidFill>
                  <a:schemeClr val="accent3">
                    <a:lumMod val="75000"/>
                  </a:schemeClr>
                </a:solidFill>
                <a:latin typeface="Arial" panose="020B0604020202020204" pitchFamily="34" charset="0"/>
                <a:cs typeface="Arial" panose="020B0604020202020204" pitchFamily="34" charset="0"/>
              </a:rPr>
              <a:t>380.721</a:t>
            </a:r>
            <a:endParaRPr lang="en-US" b="1" dirty="0">
              <a:solidFill>
                <a:schemeClr val="accent3">
                  <a:lumMod val="7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603" y="1095716"/>
            <a:ext cx="1097280" cy="1097280"/>
          </a:xfrm>
          <a:prstGeom prst="rect">
            <a:avLst/>
          </a:prstGeom>
        </p:spPr>
      </p:pic>
    </p:spTree>
    <p:custDataLst>
      <p:tags r:id="rId1"/>
    </p:custDataLst>
    <p:extLst>
      <p:ext uri="{BB962C8B-B14F-4D97-AF65-F5344CB8AC3E}">
        <p14:creationId xmlns:p14="http://schemas.microsoft.com/office/powerpoint/2010/main" val="22482210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7">
            <a:extLst>
              <a:ext uri="{FF2B5EF4-FFF2-40B4-BE49-F238E27FC236}">
                <a16:creationId xmlns:a16="http://schemas.microsoft.com/office/drawing/2014/main" id="{85805F14-D024-164D-9A6B-7113B23B5CC4}"/>
              </a:ext>
            </a:extLst>
          </p:cNvPr>
          <p:cNvSpPr txBox="1">
            <a:spLocks/>
          </p:cNvSpPr>
          <p:nvPr/>
        </p:nvSpPr>
        <p:spPr>
          <a:xfrm>
            <a:off x="533401" y="1981200"/>
            <a:ext cx="7391400" cy="4375468"/>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a:spcAft>
                <a:spcPts val="600"/>
              </a:spcAft>
            </a:pPr>
            <a:r>
              <a:rPr lang="en-US" sz="2800" dirty="0">
                <a:latin typeface="Arial" panose="020B0604020202020204" pitchFamily="34" charset="0"/>
                <a:cs typeface="Arial" panose="020B0604020202020204" pitchFamily="34" charset="0"/>
              </a:rPr>
              <a:t>Get Ready to Submit on February 7, 2022</a:t>
            </a:r>
            <a:endParaRPr lang="en-US" sz="1400" dirty="0">
              <a:solidFill>
                <a:schemeClr val="tx1"/>
              </a:solidFill>
              <a:latin typeface="Arial" panose="020B0604020202020204" pitchFamily="34" charset="0"/>
              <a:cs typeface="Arial" panose="020B0604020202020204" pitchFamily="34" charset="0"/>
            </a:endParaRPr>
          </a:p>
          <a:p>
            <a:pPr marL="1543050" lvl="1">
              <a:spcBef>
                <a:spcPts val="0"/>
              </a:spcBef>
              <a:spcAft>
                <a:spcPts val="0"/>
              </a:spcAft>
              <a:buClr>
                <a:srgbClr val="0C72B9"/>
              </a:buClr>
              <a:buSzPct val="120000"/>
            </a:pPr>
            <a:endParaRPr lang="en-US" sz="1400" b="1" dirty="0">
              <a:solidFill>
                <a:schemeClr val="accent2"/>
              </a:solidFill>
              <a:latin typeface="Arial" panose="020B0604020202020204" pitchFamily="34" charset="0"/>
              <a:cs typeface="Arial" panose="020B0604020202020204" pitchFamily="34" charset="0"/>
            </a:endParaRPr>
          </a:p>
          <a:p>
            <a:pPr marL="1543050" lvl="1">
              <a:spcAft>
                <a:spcPts val="600"/>
              </a:spcAft>
              <a:buClr>
                <a:srgbClr val="0C72B9"/>
              </a:buClr>
              <a:buSzPct val="120000"/>
            </a:pPr>
            <a:r>
              <a:rPr lang="en-US" sz="2000" b="1" dirty="0">
                <a:solidFill>
                  <a:schemeClr val="accent2"/>
                </a:solidFill>
                <a:latin typeface="Arial" panose="020B0604020202020204" pitchFamily="34" charset="0"/>
                <a:cs typeface="Arial" panose="020B0604020202020204" pitchFamily="34" charset="0"/>
              </a:rPr>
              <a:t>MANUAL SUBMISSION                                                   </a:t>
            </a:r>
            <a:r>
              <a:rPr lang="en-US" sz="2000" dirty="0">
                <a:solidFill>
                  <a:schemeClr val="tx1"/>
                </a:solidFill>
                <a:latin typeface="Arial" panose="020B0604020202020204" pitchFamily="34" charset="0"/>
                <a:cs typeface="Arial" panose="020B0604020202020204" pitchFamily="34" charset="0"/>
              </a:rPr>
              <a:t>All training providers will be able to manually enter driver information using an online form. </a:t>
            </a:r>
          </a:p>
          <a:p>
            <a:pPr marL="1543050" lvl="1">
              <a:spcAft>
                <a:spcPts val="600"/>
              </a:spcAft>
              <a:buClr>
                <a:srgbClr val="0C72B9"/>
              </a:buClr>
              <a:buSzPct val="120000"/>
            </a:pPr>
            <a:endParaRPr lang="en-US" b="1" dirty="0">
              <a:solidFill>
                <a:schemeClr val="tx1"/>
              </a:solidFill>
              <a:latin typeface="Arial" panose="020B0604020202020204" pitchFamily="34" charset="0"/>
              <a:cs typeface="Arial" panose="020B0604020202020204" pitchFamily="34" charset="0"/>
            </a:endParaRPr>
          </a:p>
          <a:p>
            <a:pPr marL="1543050" lvl="1">
              <a:spcAft>
                <a:spcPts val="600"/>
              </a:spcAft>
              <a:buClr>
                <a:srgbClr val="0C72B9"/>
              </a:buClr>
              <a:buSzPct val="120000"/>
            </a:pPr>
            <a:r>
              <a:rPr lang="en-US" sz="2000" b="1" dirty="0">
                <a:solidFill>
                  <a:schemeClr val="accent2"/>
                </a:solidFill>
                <a:latin typeface="Arial" panose="020B0604020202020204" pitchFamily="34" charset="0"/>
                <a:cs typeface="Arial" panose="020B0604020202020204" pitchFamily="34" charset="0"/>
              </a:rPr>
              <a:t>WEB SERVICES SUBMISSION                          </a:t>
            </a:r>
            <a:r>
              <a:rPr lang="en-US" sz="2000" dirty="0">
                <a:solidFill>
                  <a:schemeClr val="tx1"/>
                </a:solidFill>
                <a:latin typeface="Arial" panose="020B0604020202020204" pitchFamily="34" charset="0"/>
                <a:cs typeface="Arial" panose="020B0604020202020204" pitchFamily="34" charset="0"/>
              </a:rPr>
              <a:t>Optional: Training providers with their own IT systems can set up a web interface to submit data via a TPR Web Service. </a:t>
            </a:r>
          </a:p>
          <a:p>
            <a:pPr>
              <a:spcAft>
                <a:spcPts val="600"/>
              </a:spcAft>
            </a:pPr>
            <a:r>
              <a:rPr lang="en-US" sz="1900" b="0" dirty="0">
                <a:latin typeface="Arial" panose="020B0604020202020204" pitchFamily="34" charset="0"/>
                <a:cs typeface="Arial" panose="020B0604020202020204" pitchFamily="34" charset="0"/>
              </a:rPr>
              <a:t> </a:t>
            </a:r>
          </a:p>
          <a:p>
            <a:pPr>
              <a:spcAft>
                <a:spcPts val="600"/>
              </a:spcAft>
            </a:pPr>
            <a:endParaRPr lang="en-US" sz="1900" b="0" dirty="0">
              <a:latin typeface="Arial" panose="020B0604020202020204" pitchFamily="34" charset="0"/>
              <a:cs typeface="Arial" panose="020B0604020202020204" pitchFamily="34" charset="0"/>
            </a:endParaRPr>
          </a:p>
        </p:txBody>
      </p:sp>
      <p:sp>
        <p:nvSpPr>
          <p:cNvPr id="13" name="Title 12">
            <a:extLst>
              <a:ext uri="{FF2B5EF4-FFF2-40B4-BE49-F238E27FC236}">
                <a16:creationId xmlns:a16="http://schemas.microsoft.com/office/drawing/2014/main" id="{47306FE2-AD1F-3640-9358-FBF79F10430E}"/>
              </a:ext>
            </a:extLst>
          </p:cNvPr>
          <p:cNvSpPr>
            <a:spLocks noGrp="1"/>
          </p:cNvSpPr>
          <p:nvPr>
            <p:ph type="title"/>
          </p:nvPr>
        </p:nvSpPr>
        <p:spPr>
          <a:xfrm>
            <a:off x="645188" y="1031557"/>
            <a:ext cx="7660615" cy="492443"/>
          </a:xfrm>
        </p:spPr>
        <p:txBody>
          <a:bodyPr/>
          <a:lstStyle/>
          <a:p>
            <a:r>
              <a:rPr lang="en-US" dirty="0">
                <a:solidFill>
                  <a:schemeClr val="tx2"/>
                </a:solidFill>
              </a:rPr>
              <a:t>How will your training provider submit driver training certification information?</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37</a:t>
            </a:fld>
            <a:endParaRPr lang="en-US" dirty="0"/>
          </a:p>
        </p:txBody>
      </p:sp>
      <p:pic>
        <p:nvPicPr>
          <p:cNvPr id="11" name="Picture 10">
            <a:extLst>
              <a:ext uri="{FF2B5EF4-FFF2-40B4-BE49-F238E27FC236}">
                <a16:creationId xmlns:a16="http://schemas.microsoft.com/office/drawing/2014/main" id="{40B4882A-BCF9-934A-B67F-63AAAA00AED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6351" y="4625785"/>
            <a:ext cx="1473950" cy="1095677"/>
          </a:xfrm>
          <a:prstGeom prst="rect">
            <a:avLst/>
          </a:prstGeom>
        </p:spPr>
      </p:pic>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782896" y="2851543"/>
            <a:ext cx="1280860" cy="1317042"/>
          </a:xfrm>
          <a:prstGeom prst="rect">
            <a:avLst/>
          </a:prstGeom>
        </p:spPr>
      </p:pic>
    </p:spTree>
    <p:custDataLst>
      <p:tags r:id="rId1"/>
    </p:custDataLst>
    <p:extLst>
      <p:ext uri="{BB962C8B-B14F-4D97-AF65-F5344CB8AC3E}">
        <p14:creationId xmlns:p14="http://schemas.microsoft.com/office/powerpoint/2010/main" val="9149664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dirty="0">
                <a:solidFill>
                  <a:schemeClr val="tx2"/>
                </a:solidFill>
              </a:rPr>
              <a:t>TPR Web Service</a:t>
            </a:r>
          </a:p>
        </p:txBody>
      </p:sp>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45188" y="1600200"/>
            <a:ext cx="6447698" cy="4316566"/>
          </a:xfrm>
        </p:spPr>
        <p:txBody>
          <a:bodyPr wrap="square" lIns="0" tIns="0" rIns="0" bIns="0" anchor="t">
            <a:spAutoFit/>
          </a:bodyPr>
          <a:lstStyle/>
          <a:p>
            <a:pPr algn="l">
              <a:spcBef>
                <a:spcPts val="450"/>
              </a:spcBef>
              <a:spcAft>
                <a:spcPts val="600"/>
              </a:spcAft>
            </a:pPr>
            <a:r>
              <a:rPr lang="en-US" dirty="0"/>
              <a:t>The TPR Web Service submission option may be a good fit for training providers that:</a:t>
            </a:r>
          </a:p>
          <a:p>
            <a:pPr marL="342900" indent="-342900" algn="l">
              <a:spcBef>
                <a:spcPts val="450"/>
              </a:spcBef>
              <a:spcAft>
                <a:spcPts val="600"/>
              </a:spcAft>
              <a:buClr>
                <a:schemeClr val="accent2"/>
              </a:buClr>
              <a:buSzPct val="120000"/>
              <a:buFont typeface="Wingdings" pitchFamily="2" charset="2"/>
              <a:buChar char="§"/>
            </a:pPr>
            <a:r>
              <a:rPr lang="en-US" sz="2200" dirty="0"/>
              <a:t>Anticipate submitting a significant number of driver training certifications on a regular basis.</a:t>
            </a:r>
          </a:p>
          <a:p>
            <a:pPr marL="342900" indent="-342900" algn="l">
              <a:spcBef>
                <a:spcPts val="450"/>
              </a:spcBef>
              <a:spcAft>
                <a:spcPts val="600"/>
              </a:spcAft>
              <a:buClr>
                <a:schemeClr val="accent2"/>
              </a:buClr>
              <a:buSzPct val="120000"/>
              <a:buFont typeface="Wingdings" pitchFamily="2" charset="2"/>
              <a:buChar char="§"/>
            </a:pPr>
            <a:r>
              <a:rPr lang="en-US" sz="2200" dirty="0"/>
              <a:t>Have an existing IT system to track driver training results.</a:t>
            </a:r>
          </a:p>
          <a:p>
            <a:pPr marL="342900" indent="-342900" algn="l">
              <a:spcBef>
                <a:spcPts val="450"/>
              </a:spcBef>
              <a:spcAft>
                <a:spcPts val="600"/>
              </a:spcAft>
              <a:buClr>
                <a:schemeClr val="accent2"/>
              </a:buClr>
              <a:buSzPct val="120000"/>
              <a:buFont typeface="Wingdings" pitchFamily="2" charset="2"/>
              <a:buChar char="§"/>
            </a:pPr>
            <a:r>
              <a:rPr lang="en-US" sz="2200" dirty="0">
                <a:latin typeface="Arial"/>
                <a:cs typeface="Arial"/>
              </a:rPr>
              <a:t>Have an IT support team that can update your IT system to interface with TPR Web Service, per the technical specifications in the Web Services Development Handbook.</a:t>
            </a:r>
          </a:p>
          <a:p>
            <a:pPr>
              <a:buClr>
                <a:schemeClr val="accent2"/>
              </a:buClr>
            </a:pPr>
            <a:endParaRPr lang="en-US" dirty="0"/>
          </a:p>
        </p:txBody>
      </p:sp>
      <p:sp>
        <p:nvSpPr>
          <p:cNvPr id="3" name="Slide Number Placeholder 2"/>
          <p:cNvSpPr>
            <a:spLocks noGrp="1"/>
          </p:cNvSpPr>
          <p:nvPr>
            <p:ph type="sldNum" sz="quarter" idx="7"/>
          </p:nvPr>
        </p:nvSpPr>
        <p:spPr/>
        <p:txBody>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rPr>
              <a:pPr marL="12700" marR="0" lvl="0" indent="0" algn="l" defTabSz="914400" rtl="0" eaLnBrk="1" fontAlgn="auto" latinLnBrk="0" hangingPunct="1">
                <a:lnSpc>
                  <a:spcPct val="100000"/>
                </a:lnSpc>
                <a:spcBef>
                  <a:spcPts val="111"/>
                </a:spcBef>
                <a:spcAft>
                  <a:spcPts val="0"/>
                </a:spcAft>
                <a:buClrTx/>
                <a:buSzTx/>
                <a:buFontTx/>
                <a:buNone/>
                <a:tabLst/>
                <a:defRPr/>
              </a:pPr>
              <a:t>38</a:t>
            </a:fld>
            <a:endParaRPr kumimoji="0" lang="en-US" sz="1400" b="0" i="0" u="none" strike="noStrike" kern="1200" cap="none" spc="0" normalizeH="0" baseline="0" noProof="0" dirty="0">
              <a:ln>
                <a:noFill/>
              </a:ln>
              <a:solidFill>
                <a:srgbClr val="000000"/>
              </a:solidFill>
              <a:effectLst/>
              <a:uLnTx/>
              <a:uFillTx/>
            </a:endParaRPr>
          </a:p>
        </p:txBody>
      </p:sp>
      <p:grpSp>
        <p:nvGrpSpPr>
          <p:cNvPr id="2" name="Group 1">
            <a:extLst>
              <a:ext uri="{FF2B5EF4-FFF2-40B4-BE49-F238E27FC236}">
                <a16:creationId xmlns:a16="http://schemas.microsoft.com/office/drawing/2014/main" id="{29E3CA54-0E63-7846-BD0B-944D682CAFE2}"/>
              </a:ext>
            </a:extLst>
          </p:cNvPr>
          <p:cNvGrpSpPr/>
          <p:nvPr/>
        </p:nvGrpSpPr>
        <p:grpSpPr>
          <a:xfrm>
            <a:off x="7207187" y="1363811"/>
            <a:ext cx="1668589" cy="1668591"/>
            <a:chOff x="7045229" y="1363811"/>
            <a:chExt cx="1922346" cy="1922348"/>
          </a:xfrm>
        </p:grpSpPr>
        <p:sp>
          <p:nvSpPr>
            <p:cNvPr id="7" name="Oval 6">
              <a:extLst>
                <a:ext uri="{FF2B5EF4-FFF2-40B4-BE49-F238E27FC236}">
                  <a16:creationId xmlns:a16="http://schemas.microsoft.com/office/drawing/2014/main" id="{3341BAA5-1CF9-5A42-8ED5-DC2674A4EE03}"/>
                </a:ext>
              </a:extLst>
            </p:cNvPr>
            <p:cNvSpPr/>
            <p:nvPr/>
          </p:nvSpPr>
          <p:spPr>
            <a:xfrm>
              <a:off x="7045229" y="1363811"/>
              <a:ext cx="1922346" cy="1922348"/>
            </a:xfrm>
            <a:prstGeom prst="ellipse">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Regular" charset="0"/>
                <a:ea typeface="+mn-ea"/>
                <a:cs typeface="+mn-cs"/>
              </a:endParaRPr>
            </a:p>
          </p:txBody>
        </p:sp>
        <p:pic>
          <p:nvPicPr>
            <p:cNvPr id="8" name="Picture 7">
              <a:extLst>
                <a:ext uri="{FF2B5EF4-FFF2-40B4-BE49-F238E27FC236}">
                  <a16:creationId xmlns:a16="http://schemas.microsoft.com/office/drawing/2014/main" id="{2E445AFC-935B-1740-A2FE-5321D1C705A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29600" y="1826297"/>
              <a:ext cx="1329113" cy="1015442"/>
            </a:xfrm>
            <a:prstGeom prst="rect">
              <a:avLst/>
            </a:prstGeom>
          </p:spPr>
        </p:pic>
      </p:grpSp>
    </p:spTree>
    <p:custDataLst>
      <p:tags r:id="rId1"/>
    </p:custDataLst>
    <p:extLst>
      <p:ext uri="{BB962C8B-B14F-4D97-AF65-F5344CB8AC3E}">
        <p14:creationId xmlns:p14="http://schemas.microsoft.com/office/powerpoint/2010/main" val="11035751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a:xfrm>
            <a:off x="645188" y="1031557"/>
            <a:ext cx="8173692" cy="492443"/>
          </a:xfrm>
        </p:spPr>
        <p:txBody>
          <a:bodyPr/>
          <a:lstStyle/>
          <a:p>
            <a:r>
              <a:rPr lang="en-US" dirty="0">
                <a:solidFill>
                  <a:schemeClr val="tx2"/>
                </a:solidFill>
              </a:rPr>
              <a:t>Resources &amp; Support Available to Providers</a:t>
            </a:r>
          </a:p>
        </p:txBody>
      </p:sp>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45188" y="1600200"/>
            <a:ext cx="7989162" cy="2421176"/>
          </a:xfrm>
        </p:spPr>
        <p:txBody>
          <a:bodyPr wrap="square" lIns="0" tIns="0" rIns="0" bIns="0" anchor="t">
            <a:spAutoFit/>
          </a:bodyPr>
          <a:lstStyle/>
          <a:p>
            <a:pPr marL="342900" indent="-342900" algn="l">
              <a:spcBef>
                <a:spcPts val="450"/>
              </a:spcBef>
              <a:spcAft>
                <a:spcPts val="600"/>
              </a:spcAft>
              <a:buClr>
                <a:schemeClr val="accent2"/>
              </a:buClr>
              <a:buSzPct val="120000"/>
              <a:buFont typeface="Wingdings" pitchFamily="2" charset="2"/>
              <a:buChar char="§"/>
            </a:pPr>
            <a:r>
              <a:rPr lang="en-US" sz="2200" dirty="0"/>
              <a:t>Training Provider Registry Developer’s Toolkit (</a:t>
            </a:r>
            <a:r>
              <a:rPr lang="en-US" sz="2200" dirty="0">
                <a:hlinkClick r:id="rId4"/>
              </a:rPr>
              <a:t>https://tpr.fmcsa.dot.gov/DeveloperToolkit</a:t>
            </a:r>
            <a:r>
              <a:rPr lang="en-US" sz="2200" dirty="0"/>
              <a:t>)</a:t>
            </a:r>
          </a:p>
          <a:p>
            <a:pPr marL="342900" indent="-342900" algn="l">
              <a:spcBef>
                <a:spcPts val="450"/>
              </a:spcBef>
              <a:spcAft>
                <a:spcPts val="600"/>
              </a:spcAft>
              <a:buClr>
                <a:schemeClr val="accent2"/>
              </a:buClr>
              <a:buSzPct val="120000"/>
              <a:buFont typeface="Wingdings" pitchFamily="2" charset="2"/>
              <a:buChar char="§"/>
            </a:pPr>
            <a:r>
              <a:rPr lang="en-US" sz="2200" dirty="0"/>
              <a:t>Testing support</a:t>
            </a:r>
          </a:p>
          <a:p>
            <a:pPr marL="342900" indent="-342900" algn="l">
              <a:spcBef>
                <a:spcPts val="450"/>
              </a:spcBef>
              <a:spcAft>
                <a:spcPts val="600"/>
              </a:spcAft>
              <a:buClr>
                <a:schemeClr val="accent2"/>
              </a:buClr>
              <a:buSzPct val="120000"/>
              <a:buFont typeface="Wingdings" pitchFamily="2" charset="2"/>
              <a:buChar char="§"/>
            </a:pPr>
            <a:r>
              <a:rPr lang="en-US" sz="2200" dirty="0"/>
              <a:t>Access to Registry developers for questions and troubleshooting</a:t>
            </a:r>
            <a:endParaRPr lang="en-US" sz="2200" dirty="0">
              <a:latin typeface="Arial"/>
              <a:cs typeface="Arial"/>
            </a:endParaRPr>
          </a:p>
          <a:p>
            <a:pPr>
              <a:buClr>
                <a:schemeClr val="accent2"/>
              </a:buClr>
            </a:pPr>
            <a:endParaRPr lang="en-US" dirty="0"/>
          </a:p>
        </p:txBody>
      </p:sp>
      <p:sp>
        <p:nvSpPr>
          <p:cNvPr id="3" name="Slide Number Placeholder 2"/>
          <p:cNvSpPr>
            <a:spLocks noGrp="1"/>
          </p:cNvSpPr>
          <p:nvPr>
            <p:ph type="sldNum" sz="quarter" idx="7"/>
          </p:nvPr>
        </p:nvSpPr>
        <p:spPr/>
        <p:txBody>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rPr>
              <a:pPr marL="12700" marR="0" lvl="0" indent="0" algn="l" defTabSz="914400" rtl="0" eaLnBrk="1" fontAlgn="auto" latinLnBrk="0" hangingPunct="1">
                <a:lnSpc>
                  <a:spcPct val="100000"/>
                </a:lnSpc>
                <a:spcBef>
                  <a:spcPts val="111"/>
                </a:spcBef>
                <a:spcAft>
                  <a:spcPts val="0"/>
                </a:spcAft>
                <a:buClrTx/>
                <a:buSzTx/>
                <a:buFontTx/>
                <a:buNone/>
                <a:tabLst/>
                <a:defRPr/>
              </a:pPr>
              <a:t>39</a:t>
            </a:fld>
            <a:endParaRPr kumimoji="0" lang="en-US" sz="1400" b="0" i="0" u="none" strike="noStrike" kern="1200" cap="none" spc="0" normalizeH="0" baseline="0" noProof="0" dirty="0">
              <a:ln>
                <a:noFill/>
              </a:ln>
              <a:solidFill>
                <a:srgbClr val="000000"/>
              </a:solidFill>
              <a:effectLst/>
              <a:uLnTx/>
              <a:uFillTx/>
            </a:endParaRPr>
          </a:p>
        </p:txBody>
      </p:sp>
      <p:pic>
        <p:nvPicPr>
          <p:cNvPr id="4" name="Picture 3"/>
          <p:cNvPicPr>
            <a:picLocks noChangeAspect="1"/>
          </p:cNvPicPr>
          <p:nvPr/>
        </p:nvPicPr>
        <p:blipFill rotWithShape="1">
          <a:blip r:embed="rId5"/>
          <a:srcRect l="50222" t="12833" r="1074" b="22500"/>
          <a:stretch/>
        </p:blipFill>
        <p:spPr>
          <a:xfrm>
            <a:off x="2363929" y="4021376"/>
            <a:ext cx="4453431" cy="1971040"/>
          </a:xfrm>
          <a:prstGeom prst="rect">
            <a:avLst/>
          </a:prstGeom>
        </p:spPr>
      </p:pic>
    </p:spTree>
    <p:custDataLst>
      <p:tags r:id="rId1"/>
    </p:custDataLst>
    <p:extLst>
      <p:ext uri="{BB962C8B-B14F-4D97-AF65-F5344CB8AC3E}">
        <p14:creationId xmlns:p14="http://schemas.microsoft.com/office/powerpoint/2010/main" val="9656589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7306FE2-AD1F-3640-9358-FBF79F10430E}"/>
              </a:ext>
            </a:extLst>
          </p:cNvPr>
          <p:cNvSpPr>
            <a:spLocks noGrp="1"/>
          </p:cNvSpPr>
          <p:nvPr>
            <p:ph type="title"/>
          </p:nvPr>
        </p:nvSpPr>
        <p:spPr>
          <a:xfrm>
            <a:off x="645188" y="1031557"/>
            <a:ext cx="7660615" cy="492443"/>
          </a:xfrm>
        </p:spPr>
        <p:txBody>
          <a:bodyPr/>
          <a:lstStyle/>
          <a:p>
            <a:r>
              <a:rPr lang="en-US" dirty="0">
                <a:solidFill>
                  <a:schemeClr val="tx2"/>
                </a:solidFill>
              </a:rPr>
              <a:t>The Entry-Level Driver Training (ELDT) final rule </a:t>
            </a:r>
            <a:br>
              <a:rPr lang="en-US" dirty="0"/>
            </a:br>
            <a:br>
              <a:rPr lang="en-US" dirty="0"/>
            </a:br>
            <a:endParaRPr lang="en-US" dirty="0"/>
          </a:p>
        </p:txBody>
      </p:sp>
      <p:sp>
        <p:nvSpPr>
          <p:cNvPr id="2" name="Text Placeholder 1"/>
          <p:cNvSpPr>
            <a:spLocks noGrp="1"/>
          </p:cNvSpPr>
          <p:nvPr>
            <p:ph type="body" idx="1"/>
          </p:nvPr>
        </p:nvSpPr>
        <p:spPr>
          <a:xfrm>
            <a:off x="659444" y="2184701"/>
            <a:ext cx="7962874" cy="3847207"/>
          </a:xfrm>
        </p:spPr>
        <p:txBody>
          <a:bodyPr wrap="square" lIns="0" tIns="0" rIns="0" bIns="0" anchor="t">
            <a:spAutoFit/>
          </a:bodyPr>
          <a:lstStyle/>
          <a:p>
            <a:pPr marL="342900" indent="-342900" algn="l" rtl="0">
              <a:spcBef>
                <a:spcPts val="600"/>
              </a:spcBef>
              <a:spcAft>
                <a:spcPts val="600"/>
              </a:spcAft>
              <a:buClr>
                <a:schemeClr val="accent2"/>
              </a:buClr>
              <a:buSzPct val="120000"/>
              <a:buFont typeface="Wingdings" pitchFamily="2" charset="2"/>
              <a:buChar char="§"/>
            </a:pPr>
            <a:r>
              <a:rPr lang="en-US" dirty="0"/>
              <a:t>Published in 2016, mandated by MAP-21.</a:t>
            </a:r>
          </a:p>
          <a:p>
            <a:pPr marL="342900" indent="-342900" algn="l" rtl="0">
              <a:spcBef>
                <a:spcPts val="600"/>
              </a:spcBef>
              <a:spcAft>
                <a:spcPts val="600"/>
              </a:spcAft>
              <a:buClr>
                <a:schemeClr val="accent2"/>
              </a:buClr>
              <a:buSzPct val="120000"/>
              <a:buFont typeface="Wingdings" pitchFamily="2" charset="2"/>
              <a:buChar char="§"/>
            </a:pPr>
            <a:r>
              <a:rPr lang="en-US" dirty="0"/>
              <a:t>Set a Federal standard for mandatory training of </a:t>
            </a:r>
            <a:br>
              <a:rPr lang="en-US" dirty="0"/>
            </a:br>
            <a:r>
              <a:rPr lang="en-US" dirty="0"/>
              <a:t>entry-level drivers.</a:t>
            </a:r>
          </a:p>
          <a:p>
            <a:pPr marL="799465" lvl="1" indent="-342900" algn="l" rtl="0">
              <a:spcBef>
                <a:spcPts val="600"/>
              </a:spcBef>
              <a:spcAft>
                <a:spcPts val="600"/>
              </a:spcAft>
              <a:buClr>
                <a:schemeClr val="accent2"/>
              </a:buClr>
              <a:buSzPct val="120000"/>
              <a:buFont typeface="Wingdings" pitchFamily="2" charset="2"/>
              <a:buChar char="§"/>
            </a:pPr>
            <a:r>
              <a:rPr lang="en-US" sz="2000" dirty="0">
                <a:latin typeface="Arial" panose="020B0604020202020204" pitchFamily="34" charset="0"/>
                <a:cs typeface="Arial" panose="020B0604020202020204" pitchFamily="34" charset="0"/>
              </a:rPr>
              <a:t>Establishes minimum requirements entry-level driver training providers must meet.</a:t>
            </a:r>
          </a:p>
          <a:p>
            <a:pPr marL="799465" lvl="1" indent="-342900" algn="l" rtl="0">
              <a:spcBef>
                <a:spcPts val="600"/>
              </a:spcBef>
              <a:spcAft>
                <a:spcPts val="600"/>
              </a:spcAft>
              <a:buClr>
                <a:schemeClr val="accent2"/>
              </a:buClr>
              <a:buSzPct val="120000"/>
              <a:buFont typeface="Wingdings" pitchFamily="2" charset="2"/>
              <a:buChar char="§"/>
            </a:pPr>
            <a:r>
              <a:rPr lang="en-US" sz="2000" dirty="0">
                <a:latin typeface="Arial" panose="020B0604020202020204" pitchFamily="34" charset="0"/>
                <a:cs typeface="Arial" panose="020B0604020202020204" pitchFamily="34" charset="0"/>
              </a:rPr>
              <a:t>States may have requirements that exceed Federal requirements.</a:t>
            </a:r>
            <a:endParaRPr lang="en-US" dirty="0">
              <a:latin typeface="Arial" panose="020B0604020202020204" pitchFamily="34" charset="0"/>
              <a:cs typeface="Arial" panose="020B0604020202020204" pitchFamily="34" charset="0"/>
            </a:endParaRPr>
          </a:p>
          <a:p>
            <a:pPr marL="342900" indent="-342900" algn="l" rtl="0">
              <a:spcBef>
                <a:spcPts val="600"/>
              </a:spcBef>
              <a:spcAft>
                <a:spcPts val="600"/>
              </a:spcAft>
              <a:buClr>
                <a:schemeClr val="accent2"/>
              </a:buClr>
              <a:buSzPct val="120000"/>
              <a:buFont typeface="Wingdings" pitchFamily="2" charset="2"/>
              <a:buChar char="§"/>
            </a:pPr>
            <a:r>
              <a:rPr lang="en-US" dirty="0"/>
              <a:t>Established need for the </a:t>
            </a:r>
            <a:r>
              <a:rPr lang="en-US" b="1" dirty="0"/>
              <a:t>Training Provider Registry.</a:t>
            </a:r>
          </a:p>
          <a:p>
            <a:pPr marL="342900" indent="-342900" algn="l" rtl="0">
              <a:spcBef>
                <a:spcPts val="600"/>
              </a:spcBef>
              <a:spcAft>
                <a:spcPts val="600"/>
              </a:spcAft>
              <a:buClr>
                <a:schemeClr val="accent2"/>
              </a:buClr>
              <a:buSzPct val="120000"/>
              <a:buFont typeface="Wingdings" pitchFamily="2" charset="2"/>
              <a:buChar char="§"/>
            </a:pPr>
            <a:r>
              <a:rPr lang="en-US" dirty="0">
                <a:latin typeface="Arial"/>
                <a:cs typeface="Arial"/>
              </a:rPr>
              <a:t>Compliance Date: </a:t>
            </a:r>
            <a:r>
              <a:rPr lang="en-US" b="1" dirty="0">
                <a:latin typeface="Arial"/>
                <a:cs typeface="Arial"/>
              </a:rPr>
              <a:t>February 7, 2022.</a:t>
            </a:r>
            <a:endParaRPr lang="en-US" dirty="0">
              <a:latin typeface="Arial"/>
              <a:cs typeface="Arial"/>
            </a:endParaRPr>
          </a:p>
        </p:txBody>
      </p:sp>
      <p:sp>
        <p:nvSpPr>
          <p:cNvPr id="15" name="object 6">
            <a:extLst>
              <a:ext uri="{FF2B5EF4-FFF2-40B4-BE49-F238E27FC236}">
                <a16:creationId xmlns:a16="http://schemas.microsoft.com/office/drawing/2014/main" id="{0E8D71D2-AF2B-214C-BCFC-AF0527B44257}"/>
              </a:ext>
            </a:extLst>
          </p:cNvPr>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4</a:t>
            </a:fld>
            <a:endParaRPr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7306FE2-AD1F-3640-9358-FBF79F10430E}"/>
              </a:ext>
            </a:extLst>
          </p:cNvPr>
          <p:cNvSpPr>
            <a:spLocks noGrp="1"/>
          </p:cNvSpPr>
          <p:nvPr>
            <p:ph type="title"/>
          </p:nvPr>
        </p:nvSpPr>
        <p:spPr>
          <a:xfrm>
            <a:off x="645188" y="1267936"/>
            <a:ext cx="7660615" cy="492443"/>
          </a:xfrm>
        </p:spPr>
        <p:txBody>
          <a:bodyPr/>
          <a:lstStyle/>
          <a:p>
            <a:r>
              <a:rPr lang="en-US" dirty="0">
                <a:solidFill>
                  <a:schemeClr val="tx2"/>
                </a:solidFill>
              </a:rPr>
              <a:t>Training Provider Registration is Open</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40</a:t>
            </a:fld>
            <a:endParaRPr lang="en-US" dirty="0"/>
          </a:p>
        </p:txBody>
      </p:sp>
      <p:sp>
        <p:nvSpPr>
          <p:cNvPr id="6" name="Text Placeholder 17">
            <a:extLst>
              <a:ext uri="{FF2B5EF4-FFF2-40B4-BE49-F238E27FC236}">
                <a16:creationId xmlns:a16="http://schemas.microsoft.com/office/drawing/2014/main" id="{8B612EF8-2F22-5C41-901B-9D3946A7F9C4}"/>
              </a:ext>
            </a:extLst>
          </p:cNvPr>
          <p:cNvSpPr txBox="1">
            <a:spLocks/>
          </p:cNvSpPr>
          <p:nvPr/>
        </p:nvSpPr>
        <p:spPr>
          <a:xfrm>
            <a:off x="641378" y="1982908"/>
            <a:ext cx="7283422" cy="4065664"/>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285750" lvl="1" indent="-285750">
              <a:spcAft>
                <a:spcPts val="600"/>
              </a:spcAft>
              <a:buClr>
                <a:schemeClr val="accent2"/>
              </a:buClr>
              <a:buSzPct val="120000"/>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Ensure your curricula, documentation, vehicles, etc. meet the minimum ELDT standards.</a:t>
            </a:r>
          </a:p>
          <a:p>
            <a:pPr marL="285750" lvl="1" indent="-285750">
              <a:spcAft>
                <a:spcPts val="600"/>
              </a:spcAft>
              <a:buClr>
                <a:schemeClr val="accent2"/>
              </a:buClr>
              <a:buSzPct val="120000"/>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When you register, you must self-certify that you comply with all applicable ELDT requirements.</a:t>
            </a:r>
          </a:p>
          <a:p>
            <a:pPr marL="285750" lvl="1" indent="-285750">
              <a:spcAft>
                <a:spcPts val="600"/>
              </a:spcAft>
              <a:buClr>
                <a:schemeClr val="accent2"/>
              </a:buClr>
              <a:buSzPct val="120000"/>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For a complete list of training provider requirements, visit </a:t>
            </a:r>
            <a:r>
              <a:rPr lang="en-US" sz="2000" dirty="0">
                <a:solidFill>
                  <a:schemeClr val="tx1"/>
                </a:solidFill>
                <a:latin typeface="Arial" panose="020B0604020202020204" pitchFamily="34" charset="0"/>
                <a:cs typeface="Arial" panose="020B0604020202020204" pitchFamily="34" charset="0"/>
                <a:hlinkClick r:id="rId4"/>
              </a:rPr>
              <a:t>49 CFR part 380 subparts F and G </a:t>
            </a:r>
            <a:r>
              <a:rPr lang="en-US" sz="2000" dirty="0">
                <a:solidFill>
                  <a:schemeClr val="tx1"/>
                </a:solidFill>
                <a:latin typeface="Arial" panose="020B0604020202020204" pitchFamily="34" charset="0"/>
                <a:cs typeface="Arial" panose="020B0604020202020204" pitchFamily="34" charset="0"/>
              </a:rPr>
              <a:t>and </a:t>
            </a:r>
            <a:r>
              <a:rPr lang="en-US" sz="2000" dirty="0">
                <a:solidFill>
                  <a:schemeClr val="tx1"/>
                </a:solidFill>
                <a:latin typeface="Arial" panose="020B0604020202020204" pitchFamily="34" charset="0"/>
                <a:cs typeface="Arial" panose="020B0604020202020204" pitchFamily="34" charset="0"/>
                <a:hlinkClick r:id="rId5"/>
              </a:rPr>
              <a:t>appendices A through E</a:t>
            </a:r>
            <a:r>
              <a:rPr lang="en-US" sz="2000" dirty="0">
                <a:solidFill>
                  <a:schemeClr val="tx1"/>
                </a:solidFill>
                <a:latin typeface="Arial" panose="020B0604020202020204" pitchFamily="34" charset="0"/>
                <a:cs typeface="Arial" panose="020B0604020202020204" pitchFamily="34" charset="0"/>
              </a:rPr>
              <a:t>.</a:t>
            </a:r>
            <a:endParaRPr lang="en-US" sz="2000" b="0" dirty="0">
              <a:solidFill>
                <a:schemeClr val="tx1"/>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175D4C23-FC1C-8843-B135-9F6DBF3AE2CC}"/>
              </a:ext>
            </a:extLst>
          </p:cNvPr>
          <p:cNvCxnSpPr/>
          <p:nvPr/>
        </p:nvCxnSpPr>
        <p:spPr bwMode="auto">
          <a:xfrm>
            <a:off x="914400" y="5821877"/>
            <a:ext cx="542348" cy="4166"/>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9810696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410A7-7B3B-4947-8FDE-488BFA3D1A57}"/>
              </a:ext>
            </a:extLst>
          </p:cNvPr>
          <p:cNvSpPr>
            <a:spLocks noGrp="1"/>
          </p:cNvSpPr>
          <p:nvPr>
            <p:ph type="title"/>
          </p:nvPr>
        </p:nvSpPr>
        <p:spPr>
          <a:xfrm>
            <a:off x="1417778" y="1186774"/>
            <a:ext cx="4027982" cy="1798705"/>
          </a:xfrm>
        </p:spPr>
        <p:txBody>
          <a:bodyPr/>
          <a:lstStyle/>
          <a:p>
            <a:r>
              <a:rPr lang="en-US" dirty="0"/>
              <a:t>What do the ELDT regulations require of State Driver Licensing Agencies?</a:t>
            </a:r>
          </a:p>
        </p:txBody>
      </p:sp>
      <p:sp>
        <p:nvSpPr>
          <p:cNvPr id="4" name="Slide Number Placeholder 3">
            <a:extLst>
              <a:ext uri="{FF2B5EF4-FFF2-40B4-BE49-F238E27FC236}">
                <a16:creationId xmlns:a16="http://schemas.microsoft.com/office/drawing/2014/main" id="{D03B61AE-5454-C449-A153-3FEDC57B20B0}"/>
              </a:ext>
            </a:extLst>
          </p:cNvPr>
          <p:cNvSpPr>
            <a:spLocks noGrp="1"/>
          </p:cNvSpPr>
          <p:nvPr>
            <p:ph type="sldNum" sz="quarter" idx="7"/>
          </p:nvPr>
        </p:nvSpPr>
        <p:spPr/>
        <p:txBody>
          <a:bodyPr/>
          <a:lstStyle/>
          <a:p>
            <a:fld id="{A01475F6-15BF-E945-87A6-683076D41687}" type="slidenum">
              <a:rPr lang="en-US" smtClean="0"/>
              <a:pPr/>
              <a:t>41</a:t>
            </a:fld>
            <a:endParaRPr lang="en-US" dirty="0"/>
          </a:p>
        </p:txBody>
      </p:sp>
    </p:spTree>
    <p:extLst>
      <p:ext uri="{BB962C8B-B14F-4D97-AF65-F5344CB8AC3E}">
        <p14:creationId xmlns:p14="http://schemas.microsoft.com/office/powerpoint/2010/main" val="4196479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a:xfrm>
            <a:off x="645188" y="1031557"/>
            <a:ext cx="8173692" cy="492443"/>
          </a:xfrm>
        </p:spPr>
        <p:txBody>
          <a:bodyPr/>
          <a:lstStyle/>
          <a:p>
            <a:r>
              <a:rPr lang="en-US" dirty="0">
                <a:solidFill>
                  <a:schemeClr val="tx2"/>
                </a:solidFill>
              </a:rPr>
              <a:t>What role do States play in ELDT?</a:t>
            </a:r>
          </a:p>
        </p:txBody>
      </p:sp>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45188" y="1600200"/>
            <a:ext cx="7989162" cy="4154984"/>
          </a:xfrm>
        </p:spPr>
        <p:txBody>
          <a:bodyPr wrap="square" lIns="0" tIns="0" rIns="0" bIns="0" anchor="t">
            <a:spAutoFit/>
          </a:bodyPr>
          <a:lstStyle/>
          <a:p>
            <a:pPr marL="342900" indent="-342900" algn="l">
              <a:spcBef>
                <a:spcPts val="450"/>
              </a:spcBef>
              <a:spcAft>
                <a:spcPts val="600"/>
              </a:spcAft>
              <a:buClr>
                <a:schemeClr val="accent2"/>
              </a:buClr>
              <a:buSzPct val="120000"/>
              <a:buFont typeface="Wingdings" pitchFamily="2" charset="2"/>
              <a:buChar char="§"/>
            </a:pPr>
            <a:r>
              <a:rPr lang="en-US" sz="2200" dirty="0"/>
              <a:t>Critical safety checkpoint</a:t>
            </a:r>
          </a:p>
          <a:p>
            <a:pPr marL="342900" indent="-342900" algn="l">
              <a:spcBef>
                <a:spcPts val="450"/>
              </a:spcBef>
              <a:spcAft>
                <a:spcPts val="600"/>
              </a:spcAft>
              <a:buClr>
                <a:schemeClr val="accent2"/>
              </a:buClr>
              <a:buSzPct val="120000"/>
              <a:buFont typeface="Wingdings" pitchFamily="2" charset="2"/>
              <a:buChar char="§"/>
            </a:pPr>
            <a:endParaRPr lang="en-US" sz="2200" dirty="0"/>
          </a:p>
          <a:p>
            <a:pPr marL="342900" indent="-342900" algn="l">
              <a:spcBef>
                <a:spcPts val="450"/>
              </a:spcBef>
              <a:spcAft>
                <a:spcPts val="600"/>
              </a:spcAft>
              <a:buClr>
                <a:schemeClr val="accent2"/>
              </a:buClr>
              <a:buSzPct val="120000"/>
              <a:buFont typeface="Wingdings" pitchFamily="2" charset="2"/>
              <a:buChar char="§"/>
            </a:pPr>
            <a:endParaRPr lang="en-US" sz="2200" dirty="0"/>
          </a:p>
          <a:p>
            <a:pPr marL="342900" indent="-342900" algn="l">
              <a:spcBef>
                <a:spcPts val="450"/>
              </a:spcBef>
              <a:spcAft>
                <a:spcPts val="600"/>
              </a:spcAft>
              <a:buClr>
                <a:schemeClr val="accent2"/>
              </a:buClr>
              <a:buSzPct val="120000"/>
              <a:buFont typeface="Wingdings" pitchFamily="2" charset="2"/>
              <a:buChar char="§"/>
            </a:pPr>
            <a:endParaRPr lang="en-US" sz="2200" dirty="0"/>
          </a:p>
          <a:p>
            <a:pPr marL="342900" indent="-342900" algn="l">
              <a:spcBef>
                <a:spcPts val="450"/>
              </a:spcBef>
              <a:spcAft>
                <a:spcPts val="600"/>
              </a:spcAft>
              <a:buClr>
                <a:schemeClr val="accent2"/>
              </a:buClr>
              <a:buSzPct val="120000"/>
              <a:buFont typeface="Wingdings" pitchFamily="2" charset="2"/>
              <a:buChar char="§"/>
            </a:pPr>
            <a:r>
              <a:rPr lang="en-US" sz="2200" dirty="0"/>
              <a:t>Beginning February 7, 2022, States must verify that:</a:t>
            </a:r>
          </a:p>
          <a:p>
            <a:pPr marL="800089" lvl="1" indent="-342900" algn="l">
              <a:spcBef>
                <a:spcPts val="450"/>
              </a:spcBef>
              <a:spcAft>
                <a:spcPts val="600"/>
              </a:spcAft>
              <a:buClr>
                <a:schemeClr val="accent2"/>
              </a:buClr>
              <a:buSzPct val="120000"/>
              <a:buFont typeface="Wingdings" pitchFamily="2" charset="2"/>
              <a:buChar char="§"/>
            </a:pPr>
            <a:r>
              <a:rPr lang="en-US" sz="1600" dirty="0"/>
              <a:t>CDL applicants (drivers) have successfully completed the required training, from a registered training provider</a:t>
            </a:r>
          </a:p>
          <a:p>
            <a:pPr marL="342900" indent="-342900" algn="l">
              <a:spcBef>
                <a:spcPts val="450"/>
              </a:spcBef>
              <a:spcAft>
                <a:spcPts val="600"/>
              </a:spcAft>
              <a:buClr>
                <a:schemeClr val="accent2"/>
              </a:buClr>
              <a:buSzPct val="120000"/>
              <a:buFont typeface="Wingdings" pitchFamily="2" charset="2"/>
              <a:buChar char="§"/>
            </a:pPr>
            <a:r>
              <a:rPr lang="en-US" sz="2200" dirty="0">
                <a:latin typeface="Arial"/>
                <a:cs typeface="Arial"/>
              </a:rPr>
              <a:t>This must be verified prior to administering relevant skills or knowledge tests</a:t>
            </a:r>
          </a:p>
          <a:p>
            <a:pPr>
              <a:buClr>
                <a:schemeClr val="accent2"/>
              </a:buClr>
            </a:pPr>
            <a:endParaRPr lang="en-US" dirty="0"/>
          </a:p>
        </p:txBody>
      </p:sp>
      <p:sp>
        <p:nvSpPr>
          <p:cNvPr id="3" name="Slide Number Placeholder 2"/>
          <p:cNvSpPr>
            <a:spLocks noGrp="1"/>
          </p:cNvSpPr>
          <p:nvPr>
            <p:ph type="sldNum" sz="quarter" idx="7"/>
          </p:nvPr>
        </p:nvSpPr>
        <p:spPr/>
        <p:txBody>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rPr>
              <a:pPr marL="12700" marR="0" lvl="0" indent="0" algn="l" defTabSz="914400" rtl="0" eaLnBrk="1" fontAlgn="auto" latinLnBrk="0" hangingPunct="1">
                <a:lnSpc>
                  <a:spcPct val="100000"/>
                </a:lnSpc>
                <a:spcBef>
                  <a:spcPts val="111"/>
                </a:spcBef>
                <a:spcAft>
                  <a:spcPts val="0"/>
                </a:spcAft>
                <a:buClrTx/>
                <a:buSzTx/>
                <a:buFontTx/>
                <a:buNone/>
                <a:tabLst/>
                <a:defRPr/>
              </a:pPr>
              <a:t>42</a:t>
            </a:fld>
            <a:endParaRPr kumimoji="0" lang="en-US" sz="1400" b="0" i="0" u="none" strike="noStrike" kern="1200" cap="none" spc="0" normalizeH="0" baseline="0" noProof="0" dirty="0">
              <a:ln>
                <a:noFill/>
              </a:ln>
              <a:solidFill>
                <a:srgbClr val="000000"/>
              </a:solidFill>
              <a:effectLst/>
              <a:uLnTx/>
              <a:uFillTx/>
            </a:endParaRPr>
          </a:p>
        </p:txBody>
      </p:sp>
      <p:pic>
        <p:nvPicPr>
          <p:cNvPr id="2" name="Picture 1"/>
          <p:cNvPicPr>
            <a:picLocks noChangeAspect="1"/>
          </p:cNvPicPr>
          <p:nvPr/>
        </p:nvPicPr>
        <p:blipFill rotWithShape="1">
          <a:blip r:embed="rId4"/>
          <a:srcRect l="12334" t="42166" r="64111" b="38501"/>
          <a:stretch/>
        </p:blipFill>
        <p:spPr>
          <a:xfrm>
            <a:off x="1117600" y="2164079"/>
            <a:ext cx="4366698" cy="1194663"/>
          </a:xfrm>
          <a:prstGeom prst="rect">
            <a:avLst/>
          </a:prstGeom>
        </p:spPr>
      </p:pic>
    </p:spTree>
    <p:custDataLst>
      <p:tags r:id="rId1"/>
    </p:custDataLst>
    <p:extLst>
      <p:ext uri="{BB962C8B-B14F-4D97-AF65-F5344CB8AC3E}">
        <p14:creationId xmlns:p14="http://schemas.microsoft.com/office/powerpoint/2010/main" val="40121876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410A7-7B3B-4947-8FDE-488BFA3D1A57}"/>
              </a:ext>
            </a:extLst>
          </p:cNvPr>
          <p:cNvSpPr>
            <a:spLocks noGrp="1"/>
          </p:cNvSpPr>
          <p:nvPr>
            <p:ph type="title"/>
          </p:nvPr>
        </p:nvSpPr>
        <p:spPr>
          <a:xfrm>
            <a:off x="1417778" y="1186774"/>
            <a:ext cx="4027982" cy="1798705"/>
          </a:xfrm>
        </p:spPr>
        <p:txBody>
          <a:bodyPr/>
          <a:lstStyle/>
          <a:p>
            <a:br>
              <a:rPr lang="en-US" dirty="0"/>
            </a:br>
            <a:r>
              <a:rPr lang="en-US" dirty="0"/>
              <a:t>Countdown to </a:t>
            </a:r>
            <a:br>
              <a:rPr lang="en-US" dirty="0"/>
            </a:br>
            <a:r>
              <a:rPr lang="en-US" dirty="0"/>
              <a:t>ELDT</a:t>
            </a:r>
          </a:p>
        </p:txBody>
      </p:sp>
      <p:sp>
        <p:nvSpPr>
          <p:cNvPr id="4" name="Slide Number Placeholder 3">
            <a:extLst>
              <a:ext uri="{FF2B5EF4-FFF2-40B4-BE49-F238E27FC236}">
                <a16:creationId xmlns:a16="http://schemas.microsoft.com/office/drawing/2014/main" id="{D03B61AE-5454-C449-A153-3FEDC57B20B0}"/>
              </a:ext>
            </a:extLst>
          </p:cNvPr>
          <p:cNvSpPr>
            <a:spLocks noGrp="1"/>
          </p:cNvSpPr>
          <p:nvPr>
            <p:ph type="sldNum" sz="quarter" idx="7"/>
          </p:nvPr>
        </p:nvSpPr>
        <p:spPr/>
        <p:txBody>
          <a:bodyPr/>
          <a:lstStyle/>
          <a:p>
            <a:fld id="{A01475F6-15BF-E945-87A6-683076D41687}" type="slidenum">
              <a:rPr lang="en-US" smtClean="0"/>
              <a:pPr/>
              <a:t>43</a:t>
            </a:fld>
            <a:endParaRPr lang="en-US" dirty="0"/>
          </a:p>
        </p:txBody>
      </p:sp>
    </p:spTree>
    <p:extLst>
      <p:ext uri="{BB962C8B-B14F-4D97-AF65-F5344CB8AC3E}">
        <p14:creationId xmlns:p14="http://schemas.microsoft.com/office/powerpoint/2010/main" val="18273263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dirty="0">
                <a:solidFill>
                  <a:schemeClr val="tx2"/>
                </a:solidFill>
              </a:rPr>
              <a:t>Training Provider Registry Timeline</a:t>
            </a:r>
            <a:endParaRPr lang="en-US" dirty="0"/>
          </a:p>
        </p:txBody>
      </p:sp>
      <p:sp>
        <p:nvSpPr>
          <p:cNvPr id="21"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929286" y="4737266"/>
            <a:ext cx="2285999" cy="492443"/>
          </a:xfrm>
        </p:spPr>
        <p:txBody>
          <a:bodyPr/>
          <a:lstStyle/>
          <a:p>
            <a:pPr>
              <a:spcAft>
                <a:spcPts val="600"/>
              </a:spcAft>
              <a:buClr>
                <a:srgbClr val="0C72B9"/>
              </a:buClr>
              <a:buSzPct val="120000"/>
            </a:pPr>
            <a:r>
              <a:rPr lang="en-US" sz="1600" dirty="0"/>
              <a:t>Training provider </a:t>
            </a:r>
            <a:r>
              <a:rPr lang="en-US" sz="1600" b="1" dirty="0">
                <a:solidFill>
                  <a:schemeClr val="accent2"/>
                </a:solidFill>
              </a:rPr>
              <a:t>registration</a:t>
            </a:r>
            <a:r>
              <a:rPr lang="en-US" sz="1600" dirty="0"/>
              <a:t> open</a:t>
            </a:r>
          </a:p>
        </p:txBody>
      </p:sp>
      <p:cxnSp>
        <p:nvCxnSpPr>
          <p:cNvPr id="6" name="Straight Connector 5"/>
          <p:cNvCxnSpPr/>
          <p:nvPr/>
        </p:nvCxnSpPr>
        <p:spPr>
          <a:xfrm>
            <a:off x="1691640" y="3962400"/>
            <a:ext cx="585216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0304F6B-D06C-0643-8965-27D7779A9BD4}"/>
              </a:ext>
            </a:extLst>
          </p:cNvPr>
          <p:cNvGrpSpPr/>
          <p:nvPr/>
        </p:nvGrpSpPr>
        <p:grpSpPr>
          <a:xfrm>
            <a:off x="4462332" y="3441486"/>
            <a:ext cx="274320" cy="657597"/>
            <a:chOff x="1299106" y="3807188"/>
            <a:chExt cx="274320" cy="657597"/>
          </a:xfrm>
          <a:solidFill>
            <a:schemeClr val="accent5"/>
          </a:solidFill>
        </p:grpSpPr>
        <p:cxnSp>
          <p:nvCxnSpPr>
            <p:cNvPr id="9" name="Straight Connector 8">
              <a:extLst>
                <a:ext uri="{FF2B5EF4-FFF2-40B4-BE49-F238E27FC236}">
                  <a16:creationId xmlns:a16="http://schemas.microsoft.com/office/drawing/2014/main" id="{F5BF3131-87AF-FC49-89E7-51926344B971}"/>
                </a:ext>
              </a:extLst>
            </p:cNvPr>
            <p:cNvCxnSpPr/>
            <p:nvPr/>
          </p:nvCxnSpPr>
          <p:spPr bwMode="auto">
            <a:xfrm flipH="1" flipV="1">
              <a:off x="1435281" y="3807188"/>
              <a:ext cx="1970" cy="457199"/>
            </a:xfrm>
            <a:prstGeom prst="line">
              <a:avLst/>
            </a:prstGeom>
            <a:grpFill/>
            <a:ln w="28575" cap="flat" cmpd="sng" algn="ctr">
              <a:solidFill>
                <a:schemeClr val="accent5"/>
              </a:solidFill>
              <a:prstDash val="solid"/>
              <a:round/>
              <a:headEnd type="none" w="med" len="med"/>
              <a:tailEnd type="none" w="med" len="med"/>
            </a:ln>
            <a:effectLst/>
          </p:spPr>
        </p:cxnSp>
        <p:sp>
          <p:nvSpPr>
            <p:cNvPr id="10" name="Oval 9">
              <a:extLst>
                <a:ext uri="{FF2B5EF4-FFF2-40B4-BE49-F238E27FC236}">
                  <a16:creationId xmlns:a16="http://schemas.microsoft.com/office/drawing/2014/main" id="{F8302609-A524-3D42-803B-E80AA7D35478}"/>
                </a:ext>
              </a:extLst>
            </p:cNvPr>
            <p:cNvSpPr/>
            <p:nvPr/>
          </p:nvSpPr>
          <p:spPr>
            <a:xfrm>
              <a:off x="1299106" y="4190465"/>
              <a:ext cx="274320" cy="274320"/>
            </a:xfrm>
            <a:prstGeom prst="ellipse">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grpSp>
      <p:grpSp>
        <p:nvGrpSpPr>
          <p:cNvPr id="14" name="Group 13">
            <a:extLst>
              <a:ext uri="{FF2B5EF4-FFF2-40B4-BE49-F238E27FC236}">
                <a16:creationId xmlns:a16="http://schemas.microsoft.com/office/drawing/2014/main" id="{E0304F6B-D06C-0643-8965-27D7779A9BD4}"/>
              </a:ext>
            </a:extLst>
          </p:cNvPr>
          <p:cNvGrpSpPr/>
          <p:nvPr/>
        </p:nvGrpSpPr>
        <p:grpSpPr>
          <a:xfrm>
            <a:off x="1548847" y="3420241"/>
            <a:ext cx="274320" cy="657597"/>
            <a:chOff x="1299106" y="3807188"/>
            <a:chExt cx="274320" cy="657597"/>
          </a:xfrm>
          <a:solidFill>
            <a:schemeClr val="accent5"/>
          </a:solidFill>
        </p:grpSpPr>
        <p:cxnSp>
          <p:nvCxnSpPr>
            <p:cNvPr id="15" name="Straight Connector 14">
              <a:extLst>
                <a:ext uri="{FF2B5EF4-FFF2-40B4-BE49-F238E27FC236}">
                  <a16:creationId xmlns:a16="http://schemas.microsoft.com/office/drawing/2014/main" id="{F5BF3131-87AF-FC49-89E7-51926344B971}"/>
                </a:ext>
              </a:extLst>
            </p:cNvPr>
            <p:cNvCxnSpPr/>
            <p:nvPr/>
          </p:nvCxnSpPr>
          <p:spPr bwMode="auto">
            <a:xfrm flipH="1" flipV="1">
              <a:off x="1435281" y="3807188"/>
              <a:ext cx="1970" cy="457199"/>
            </a:xfrm>
            <a:prstGeom prst="line">
              <a:avLst/>
            </a:prstGeom>
            <a:grpFill/>
            <a:ln w="28575" cap="flat" cmpd="sng" algn="ctr">
              <a:solidFill>
                <a:schemeClr val="accent5"/>
              </a:solidFill>
              <a:prstDash val="solid"/>
              <a:round/>
              <a:headEnd type="none" w="med" len="med"/>
              <a:tailEnd type="none" w="med" len="med"/>
            </a:ln>
            <a:effectLst/>
          </p:spPr>
        </p:cxnSp>
        <p:sp>
          <p:nvSpPr>
            <p:cNvPr id="16" name="Oval 15">
              <a:extLst>
                <a:ext uri="{FF2B5EF4-FFF2-40B4-BE49-F238E27FC236}">
                  <a16:creationId xmlns:a16="http://schemas.microsoft.com/office/drawing/2014/main" id="{F8302609-A524-3D42-803B-E80AA7D35478}"/>
                </a:ext>
              </a:extLst>
            </p:cNvPr>
            <p:cNvSpPr/>
            <p:nvPr/>
          </p:nvSpPr>
          <p:spPr>
            <a:xfrm>
              <a:off x="1299106" y="4190465"/>
              <a:ext cx="274320" cy="274320"/>
            </a:xfrm>
            <a:prstGeom prst="ellipse">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grpSp>
      <p:grpSp>
        <p:nvGrpSpPr>
          <p:cNvPr id="17" name="Group 16">
            <a:extLst>
              <a:ext uri="{FF2B5EF4-FFF2-40B4-BE49-F238E27FC236}">
                <a16:creationId xmlns:a16="http://schemas.microsoft.com/office/drawing/2014/main" id="{E0304F6B-D06C-0643-8965-27D7779A9BD4}"/>
              </a:ext>
            </a:extLst>
          </p:cNvPr>
          <p:cNvGrpSpPr/>
          <p:nvPr/>
        </p:nvGrpSpPr>
        <p:grpSpPr>
          <a:xfrm>
            <a:off x="7406297" y="3441486"/>
            <a:ext cx="274320" cy="657597"/>
            <a:chOff x="1299106" y="3807188"/>
            <a:chExt cx="274320" cy="657597"/>
          </a:xfrm>
          <a:solidFill>
            <a:schemeClr val="accent5"/>
          </a:solidFill>
        </p:grpSpPr>
        <p:cxnSp>
          <p:nvCxnSpPr>
            <p:cNvPr id="18" name="Straight Connector 17">
              <a:extLst>
                <a:ext uri="{FF2B5EF4-FFF2-40B4-BE49-F238E27FC236}">
                  <a16:creationId xmlns:a16="http://schemas.microsoft.com/office/drawing/2014/main" id="{F5BF3131-87AF-FC49-89E7-51926344B971}"/>
                </a:ext>
              </a:extLst>
            </p:cNvPr>
            <p:cNvCxnSpPr/>
            <p:nvPr/>
          </p:nvCxnSpPr>
          <p:spPr bwMode="auto">
            <a:xfrm flipH="1" flipV="1">
              <a:off x="1435281" y="3807188"/>
              <a:ext cx="1970" cy="457199"/>
            </a:xfrm>
            <a:prstGeom prst="line">
              <a:avLst/>
            </a:prstGeom>
            <a:grpFill/>
            <a:ln w="28575" cap="flat" cmpd="sng" algn="ctr">
              <a:solidFill>
                <a:schemeClr val="accent5"/>
              </a:solidFill>
              <a:prstDash val="solid"/>
              <a:round/>
              <a:headEnd type="none" w="med" len="med"/>
              <a:tailEnd type="none" w="med" len="med"/>
            </a:ln>
            <a:effectLst/>
          </p:spPr>
        </p:cxnSp>
        <p:sp>
          <p:nvSpPr>
            <p:cNvPr id="19" name="Oval 18">
              <a:extLst>
                <a:ext uri="{FF2B5EF4-FFF2-40B4-BE49-F238E27FC236}">
                  <a16:creationId xmlns:a16="http://schemas.microsoft.com/office/drawing/2014/main" id="{F8302609-A524-3D42-803B-E80AA7D35478}"/>
                </a:ext>
              </a:extLst>
            </p:cNvPr>
            <p:cNvSpPr/>
            <p:nvPr/>
          </p:nvSpPr>
          <p:spPr>
            <a:xfrm>
              <a:off x="1299106" y="4190465"/>
              <a:ext cx="274320" cy="274320"/>
            </a:xfrm>
            <a:prstGeom prst="ellipse">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grpSp>
      <p:sp>
        <p:nvSpPr>
          <p:cNvPr id="22" name="Text Placeholder 13">
            <a:extLst>
              <a:ext uri="{FF2B5EF4-FFF2-40B4-BE49-F238E27FC236}">
                <a16:creationId xmlns:a16="http://schemas.microsoft.com/office/drawing/2014/main" id="{309DF36C-63CB-9B4C-8060-9E9780F7DA83}"/>
              </a:ext>
            </a:extLst>
          </p:cNvPr>
          <p:cNvSpPr txBox="1">
            <a:spLocks/>
          </p:cNvSpPr>
          <p:nvPr/>
        </p:nvSpPr>
        <p:spPr>
          <a:xfrm>
            <a:off x="3557650" y="4743363"/>
            <a:ext cx="2157350" cy="1231106"/>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a:spcAft>
                <a:spcPts val="600"/>
              </a:spcAft>
              <a:buClr>
                <a:srgbClr val="0C72B9"/>
              </a:buClr>
              <a:buSzPct val="120000"/>
            </a:pPr>
            <a:r>
              <a:rPr lang="en-US" sz="1600" kern="0" dirty="0"/>
              <a:t>List of training providers </a:t>
            </a:r>
            <a:r>
              <a:rPr lang="en-US" sz="1600" b="1" kern="0" dirty="0">
                <a:solidFill>
                  <a:srgbClr val="0C72B9"/>
                </a:solidFill>
              </a:rPr>
              <a:t>publicly available</a:t>
            </a:r>
            <a:r>
              <a:rPr lang="en-US" sz="1600" kern="0" dirty="0"/>
              <a:t> on the Training Provider Registry website</a:t>
            </a:r>
          </a:p>
        </p:txBody>
      </p:sp>
      <p:sp>
        <p:nvSpPr>
          <p:cNvPr id="23" name="Text Placeholder 13">
            <a:extLst>
              <a:ext uri="{FF2B5EF4-FFF2-40B4-BE49-F238E27FC236}">
                <a16:creationId xmlns:a16="http://schemas.microsoft.com/office/drawing/2014/main" id="{309DF36C-63CB-9B4C-8060-9E9780F7DA83}"/>
              </a:ext>
            </a:extLst>
          </p:cNvPr>
          <p:cNvSpPr txBox="1">
            <a:spLocks/>
          </p:cNvSpPr>
          <p:nvPr/>
        </p:nvSpPr>
        <p:spPr>
          <a:xfrm>
            <a:off x="6324600" y="4759404"/>
            <a:ext cx="2590800" cy="187743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a:spcAft>
                <a:spcPts val="600"/>
              </a:spcAft>
              <a:buClr>
                <a:srgbClr val="0C72B9"/>
              </a:buClr>
              <a:buSzPct val="120000"/>
            </a:pPr>
            <a:r>
              <a:rPr lang="en-US" sz="1600" kern="0" dirty="0"/>
              <a:t>ELDT compliance date</a:t>
            </a:r>
          </a:p>
          <a:p>
            <a:pPr>
              <a:spcAft>
                <a:spcPts val="600"/>
              </a:spcAft>
              <a:buClr>
                <a:srgbClr val="0C72B9"/>
              </a:buClr>
              <a:buSzPct val="120000"/>
            </a:pPr>
            <a:r>
              <a:rPr lang="en-US" sz="1600" kern="0" dirty="0"/>
              <a:t>Training providers begin</a:t>
            </a:r>
            <a:br>
              <a:rPr lang="en-US" sz="1600" kern="0" dirty="0"/>
            </a:br>
            <a:r>
              <a:rPr lang="en-US" sz="1600" b="1" kern="0" dirty="0">
                <a:solidFill>
                  <a:schemeClr val="accent2"/>
                </a:solidFill>
              </a:rPr>
              <a:t>submitting training certification information</a:t>
            </a:r>
          </a:p>
          <a:p>
            <a:pPr>
              <a:spcAft>
                <a:spcPts val="600"/>
              </a:spcAft>
              <a:buClr>
                <a:srgbClr val="0C72B9"/>
              </a:buClr>
              <a:buSzPct val="120000"/>
            </a:pPr>
            <a:r>
              <a:rPr lang="en-US" sz="1600" kern="0" dirty="0"/>
              <a:t>States begin</a:t>
            </a:r>
            <a:br>
              <a:rPr lang="en-US" sz="1600" kern="0" dirty="0"/>
            </a:br>
            <a:r>
              <a:rPr lang="en-US" sz="1600" b="1" kern="0" dirty="0">
                <a:solidFill>
                  <a:schemeClr val="accent2"/>
                </a:solidFill>
              </a:rPr>
              <a:t>verifying driver training certification information</a:t>
            </a:r>
          </a:p>
        </p:txBody>
      </p:sp>
      <p:sp>
        <p:nvSpPr>
          <p:cNvPr id="24" name="Rectangle 23">
            <a:extLst>
              <a:ext uri="{FF2B5EF4-FFF2-40B4-BE49-F238E27FC236}">
                <a16:creationId xmlns:a16="http://schemas.microsoft.com/office/drawing/2014/main" id="{837C40AA-E8E7-AA4E-9C04-4C01B17656CB}"/>
              </a:ext>
            </a:extLst>
          </p:cNvPr>
          <p:cNvSpPr/>
          <p:nvPr/>
        </p:nvSpPr>
        <p:spPr>
          <a:xfrm>
            <a:off x="929286" y="4283202"/>
            <a:ext cx="210312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latin typeface="Arial" panose="020B0604020202020204" pitchFamily="34" charset="0"/>
                <a:cs typeface="Arial" panose="020B0604020202020204" pitchFamily="34" charset="0"/>
              </a:rPr>
              <a:t>Summer 2021</a:t>
            </a:r>
          </a:p>
        </p:txBody>
      </p:sp>
      <p:sp>
        <p:nvSpPr>
          <p:cNvPr id="25" name="Rectangle 24">
            <a:extLst>
              <a:ext uri="{FF2B5EF4-FFF2-40B4-BE49-F238E27FC236}">
                <a16:creationId xmlns:a16="http://schemas.microsoft.com/office/drawing/2014/main" id="{837C40AA-E8E7-AA4E-9C04-4C01B17656CB}"/>
              </a:ext>
            </a:extLst>
          </p:cNvPr>
          <p:cNvSpPr/>
          <p:nvPr/>
        </p:nvSpPr>
        <p:spPr>
          <a:xfrm>
            <a:off x="3548941" y="4297011"/>
            <a:ext cx="210312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latin typeface="Arial" panose="020B0604020202020204" pitchFamily="34" charset="0"/>
                <a:cs typeface="Arial" panose="020B0604020202020204" pitchFamily="34" charset="0"/>
              </a:rPr>
              <a:t>Fall 2021</a:t>
            </a:r>
          </a:p>
        </p:txBody>
      </p:sp>
      <p:sp>
        <p:nvSpPr>
          <p:cNvPr id="26" name="Rectangle 25">
            <a:extLst>
              <a:ext uri="{FF2B5EF4-FFF2-40B4-BE49-F238E27FC236}">
                <a16:creationId xmlns:a16="http://schemas.microsoft.com/office/drawing/2014/main" id="{837C40AA-E8E7-AA4E-9C04-4C01B17656CB}"/>
              </a:ext>
            </a:extLst>
          </p:cNvPr>
          <p:cNvSpPr/>
          <p:nvPr/>
        </p:nvSpPr>
        <p:spPr>
          <a:xfrm>
            <a:off x="6324600" y="4279899"/>
            <a:ext cx="210312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latin typeface="Arial" panose="020B0604020202020204" pitchFamily="34" charset="0"/>
                <a:cs typeface="Arial" panose="020B0604020202020204" pitchFamily="34" charset="0"/>
              </a:rPr>
              <a:t>February 7, 2022</a:t>
            </a:r>
          </a:p>
        </p:txBody>
      </p:sp>
      <p:sp>
        <p:nvSpPr>
          <p:cNvPr id="2" name="Oval 1"/>
          <p:cNvSpPr/>
          <p:nvPr/>
        </p:nvSpPr>
        <p:spPr>
          <a:xfrm>
            <a:off x="879097" y="1943416"/>
            <a:ext cx="1645920" cy="164592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9727" t="23921" r="20045" b="23763"/>
          <a:stretch/>
        </p:blipFill>
        <p:spPr>
          <a:xfrm>
            <a:off x="1084729" y="2285999"/>
            <a:ext cx="1228165" cy="1066800"/>
          </a:xfrm>
          <a:prstGeom prst="rect">
            <a:avLst/>
          </a:prstGeom>
        </p:spPr>
      </p:pic>
      <p:sp>
        <p:nvSpPr>
          <p:cNvPr id="28" name="Oval 27"/>
          <p:cNvSpPr/>
          <p:nvPr/>
        </p:nvSpPr>
        <p:spPr>
          <a:xfrm>
            <a:off x="3775547" y="1943416"/>
            <a:ext cx="1645920" cy="164592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6671997" y="1943416"/>
            <a:ext cx="1645920" cy="164592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0455" t="23173" r="20448" b="23458"/>
          <a:stretch/>
        </p:blipFill>
        <p:spPr>
          <a:xfrm>
            <a:off x="4016189" y="2268070"/>
            <a:ext cx="1201271" cy="108283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5337" y="1934269"/>
            <a:ext cx="1652019" cy="1655067"/>
          </a:xfrm>
          <a:prstGeom prst="rect">
            <a:avLst/>
          </a:prstGeom>
        </p:spPr>
      </p:pic>
    </p:spTree>
    <p:custDataLst>
      <p:tags r:id="rId1"/>
    </p:custDataLst>
    <p:extLst>
      <p:ext uri="{BB962C8B-B14F-4D97-AF65-F5344CB8AC3E}">
        <p14:creationId xmlns:p14="http://schemas.microsoft.com/office/powerpoint/2010/main" val="9081292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dirty="0">
                <a:solidFill>
                  <a:schemeClr val="tx2"/>
                </a:solidFill>
              </a:rPr>
              <a:t>Resources from FMCSA</a:t>
            </a:r>
          </a:p>
        </p:txBody>
      </p:sp>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39401" y="1737601"/>
            <a:ext cx="7859416" cy="1708160"/>
          </a:xfrm>
        </p:spPr>
        <p:txBody>
          <a:bodyPr/>
          <a:lstStyle/>
          <a:p>
            <a:pPr marL="342900" indent="-342900">
              <a:spcAft>
                <a:spcPts val="600"/>
              </a:spcAft>
              <a:buClr>
                <a:schemeClr val="accent2"/>
              </a:buClr>
              <a:buSzPct val="120000"/>
              <a:buFont typeface="Wingdings" pitchFamily="2" charset="2"/>
              <a:buChar char="§"/>
            </a:pPr>
            <a:r>
              <a:rPr lang="en-US" dirty="0"/>
              <a:t>Visit the TPR website: </a:t>
            </a:r>
            <a:r>
              <a:rPr lang="en-US" dirty="0">
                <a:hlinkClick r:id="rId4"/>
              </a:rPr>
              <a:t>https://tpr.fmcsa.dot.gov</a:t>
            </a:r>
            <a:r>
              <a:rPr lang="en-US" dirty="0"/>
              <a:t> </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Sign up for email updates from FMCSA </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Find answers to frequently asked questions</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Access developer materials to help you build a connection to the TPR Web Service</a:t>
            </a:r>
          </a:p>
        </p:txBody>
      </p:sp>
      <p:sp>
        <p:nvSpPr>
          <p:cNvPr id="6" name="object 6"/>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45</a:t>
            </a:fld>
            <a:endParaRPr dirty="0"/>
          </a:p>
        </p:txBody>
      </p:sp>
      <p:graphicFrame>
        <p:nvGraphicFramePr>
          <p:cNvPr id="3" name="Table 2"/>
          <p:cNvGraphicFramePr>
            <a:graphicFrameLocks noGrp="1"/>
          </p:cNvGraphicFramePr>
          <p:nvPr>
            <p:extLst>
              <p:ext uri="{D42A27DB-BD31-4B8C-83A1-F6EECF244321}">
                <p14:modId xmlns:p14="http://schemas.microsoft.com/office/powerpoint/2010/main" val="4237198053"/>
              </p:ext>
            </p:extLst>
          </p:nvPr>
        </p:nvGraphicFramePr>
        <p:xfrm>
          <a:off x="639401" y="4114800"/>
          <a:ext cx="3352800" cy="155956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3585181724"/>
                    </a:ext>
                  </a:extLst>
                </a:gridCol>
              </a:tblGrid>
              <a:tr h="370840">
                <a:tc>
                  <a:txBody>
                    <a:bodyPr/>
                    <a:lstStyle/>
                    <a:p>
                      <a:r>
                        <a:rPr lang="en-US" dirty="0">
                          <a:solidFill>
                            <a:schemeClr val="bg1"/>
                          </a:solidFill>
                          <a:latin typeface="Arial" panose="020B0604020202020204" pitchFamily="34" charset="0"/>
                          <a:cs typeface="Arial" panose="020B0604020202020204" pitchFamily="34" charset="0"/>
                        </a:rPr>
                        <a:t>Driver/General</a:t>
                      </a:r>
                      <a:r>
                        <a:rPr lang="en-US" baseline="0" dirty="0">
                          <a:solidFill>
                            <a:schemeClr val="bg1"/>
                          </a:solidFill>
                          <a:latin typeface="Arial" panose="020B0604020202020204" pitchFamily="34" charset="0"/>
                          <a:cs typeface="Arial" panose="020B0604020202020204" pitchFamily="34" charset="0"/>
                        </a:rPr>
                        <a:t> Information</a:t>
                      </a:r>
                      <a:endParaRPr lang="en-US" dirty="0">
                        <a:solidFill>
                          <a:schemeClr val="bg1"/>
                        </a:solidFill>
                        <a:latin typeface="Arial" panose="020B0604020202020204" pitchFamily="34" charset="0"/>
                        <a:cs typeface="Arial" panose="020B0604020202020204" pitchFamily="34" charset="0"/>
                      </a:endParaRPr>
                    </a:p>
                  </a:txBody>
                  <a:tcPr>
                    <a:solidFill>
                      <a:srgbClr val="0C72B9"/>
                    </a:solidFill>
                  </a:tcPr>
                </a:tc>
                <a:extLst>
                  <a:ext uri="{0D108BD9-81ED-4DB2-BD59-A6C34878D82A}">
                    <a16:rowId xmlns:a16="http://schemas.microsoft.com/office/drawing/2014/main" val="1535825047"/>
                  </a:ext>
                </a:extLst>
              </a:tr>
              <a:tr h="370840">
                <a:tc>
                  <a:txBody>
                    <a:bodyPr/>
                    <a:lstStyle/>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Training Provider Registry Factsheet</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ELDT</a:t>
                      </a:r>
                      <a:r>
                        <a:rPr lang="en-US" baseline="0" dirty="0">
                          <a:latin typeface="Arial" panose="020B0604020202020204" pitchFamily="34" charset="0"/>
                          <a:cs typeface="Arial" panose="020B0604020202020204" pitchFamily="34" charset="0"/>
                        </a:rPr>
                        <a:t> Overview Presentation</a:t>
                      </a:r>
                    </a:p>
                  </a:txBody>
                  <a:tcPr>
                    <a:solidFill>
                      <a:schemeClr val="accent2">
                        <a:alpha val="10196"/>
                      </a:schemeClr>
                    </a:solidFill>
                  </a:tcPr>
                </a:tc>
                <a:extLst>
                  <a:ext uri="{0D108BD9-81ED-4DB2-BD59-A6C34878D82A}">
                    <a16:rowId xmlns:a16="http://schemas.microsoft.com/office/drawing/2014/main" val="155211197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9778748"/>
              </p:ext>
            </p:extLst>
          </p:nvPr>
        </p:nvGraphicFramePr>
        <p:xfrm>
          <a:off x="4365390" y="4114800"/>
          <a:ext cx="4093928" cy="1559560"/>
        </p:xfrm>
        <a:graphic>
          <a:graphicData uri="http://schemas.openxmlformats.org/drawingml/2006/table">
            <a:tbl>
              <a:tblPr firstRow="1" bandRow="1">
                <a:tableStyleId>{5C22544A-7EE6-4342-B048-85BDC9FD1C3A}</a:tableStyleId>
              </a:tblPr>
              <a:tblGrid>
                <a:gridCol w="4093928">
                  <a:extLst>
                    <a:ext uri="{9D8B030D-6E8A-4147-A177-3AD203B41FA5}">
                      <a16:colId xmlns:a16="http://schemas.microsoft.com/office/drawing/2014/main" val="3585181724"/>
                    </a:ext>
                  </a:extLst>
                </a:gridCol>
              </a:tblGrid>
              <a:tr h="370840">
                <a:tc>
                  <a:txBody>
                    <a:bodyPr/>
                    <a:lstStyle/>
                    <a:p>
                      <a:r>
                        <a:rPr lang="en-US" dirty="0">
                          <a:solidFill>
                            <a:schemeClr val="bg1"/>
                          </a:solidFill>
                          <a:latin typeface="Arial" panose="020B0604020202020204" pitchFamily="34" charset="0"/>
                          <a:cs typeface="Arial" panose="020B0604020202020204" pitchFamily="34" charset="0"/>
                        </a:rPr>
                        <a:t>Materials for Training Providers</a:t>
                      </a:r>
                    </a:p>
                  </a:txBody>
                  <a:tcPr>
                    <a:solidFill>
                      <a:srgbClr val="0C72B9"/>
                    </a:solidFill>
                  </a:tcPr>
                </a:tc>
                <a:extLst>
                  <a:ext uri="{0D108BD9-81ED-4DB2-BD59-A6C34878D82A}">
                    <a16:rowId xmlns:a16="http://schemas.microsoft.com/office/drawing/2014/main" val="1535825047"/>
                  </a:ext>
                </a:extLst>
              </a:tr>
              <a:tr h="370840">
                <a:tc>
                  <a:txBody>
                    <a:bodyPr/>
                    <a:lstStyle/>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Training Provider</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Factsheet</a:t>
                      </a:r>
                    </a:p>
                    <a:p>
                      <a:pPr marL="285750" indent="-285750">
                        <a:buFont typeface="Wingdings" panose="05000000000000000000" pitchFamily="2" charset="2"/>
                        <a:buChar char="§"/>
                      </a:pPr>
                      <a:r>
                        <a:rPr lang="en-US" baseline="0" dirty="0">
                          <a:latin typeface="Arial" panose="020B0604020202020204" pitchFamily="34" charset="0"/>
                          <a:cs typeface="Arial" panose="020B0604020202020204" pitchFamily="34" charset="0"/>
                        </a:rPr>
                        <a:t>Countdown to ELDT Checklist</a:t>
                      </a:r>
                    </a:p>
                    <a:p>
                      <a:pPr marL="285750" indent="-285750">
                        <a:buFont typeface="Wingdings" panose="05000000000000000000" pitchFamily="2" charset="2"/>
                        <a:buChar char="§"/>
                      </a:pPr>
                      <a:r>
                        <a:rPr lang="en-US" baseline="0" dirty="0">
                          <a:latin typeface="Arial" panose="020B0604020202020204" pitchFamily="34" charset="0"/>
                          <a:cs typeface="Arial" panose="020B0604020202020204" pitchFamily="34" charset="0"/>
                        </a:rPr>
                        <a:t>ELDT Curricula Summary</a:t>
                      </a:r>
                    </a:p>
                    <a:p>
                      <a:pPr marL="285750" indent="-285750">
                        <a:buFont typeface="Wingdings" panose="05000000000000000000" pitchFamily="2" charset="2"/>
                        <a:buChar char="§"/>
                      </a:pPr>
                      <a:endParaRPr lang="en-US" baseline="0" dirty="0">
                        <a:latin typeface="Arial" panose="020B0604020202020204" pitchFamily="34" charset="0"/>
                        <a:cs typeface="Arial" panose="020B0604020202020204" pitchFamily="34" charset="0"/>
                      </a:endParaRPr>
                    </a:p>
                  </a:txBody>
                  <a:tcPr>
                    <a:solidFill>
                      <a:srgbClr val="0C72B9">
                        <a:alpha val="10196"/>
                      </a:srgbClr>
                    </a:solidFill>
                  </a:tcPr>
                </a:tc>
                <a:extLst>
                  <a:ext uri="{0D108BD9-81ED-4DB2-BD59-A6C34878D82A}">
                    <a16:rowId xmlns:a16="http://schemas.microsoft.com/office/drawing/2014/main" val="1552111970"/>
                  </a:ext>
                </a:extLst>
              </a:tr>
            </a:tbl>
          </a:graphicData>
        </a:graphic>
      </p:graphicFrame>
    </p:spTree>
    <p:custDataLst>
      <p:tags r:id="rId1"/>
    </p:custDataLst>
    <p:extLst>
      <p:ext uri="{BB962C8B-B14F-4D97-AF65-F5344CB8AC3E}">
        <p14:creationId xmlns:p14="http://schemas.microsoft.com/office/powerpoint/2010/main" val="13913339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D747C28-116A-3846-96B5-F876141BB5A2}"/>
              </a:ext>
            </a:extLst>
          </p:cNvPr>
          <p:cNvSpPr>
            <a:spLocks noGrp="1"/>
          </p:cNvSpPr>
          <p:nvPr>
            <p:ph type="title"/>
          </p:nvPr>
        </p:nvSpPr>
        <p:spPr/>
        <p:txBody>
          <a:bodyPr/>
          <a:lstStyle/>
          <a:p>
            <a:r>
              <a:rPr lang="en-US" dirty="0">
                <a:solidFill>
                  <a:schemeClr val="tx2"/>
                </a:solidFill>
              </a:rPr>
              <a:t>Questions? Contact Us</a:t>
            </a:r>
            <a:br>
              <a:rPr lang="en-US" dirty="0"/>
            </a:br>
            <a:endParaRPr lang="en-US" dirty="0"/>
          </a:p>
        </p:txBody>
      </p:sp>
      <p:sp>
        <p:nvSpPr>
          <p:cNvPr id="11" name="Text Placeholder 10">
            <a:extLst>
              <a:ext uri="{FF2B5EF4-FFF2-40B4-BE49-F238E27FC236}">
                <a16:creationId xmlns:a16="http://schemas.microsoft.com/office/drawing/2014/main" id="{B8801736-3595-2E40-86C1-D9E373347B80}"/>
              </a:ext>
            </a:extLst>
          </p:cNvPr>
          <p:cNvSpPr>
            <a:spLocks noGrp="1"/>
          </p:cNvSpPr>
          <p:nvPr>
            <p:ph type="body" idx="1"/>
          </p:nvPr>
        </p:nvSpPr>
        <p:spPr>
          <a:xfrm>
            <a:off x="1981199" y="1752600"/>
            <a:ext cx="6603069" cy="3323987"/>
          </a:xfrm>
        </p:spPr>
        <p:txBody>
          <a:bodyPr wrap="square" lIns="0" tIns="0" rIns="0" bIns="0" anchor="t">
            <a:spAutoFit/>
          </a:bodyPr>
          <a:lstStyle/>
          <a:p>
            <a:r>
              <a:rPr lang="en-US" dirty="0"/>
              <a:t>To learn more about ELDT and the                            Training Provider Registry, visit: </a:t>
            </a:r>
          </a:p>
          <a:p>
            <a:r>
              <a:rPr lang="en-US" dirty="0">
                <a:solidFill>
                  <a:schemeClr val="accent3"/>
                </a:solidFill>
                <a:hlinkClick r:id="rId4">
                  <a:extLst>
                    <a:ext uri="{A12FA001-AC4F-418D-AE19-62706E023703}">
                      <ahyp:hlinkClr xmlns:ahyp="http://schemas.microsoft.com/office/drawing/2018/hyperlinkcolor" val="tx"/>
                    </a:ext>
                  </a:extLst>
                </a:hlinkClick>
              </a:rPr>
              <a:t>https://tpr.fmcsa.dot.gov</a:t>
            </a:r>
            <a:r>
              <a:rPr lang="en-US" dirty="0">
                <a:solidFill>
                  <a:schemeClr val="accent3"/>
                </a:solidFill>
              </a:rPr>
              <a:t>   </a:t>
            </a:r>
          </a:p>
          <a:p>
            <a:endParaRPr lang="en-US" dirty="0"/>
          </a:p>
          <a:p>
            <a:r>
              <a:rPr lang="en-US" b="1" dirty="0">
                <a:solidFill>
                  <a:schemeClr val="accent2"/>
                </a:solidFill>
              </a:rPr>
              <a:t>FMCSA Tennessee Division</a:t>
            </a:r>
          </a:p>
          <a:p>
            <a:r>
              <a:rPr lang="en-US" dirty="0">
                <a:solidFill>
                  <a:srgbClr val="FF0000"/>
                </a:solidFill>
                <a:hlinkClick r:id="rId5"/>
              </a:rPr>
              <a:t>tennessee.division@dot.gov</a:t>
            </a:r>
            <a:endParaRPr lang="en-US" dirty="0">
              <a:solidFill>
                <a:srgbClr val="FF0000"/>
              </a:solidFill>
            </a:endParaRPr>
          </a:p>
          <a:p>
            <a:endParaRPr lang="en-US" dirty="0">
              <a:solidFill>
                <a:srgbClr val="FF0000"/>
              </a:solidFill>
            </a:endParaRPr>
          </a:p>
          <a:p>
            <a:r>
              <a:rPr lang="en-US" b="1" dirty="0">
                <a:solidFill>
                  <a:schemeClr val="accent2"/>
                </a:solidFill>
              </a:rPr>
              <a:t>You can also contact FMCSA’s TPR Team: </a:t>
            </a:r>
          </a:p>
          <a:p>
            <a:r>
              <a:rPr lang="en-US" dirty="0">
                <a:solidFill>
                  <a:schemeClr val="accent3"/>
                </a:solidFill>
                <a:latin typeface="Arial"/>
                <a:cs typeface="Arial"/>
                <a:hlinkClick r:id="rId6"/>
              </a:rPr>
              <a:t>https://tpr.fmcsa.dot.gov/#contact</a:t>
            </a:r>
          </a:p>
        </p:txBody>
      </p:sp>
      <p:sp>
        <p:nvSpPr>
          <p:cNvPr id="6" name="object 6"/>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46</a:t>
            </a:fld>
            <a:endParaRPr dirty="0"/>
          </a:p>
        </p:txBody>
      </p:sp>
      <p:sp>
        <p:nvSpPr>
          <p:cNvPr id="9" name="Oval 8">
            <a:extLst>
              <a:ext uri="{FF2B5EF4-FFF2-40B4-BE49-F238E27FC236}">
                <a16:creationId xmlns:a16="http://schemas.microsoft.com/office/drawing/2014/main" id="{6D183D7F-898F-7240-AD44-EA0BBFC6A103}"/>
              </a:ext>
            </a:extLst>
          </p:cNvPr>
          <p:cNvSpPr/>
          <p:nvPr/>
        </p:nvSpPr>
        <p:spPr>
          <a:xfrm>
            <a:off x="663111" y="3276600"/>
            <a:ext cx="1097280" cy="1097280"/>
          </a:xfrm>
          <a:prstGeom prst="ellipse">
            <a:avLst/>
          </a:prstGeom>
          <a:solidFill>
            <a:srgbClr val="121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Open Sans Regular" charset="0"/>
            </a:endParaRPr>
          </a:p>
        </p:txBody>
      </p:sp>
      <p:pic>
        <p:nvPicPr>
          <p:cNvPr id="12" name="Picture 11"/>
          <p:cNvPicPr>
            <a:picLocks noChangeAspect="1"/>
          </p:cNvPicPr>
          <p:nvPr/>
        </p:nvPicPr>
        <p:blipFill>
          <a:blip r:embed="rId7">
            <a:clrChange>
              <a:clrFrom>
                <a:srgbClr val="121A45"/>
              </a:clrFrom>
              <a:clrTo>
                <a:srgbClr val="121A45">
                  <a:alpha val="0"/>
                </a:srgbClr>
              </a:clrTo>
            </a:clrChange>
          </a:blip>
          <a:stretch>
            <a:fillRect/>
          </a:stretch>
        </p:blipFill>
        <p:spPr>
          <a:xfrm>
            <a:off x="841745" y="3363813"/>
            <a:ext cx="753591" cy="794884"/>
          </a:xfrm>
          <a:prstGeom prst="rect">
            <a:avLst/>
          </a:prstGeom>
        </p:spPr>
      </p:pic>
      <p:sp>
        <p:nvSpPr>
          <p:cNvPr id="13" name="Oval 12">
            <a:extLst>
              <a:ext uri="{FF2B5EF4-FFF2-40B4-BE49-F238E27FC236}">
                <a16:creationId xmlns:a16="http://schemas.microsoft.com/office/drawing/2014/main" id="{6D183D7F-898F-7240-AD44-EA0BBFC6A103}"/>
              </a:ext>
            </a:extLst>
          </p:cNvPr>
          <p:cNvSpPr/>
          <p:nvPr/>
        </p:nvSpPr>
        <p:spPr>
          <a:xfrm>
            <a:off x="633927" y="1757133"/>
            <a:ext cx="1097280" cy="1097280"/>
          </a:xfrm>
          <a:prstGeom prst="ellipse">
            <a:avLst/>
          </a:prstGeom>
          <a:solidFill>
            <a:srgbClr val="121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Open Sans Regular"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902" y="2012080"/>
            <a:ext cx="551329" cy="633283"/>
          </a:xfrm>
          <a:prstGeom prst="rect">
            <a:avLst/>
          </a:prstGeom>
        </p:spPr>
      </p:pic>
    </p:spTree>
    <p:custDataLst>
      <p:tags r:id="rId1"/>
    </p:custDataLst>
    <p:extLst>
      <p:ext uri="{BB962C8B-B14F-4D97-AF65-F5344CB8AC3E}">
        <p14:creationId xmlns:p14="http://schemas.microsoft.com/office/powerpoint/2010/main" val="8597736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2937" y="2133600"/>
            <a:ext cx="8498129" cy="3558879"/>
          </a:xfrm>
          <a:prstGeom prst="rect">
            <a:avLst/>
          </a:prstGeom>
        </p:spPr>
      </p:pic>
      <p:sp>
        <p:nvSpPr>
          <p:cNvPr id="2" name="Title 1"/>
          <p:cNvSpPr>
            <a:spLocks noGrp="1"/>
          </p:cNvSpPr>
          <p:nvPr>
            <p:ph type="title"/>
          </p:nvPr>
        </p:nvSpPr>
        <p:spPr/>
        <p:txBody>
          <a:bodyPr/>
          <a:lstStyle/>
          <a:p>
            <a:r>
              <a:rPr lang="en-US" dirty="0"/>
              <a:t>Q&amp;A</a:t>
            </a:r>
          </a:p>
        </p:txBody>
      </p:sp>
      <p:sp>
        <p:nvSpPr>
          <p:cNvPr id="3" name="Slide Number Placeholder 2"/>
          <p:cNvSpPr>
            <a:spLocks noGrp="1"/>
          </p:cNvSpPr>
          <p:nvPr>
            <p:ph type="sldNum" sz="quarter" idx="7"/>
          </p:nvPr>
        </p:nvSpPr>
        <p:spPr/>
        <p:txBody>
          <a:bodyPr/>
          <a:lstStyle/>
          <a:p>
            <a:pPr lvl="0"/>
            <a:fld id="{81D60167-4931-47E6-BA6A-407CBD079E47}" type="slidenum">
              <a:rPr lang="en-US" noProof="0" smtClean="0"/>
              <a:pPr lvl="0"/>
              <a:t>47</a:t>
            </a:fld>
            <a:endParaRPr lang="en-US" noProof="0" dirty="0"/>
          </a:p>
        </p:txBody>
      </p:sp>
      <p:cxnSp>
        <p:nvCxnSpPr>
          <p:cNvPr id="6" name="Straight Connector 5">
            <a:extLst>
              <a:ext uri="{FF2B5EF4-FFF2-40B4-BE49-F238E27FC236}">
                <a16:creationId xmlns:a16="http://schemas.microsoft.com/office/drawing/2014/main" id="{71E864D8-7420-AE4B-B531-47755E491818}"/>
              </a:ext>
            </a:extLst>
          </p:cNvPr>
          <p:cNvCxnSpPr>
            <a:cxnSpLocks/>
          </p:cNvCxnSpPr>
          <p:nvPr/>
        </p:nvCxnSpPr>
        <p:spPr bwMode="auto">
          <a:xfrm>
            <a:off x="645188" y="838200"/>
            <a:ext cx="1048038" cy="0"/>
          </a:xfrm>
          <a:prstGeom prst="line">
            <a:avLst/>
          </a:prstGeom>
          <a:solidFill>
            <a:schemeClr val="accent1"/>
          </a:solidFill>
          <a:ln w="57150" cap="flat" cmpd="sng" algn="ctr">
            <a:solidFill>
              <a:srgbClr val="0C72B9"/>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4154007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dirty="0">
                <a:solidFill>
                  <a:schemeClr val="tx2"/>
                </a:solidFill>
              </a:rPr>
              <a:t>How will ELDT improve safety on our Nation’s roads?</a:t>
            </a:r>
          </a:p>
        </p:txBody>
      </p:sp>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42294" y="1980475"/>
            <a:ext cx="7859416" cy="3493264"/>
          </a:xfrm>
        </p:spPr>
        <p:txBody>
          <a:bodyPr wrap="square" lIns="0" tIns="0" rIns="0" bIns="0" anchor="t">
            <a:spAutoFit/>
          </a:bodyPr>
          <a:lstStyle/>
          <a:p>
            <a:pPr marL="342900" indent="-342900">
              <a:spcAft>
                <a:spcPts val="600"/>
              </a:spcAft>
              <a:buClr>
                <a:schemeClr val="accent2"/>
              </a:buClr>
              <a:buSzPct val="120000"/>
              <a:buFont typeface="Wingdings" pitchFamily="2" charset="2"/>
              <a:buChar char="§"/>
            </a:pPr>
            <a:r>
              <a:rPr lang="en-US" sz="2300" dirty="0">
                <a:latin typeface="Arial"/>
                <a:cs typeface="Arial"/>
              </a:rPr>
              <a:t>Ensures that only qualified drivers receive a new CDL, or a CDL upgrade, or S, P, or H endorsement.</a:t>
            </a:r>
          </a:p>
          <a:p>
            <a:pPr marL="342900" indent="-342900">
              <a:spcAft>
                <a:spcPts val="600"/>
              </a:spcAft>
              <a:buClr>
                <a:schemeClr val="accent2"/>
              </a:buClr>
              <a:buSzPct val="120000"/>
              <a:buFont typeface="Wingdings" pitchFamily="2" charset="2"/>
              <a:buChar char="§"/>
            </a:pPr>
            <a:r>
              <a:rPr lang="en-US" sz="2300" dirty="0">
                <a:latin typeface="Arial"/>
                <a:cs typeface="Arial"/>
              </a:rPr>
              <a:t>Sets a national baseline for entry-level driver training. </a:t>
            </a:r>
            <a:endParaRPr lang="en-US" sz="2300" dirty="0"/>
          </a:p>
          <a:p>
            <a:pPr marL="342900" indent="-342900">
              <a:spcAft>
                <a:spcPts val="600"/>
              </a:spcAft>
              <a:buClr>
                <a:schemeClr val="accent2"/>
              </a:buClr>
              <a:buSzPct val="120000"/>
              <a:buFont typeface="Wingdings" pitchFamily="2" charset="2"/>
              <a:buChar char="§"/>
            </a:pPr>
            <a:r>
              <a:rPr lang="en-US" sz="2300" dirty="0">
                <a:latin typeface="Arial"/>
                <a:cs typeface="Arial"/>
              </a:rPr>
              <a:t>Identifies standards that training providers must meet.</a:t>
            </a:r>
          </a:p>
          <a:p>
            <a:pPr marL="342900" indent="-342900">
              <a:spcAft>
                <a:spcPts val="600"/>
              </a:spcAft>
              <a:buClr>
                <a:schemeClr val="accent2"/>
              </a:buClr>
              <a:buSzPct val="120000"/>
              <a:buFont typeface="Wingdings" pitchFamily="2" charset="2"/>
              <a:buChar char="§"/>
            </a:pPr>
            <a:r>
              <a:rPr lang="en-US" sz="2300" dirty="0"/>
              <a:t>Gives States information they need at critical safety checkpoints.</a:t>
            </a:r>
          </a:p>
          <a:p>
            <a:pPr marL="342900" indent="-342900">
              <a:spcAft>
                <a:spcPts val="600"/>
              </a:spcAft>
              <a:buClr>
                <a:schemeClr val="accent2"/>
              </a:buClr>
              <a:buSzPct val="120000"/>
              <a:buFont typeface="Wingdings" pitchFamily="2" charset="2"/>
              <a:buChar char="§"/>
            </a:pPr>
            <a:r>
              <a:rPr lang="en-US" sz="2300" dirty="0">
                <a:latin typeface="Arial"/>
                <a:cs typeface="Arial"/>
              </a:rPr>
              <a:t>Further ensures that drivers operate commercial motor vehicles (CMVs) safely and meet their operational responsibilities.</a:t>
            </a:r>
            <a:endParaRPr lang="en-US" sz="2300" dirty="0"/>
          </a:p>
        </p:txBody>
      </p:sp>
      <p:sp>
        <p:nvSpPr>
          <p:cNvPr id="6" name="object 6"/>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5</a:t>
            </a:fld>
            <a:endParaRPr dirty="0"/>
          </a:p>
        </p:txBody>
      </p:sp>
      <p:sp>
        <p:nvSpPr>
          <p:cNvPr id="8" name="TextBox 7"/>
          <p:cNvSpPr txBox="1"/>
          <p:nvPr/>
        </p:nvSpPr>
        <p:spPr>
          <a:xfrm>
            <a:off x="952502" y="5588695"/>
            <a:ext cx="7239000" cy="707886"/>
          </a:xfrm>
          <a:prstGeom prst="rect">
            <a:avLst/>
          </a:prstGeom>
          <a:solidFill>
            <a:schemeClr val="accent2"/>
          </a:solidFill>
        </p:spPr>
        <p:txBody>
          <a:bodyPr wrap="square" lIns="91440" tIns="45720" rIns="91440" bIns="45720" rtlCol="0" anchor="t">
            <a:spAutoFit/>
          </a:bodyPr>
          <a:lstStyle/>
          <a:p>
            <a:pPr algn="ctr">
              <a:spcBef>
                <a:spcPts val="1200"/>
              </a:spcBef>
              <a:spcAft>
                <a:spcPts val="1200"/>
              </a:spcAft>
              <a:buClr>
                <a:srgbClr val="0C72B9"/>
              </a:buClr>
              <a:buSzPct val="120000"/>
            </a:pPr>
            <a:r>
              <a:rPr lang="en-US" sz="2000" b="1" dirty="0">
                <a:solidFill>
                  <a:schemeClr val="bg1"/>
                </a:solidFill>
                <a:latin typeface="Arial"/>
                <a:cs typeface="Arial"/>
              </a:rPr>
              <a:t>The Training Provider Registry ensures that these         lifesaving requirements are met.</a:t>
            </a:r>
          </a:p>
        </p:txBody>
      </p:sp>
    </p:spTree>
    <p:custDataLst>
      <p:tags r:id="rId1"/>
    </p:custDataLst>
    <p:extLst>
      <p:ext uri="{BB962C8B-B14F-4D97-AF65-F5344CB8AC3E}">
        <p14:creationId xmlns:p14="http://schemas.microsoft.com/office/powerpoint/2010/main" val="39377351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410A7-7B3B-4947-8FDE-488BFA3D1A57}"/>
              </a:ext>
            </a:extLst>
          </p:cNvPr>
          <p:cNvSpPr>
            <a:spLocks noGrp="1"/>
          </p:cNvSpPr>
          <p:nvPr>
            <p:ph type="title"/>
          </p:nvPr>
        </p:nvSpPr>
        <p:spPr>
          <a:xfrm>
            <a:off x="1417778" y="1196502"/>
            <a:ext cx="3765594" cy="1788977"/>
          </a:xfrm>
        </p:spPr>
        <p:txBody>
          <a:bodyPr/>
          <a:lstStyle/>
          <a:p>
            <a:r>
              <a:rPr lang="en-US" dirty="0"/>
              <a:t>What do the ELDT regulations require of entry-level drivers?</a:t>
            </a:r>
          </a:p>
        </p:txBody>
      </p:sp>
      <p:sp>
        <p:nvSpPr>
          <p:cNvPr id="4" name="Slide Number Placeholder 3">
            <a:extLst>
              <a:ext uri="{FF2B5EF4-FFF2-40B4-BE49-F238E27FC236}">
                <a16:creationId xmlns:a16="http://schemas.microsoft.com/office/drawing/2014/main" id="{D03B61AE-5454-C449-A153-3FEDC57B20B0}"/>
              </a:ext>
            </a:extLst>
          </p:cNvPr>
          <p:cNvSpPr>
            <a:spLocks noGrp="1"/>
          </p:cNvSpPr>
          <p:nvPr>
            <p:ph type="sldNum" sz="quarter" idx="7"/>
          </p:nvPr>
        </p:nvSpPr>
        <p:spPr/>
        <p:txBody>
          <a:bodyPr/>
          <a:lstStyle/>
          <a:p>
            <a:fld id="{A01475F6-15BF-E945-87A6-683076D41687}" type="slidenum">
              <a:rPr lang="en-US" smtClean="0"/>
              <a:pPr/>
              <a:t>6</a:t>
            </a:fld>
            <a:endParaRPr lang="en-US" dirty="0"/>
          </a:p>
        </p:txBody>
      </p:sp>
    </p:spTree>
    <p:extLst>
      <p:ext uri="{BB962C8B-B14F-4D97-AF65-F5344CB8AC3E}">
        <p14:creationId xmlns:p14="http://schemas.microsoft.com/office/powerpoint/2010/main" val="20533612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7306FE2-AD1F-3640-9358-FBF79F10430E}"/>
              </a:ext>
            </a:extLst>
          </p:cNvPr>
          <p:cNvSpPr>
            <a:spLocks noGrp="1"/>
          </p:cNvSpPr>
          <p:nvPr>
            <p:ph type="title"/>
          </p:nvPr>
        </p:nvSpPr>
        <p:spPr>
          <a:xfrm>
            <a:off x="645188" y="1031557"/>
            <a:ext cx="8270088" cy="492443"/>
          </a:xfrm>
        </p:spPr>
        <p:txBody>
          <a:bodyPr/>
          <a:lstStyle/>
          <a:p>
            <a:r>
              <a:rPr lang="en-US" dirty="0">
                <a:solidFill>
                  <a:schemeClr val="tx2"/>
                </a:solidFill>
              </a:rPr>
              <a:t>Entry-Level Drivers – Who is Covered?</a:t>
            </a:r>
          </a:p>
        </p:txBody>
      </p:sp>
      <p:sp>
        <p:nvSpPr>
          <p:cNvPr id="14" name="Text Placeholder 13">
            <a:extLst>
              <a:ext uri="{FF2B5EF4-FFF2-40B4-BE49-F238E27FC236}">
                <a16:creationId xmlns:a16="http://schemas.microsoft.com/office/drawing/2014/main" id="{AF4BF84E-3279-9648-A4A1-CA7430FB0F76}"/>
              </a:ext>
            </a:extLst>
          </p:cNvPr>
          <p:cNvSpPr>
            <a:spLocks noGrp="1"/>
          </p:cNvSpPr>
          <p:nvPr>
            <p:ph type="body" idx="1"/>
          </p:nvPr>
        </p:nvSpPr>
        <p:spPr>
          <a:xfrm>
            <a:off x="645188" y="1535753"/>
            <a:ext cx="7962874" cy="1277273"/>
          </a:xfrm>
        </p:spPr>
        <p:txBody>
          <a:bodyPr/>
          <a:lstStyle/>
          <a:p>
            <a:r>
              <a:rPr lang="en-US" b="1" dirty="0">
                <a:solidFill>
                  <a:schemeClr val="accent2"/>
                </a:solidFill>
              </a:rPr>
              <a:t>The ELDT regulations establish new minimum training standards for entry-level drivers. This includes individuals applying for:</a:t>
            </a:r>
          </a:p>
          <a:p>
            <a:r>
              <a:rPr lang="en-US" sz="1100" b="1" dirty="0"/>
              <a:t> </a:t>
            </a:r>
            <a:endParaRPr lang="en-US" dirty="0"/>
          </a:p>
        </p:txBody>
      </p:sp>
      <p:sp>
        <p:nvSpPr>
          <p:cNvPr id="15" name="object 6">
            <a:extLst>
              <a:ext uri="{FF2B5EF4-FFF2-40B4-BE49-F238E27FC236}">
                <a16:creationId xmlns:a16="http://schemas.microsoft.com/office/drawing/2014/main" id="{0E8D71D2-AF2B-214C-BCFC-AF0527B44257}"/>
              </a:ext>
            </a:extLst>
          </p:cNvPr>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7</a:t>
            </a:fld>
            <a:endParaRPr dirty="0"/>
          </a:p>
        </p:txBody>
      </p:sp>
      <p:sp>
        <p:nvSpPr>
          <p:cNvPr id="20" name="Text Placeholder 13">
            <a:extLst>
              <a:ext uri="{FF2B5EF4-FFF2-40B4-BE49-F238E27FC236}">
                <a16:creationId xmlns:a16="http://schemas.microsoft.com/office/drawing/2014/main" id="{1F4D6D5E-F829-0B46-8C47-589D0E73033D}"/>
              </a:ext>
            </a:extLst>
          </p:cNvPr>
          <p:cNvSpPr txBox="1">
            <a:spLocks/>
          </p:cNvSpPr>
          <p:nvPr/>
        </p:nvSpPr>
        <p:spPr>
          <a:xfrm>
            <a:off x="588652" y="5796492"/>
            <a:ext cx="8270088" cy="615553"/>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285750" indent="-285750" fontAlgn="base">
              <a:buClr>
                <a:schemeClr val="accent2"/>
              </a:buClr>
              <a:buFont typeface="Wingdings" panose="05000000000000000000" pitchFamily="2" charset="2"/>
              <a:buChar char="§"/>
            </a:pPr>
            <a:r>
              <a:rPr lang="en-US" sz="2000" dirty="0"/>
              <a:t>The rule does not cover individuals for whom States have waived the CDL skills test under 49 CFR 383 (§ </a:t>
            </a:r>
            <a:r>
              <a:rPr lang="en-US" sz="2000" u="sng" dirty="0">
                <a:hlinkClick r:id="rId4"/>
              </a:rPr>
              <a:t>383</a:t>
            </a:r>
            <a:r>
              <a:rPr lang="en-US" sz="2000" dirty="0"/>
              <a:t>).</a:t>
            </a:r>
          </a:p>
        </p:txBody>
      </p:sp>
      <p:sp>
        <p:nvSpPr>
          <p:cNvPr id="21" name="Text Placeholder 17">
            <a:extLst>
              <a:ext uri="{FF2B5EF4-FFF2-40B4-BE49-F238E27FC236}">
                <a16:creationId xmlns:a16="http://schemas.microsoft.com/office/drawing/2014/main" id="{8B612EF8-2F22-5C41-901B-9D3946A7F9C4}"/>
              </a:ext>
            </a:extLst>
          </p:cNvPr>
          <p:cNvSpPr txBox="1">
            <a:spLocks/>
          </p:cNvSpPr>
          <p:nvPr/>
        </p:nvSpPr>
        <p:spPr>
          <a:xfrm>
            <a:off x="534157" y="2907181"/>
            <a:ext cx="2673757" cy="2635605"/>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a:spcAft>
                <a:spcPts val="600"/>
              </a:spcAft>
            </a:pPr>
            <a:r>
              <a:rPr lang="en-US" sz="1900" b="0" dirty="0">
                <a:latin typeface="Arial" panose="020B0604020202020204" pitchFamily="34" charset="0"/>
                <a:cs typeface="Arial" panose="020B0604020202020204" pitchFamily="34" charset="0"/>
              </a:rPr>
              <a:t>A Class A or Class B commercial driver’s license (CDL) for the first time</a:t>
            </a:r>
          </a:p>
          <a:p>
            <a:pPr>
              <a:spcAft>
                <a:spcPts val="600"/>
              </a:spcAft>
            </a:pPr>
            <a:endParaRPr lang="en-US" sz="1900" b="0" dirty="0">
              <a:latin typeface="Arial" panose="020B0604020202020204" pitchFamily="34" charset="0"/>
              <a:cs typeface="Arial" panose="020B0604020202020204" pitchFamily="34" charset="0"/>
            </a:endParaRPr>
          </a:p>
          <a:p>
            <a:pPr>
              <a:spcAft>
                <a:spcPts val="600"/>
              </a:spcAft>
            </a:pPr>
            <a:endParaRPr lang="en-US" sz="1900" b="0" dirty="0">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175D4C23-FC1C-8843-B135-9F6DBF3AE2CC}"/>
              </a:ext>
            </a:extLst>
          </p:cNvPr>
          <p:cNvCxnSpPr/>
          <p:nvPr/>
        </p:nvCxnSpPr>
        <p:spPr bwMode="auto">
          <a:xfrm>
            <a:off x="654713" y="5101234"/>
            <a:ext cx="542348" cy="4166"/>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sp>
        <p:nvSpPr>
          <p:cNvPr id="23" name="Text Placeholder 17">
            <a:extLst>
              <a:ext uri="{FF2B5EF4-FFF2-40B4-BE49-F238E27FC236}">
                <a16:creationId xmlns:a16="http://schemas.microsoft.com/office/drawing/2014/main" id="{85805F14-D024-164D-9A6B-7113B23B5CC4}"/>
              </a:ext>
            </a:extLst>
          </p:cNvPr>
          <p:cNvSpPr txBox="1">
            <a:spLocks/>
          </p:cNvSpPr>
          <p:nvPr/>
        </p:nvSpPr>
        <p:spPr>
          <a:xfrm>
            <a:off x="3386817" y="2907182"/>
            <a:ext cx="2673759" cy="2635604"/>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a:spcAft>
                <a:spcPts val="600"/>
              </a:spcAft>
            </a:pPr>
            <a:r>
              <a:rPr lang="en-US" sz="1900" b="0" dirty="0">
                <a:latin typeface="Arial" panose="020B0604020202020204" pitchFamily="34" charset="0"/>
                <a:cs typeface="Arial" panose="020B0604020202020204" pitchFamily="34" charset="0"/>
              </a:rPr>
              <a:t>An upgrade of an existing Class B CDL to a Class A CDL</a:t>
            </a:r>
          </a:p>
          <a:p>
            <a:pPr>
              <a:spcAft>
                <a:spcPts val="600"/>
              </a:spcAft>
            </a:pPr>
            <a:r>
              <a:rPr lang="en-US" sz="1900" b="0" dirty="0">
                <a:latin typeface="Arial" panose="020B0604020202020204" pitchFamily="34" charset="0"/>
                <a:cs typeface="Arial" panose="020B0604020202020204" pitchFamily="34" charset="0"/>
              </a:rPr>
              <a:t> </a:t>
            </a:r>
          </a:p>
          <a:p>
            <a:pPr>
              <a:spcAft>
                <a:spcPts val="600"/>
              </a:spcAft>
            </a:pPr>
            <a:endParaRPr lang="en-US" sz="1900" b="0" dirty="0">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D5078F20-3EBD-354C-96BB-5CB34675E673}"/>
              </a:ext>
            </a:extLst>
          </p:cNvPr>
          <p:cNvCxnSpPr/>
          <p:nvPr/>
        </p:nvCxnSpPr>
        <p:spPr bwMode="auto">
          <a:xfrm>
            <a:off x="3555257" y="5101234"/>
            <a:ext cx="542348" cy="4166"/>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sp>
        <p:nvSpPr>
          <p:cNvPr id="25" name="Text Placeholder 17">
            <a:extLst>
              <a:ext uri="{FF2B5EF4-FFF2-40B4-BE49-F238E27FC236}">
                <a16:creationId xmlns:a16="http://schemas.microsoft.com/office/drawing/2014/main" id="{F168C335-C245-174D-89D5-A3789E6E8BA3}"/>
              </a:ext>
            </a:extLst>
          </p:cNvPr>
          <p:cNvSpPr txBox="1">
            <a:spLocks/>
          </p:cNvSpPr>
          <p:nvPr/>
        </p:nvSpPr>
        <p:spPr>
          <a:xfrm>
            <a:off x="6229016" y="2907181"/>
            <a:ext cx="2673759" cy="2635604"/>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a:spcAft>
                <a:spcPts val="600"/>
              </a:spcAft>
            </a:pPr>
            <a:r>
              <a:rPr lang="en-US" sz="1900" b="0" dirty="0">
                <a:latin typeface="Arial" panose="020B0604020202020204" pitchFamily="34" charset="0"/>
                <a:cs typeface="Arial" panose="020B0604020202020204" pitchFamily="34" charset="0"/>
              </a:rPr>
              <a:t>A hazardous materials (H), passenger (P), or school bus (S) endorsement for </a:t>
            </a:r>
            <a:br>
              <a:rPr lang="en-US" sz="1900" b="0" dirty="0">
                <a:latin typeface="Arial" panose="020B0604020202020204" pitchFamily="34" charset="0"/>
                <a:cs typeface="Arial" panose="020B0604020202020204" pitchFamily="34" charset="0"/>
              </a:rPr>
            </a:br>
            <a:r>
              <a:rPr lang="en-US" sz="1900" b="0" dirty="0">
                <a:latin typeface="Arial" panose="020B0604020202020204" pitchFamily="34" charset="0"/>
                <a:cs typeface="Arial" panose="020B0604020202020204" pitchFamily="34" charset="0"/>
              </a:rPr>
              <a:t>the first time</a:t>
            </a:r>
          </a:p>
        </p:txBody>
      </p:sp>
      <p:cxnSp>
        <p:nvCxnSpPr>
          <p:cNvPr id="26" name="Straight Connector 25">
            <a:extLst>
              <a:ext uri="{FF2B5EF4-FFF2-40B4-BE49-F238E27FC236}">
                <a16:creationId xmlns:a16="http://schemas.microsoft.com/office/drawing/2014/main" id="{37925B82-4136-A142-ABC8-C59501C2A983}"/>
              </a:ext>
            </a:extLst>
          </p:cNvPr>
          <p:cNvCxnSpPr/>
          <p:nvPr/>
        </p:nvCxnSpPr>
        <p:spPr bwMode="auto">
          <a:xfrm>
            <a:off x="6460500" y="5101234"/>
            <a:ext cx="542348" cy="4166"/>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341814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dirty="0">
                <a:solidFill>
                  <a:schemeClr val="tx2"/>
                </a:solidFill>
              </a:rPr>
              <a:t>Driver Requirements</a:t>
            </a:r>
          </a:p>
        </p:txBody>
      </p:sp>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45188" y="1676400"/>
            <a:ext cx="7508212" cy="4539704"/>
          </a:xfrm>
        </p:spPr>
        <p:txBody>
          <a:bodyPr/>
          <a:lstStyle/>
          <a:p>
            <a:pPr marL="342900" indent="-342900">
              <a:spcAft>
                <a:spcPts val="600"/>
              </a:spcAft>
              <a:buClr>
                <a:schemeClr val="accent2"/>
              </a:buClr>
              <a:buSzPct val="120000"/>
              <a:buFont typeface="Wingdings" pitchFamily="2" charset="2"/>
              <a:buChar char="§"/>
            </a:pPr>
            <a:r>
              <a:rPr lang="en-US" dirty="0"/>
              <a:t>Entry-level drivers must complete the applicable training from a training provider that has registered with FMCSA.</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Registered training providers will be listed on the Training Provider Registry website (public listing coming fall 2021).</a:t>
            </a:r>
          </a:p>
          <a:p>
            <a:pPr marL="342900"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Training must be completed prior to taking a CDL skills test or, if applying for the H endorsement, knowledge test.</a:t>
            </a:r>
          </a:p>
          <a:p>
            <a:pPr marL="342900" indent="-342900">
              <a:spcAft>
                <a:spcPts val="600"/>
              </a:spcAft>
              <a:buClr>
                <a:schemeClr val="accent2"/>
              </a:buClr>
              <a:buSzPct val="120000"/>
              <a:buFont typeface="Wingdings" pitchFamily="2" charset="2"/>
              <a:buChar char="§"/>
            </a:pPr>
            <a:r>
              <a:rPr lang="en-US" dirty="0"/>
              <a:t>Whether or not a driver is subject to the ELDT regulations is determined by when they obtained their commercial learner’s permit (CLP) or any pre-existing endorsements.</a:t>
            </a:r>
            <a:endParaRPr lang="en-US" dirty="0">
              <a:latin typeface="Arial" panose="020B0604020202020204" pitchFamily="34" charset="0"/>
              <a:cs typeface="Arial" panose="020B0604020202020204" pitchFamily="34" charset="0"/>
            </a:endParaRPr>
          </a:p>
        </p:txBody>
      </p:sp>
      <p:sp>
        <p:nvSpPr>
          <p:cNvPr id="6" name="object 6"/>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8</a:t>
            </a:fld>
            <a:endParaRPr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dirty="0">
                <a:solidFill>
                  <a:schemeClr val="tx2"/>
                </a:solidFill>
              </a:rPr>
              <a:t>ELDT Applicability		   CLP Impacts</a:t>
            </a:r>
            <a:endParaRPr lang="en-US" dirty="0"/>
          </a:p>
        </p:txBody>
      </p:sp>
      <p:sp>
        <p:nvSpPr>
          <p:cNvPr id="30" name="object 6"/>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9</a:t>
            </a:fld>
            <a:endParaRPr dirty="0"/>
          </a:p>
        </p:txBody>
      </p:sp>
      <p:cxnSp>
        <p:nvCxnSpPr>
          <p:cNvPr id="6" name="Straight Connector 5"/>
          <p:cNvCxnSpPr/>
          <p:nvPr/>
        </p:nvCxnSpPr>
        <p:spPr>
          <a:xfrm>
            <a:off x="1737875" y="2590800"/>
            <a:ext cx="585216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0304F6B-D06C-0643-8965-27D7779A9BD4}"/>
              </a:ext>
            </a:extLst>
          </p:cNvPr>
          <p:cNvGrpSpPr/>
          <p:nvPr/>
        </p:nvGrpSpPr>
        <p:grpSpPr>
          <a:xfrm>
            <a:off x="4516546" y="2133600"/>
            <a:ext cx="274320" cy="4343400"/>
            <a:chOff x="1308907" y="3807189"/>
            <a:chExt cx="274320" cy="4030872"/>
          </a:xfrm>
          <a:solidFill>
            <a:schemeClr val="accent5"/>
          </a:solidFill>
        </p:grpSpPr>
        <p:cxnSp>
          <p:nvCxnSpPr>
            <p:cNvPr id="9" name="Straight Connector 8">
              <a:extLst>
                <a:ext uri="{FF2B5EF4-FFF2-40B4-BE49-F238E27FC236}">
                  <a16:creationId xmlns:a16="http://schemas.microsoft.com/office/drawing/2014/main" id="{F5BF3131-87AF-FC49-89E7-51926344B971}"/>
                </a:ext>
              </a:extLst>
            </p:cNvPr>
            <p:cNvCxnSpPr/>
            <p:nvPr/>
          </p:nvCxnSpPr>
          <p:spPr bwMode="auto">
            <a:xfrm flipH="1" flipV="1">
              <a:off x="1435281" y="3807189"/>
              <a:ext cx="30000" cy="4030872"/>
            </a:xfrm>
            <a:prstGeom prst="line">
              <a:avLst/>
            </a:prstGeom>
            <a:grpFill/>
            <a:ln w="28575" cap="flat" cmpd="sng" algn="ctr">
              <a:solidFill>
                <a:schemeClr val="accent5"/>
              </a:solidFill>
              <a:prstDash val="solid"/>
              <a:round/>
              <a:headEnd type="none" w="med" len="med"/>
              <a:tailEnd type="none" w="med" len="med"/>
            </a:ln>
            <a:effectLst/>
          </p:spPr>
        </p:cxnSp>
        <p:sp>
          <p:nvSpPr>
            <p:cNvPr id="10" name="Oval 9">
              <a:extLst>
                <a:ext uri="{FF2B5EF4-FFF2-40B4-BE49-F238E27FC236}">
                  <a16:creationId xmlns:a16="http://schemas.microsoft.com/office/drawing/2014/main" id="{F8302609-A524-3D42-803B-E80AA7D35478}"/>
                </a:ext>
              </a:extLst>
            </p:cNvPr>
            <p:cNvSpPr/>
            <p:nvPr/>
          </p:nvSpPr>
          <p:spPr>
            <a:xfrm>
              <a:off x="1308907" y="4066161"/>
              <a:ext cx="274320" cy="274320"/>
            </a:xfrm>
            <a:prstGeom prst="ellipse">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grpSp>
      <p:sp>
        <p:nvSpPr>
          <p:cNvPr id="23" name="Text Placeholder 13">
            <a:extLst>
              <a:ext uri="{FF2B5EF4-FFF2-40B4-BE49-F238E27FC236}">
                <a16:creationId xmlns:a16="http://schemas.microsoft.com/office/drawing/2014/main" id="{309DF36C-63CB-9B4C-8060-9E9780F7DA83}"/>
              </a:ext>
            </a:extLst>
          </p:cNvPr>
          <p:cNvSpPr txBox="1">
            <a:spLocks/>
          </p:cNvSpPr>
          <p:nvPr/>
        </p:nvSpPr>
        <p:spPr>
          <a:xfrm>
            <a:off x="4800268" y="3829853"/>
            <a:ext cx="3959419" cy="1585049"/>
          </a:xfrm>
          <a:prstGeom prst="rect">
            <a:avLst/>
          </a:prstGeom>
        </p:spPr>
        <p:txBody>
          <a:bodyPr wrap="square" lIns="0" tIns="0" rIns="0" bIns="0" anchor="t">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285750" indent="-285750">
              <a:spcAft>
                <a:spcPts val="600"/>
              </a:spcAft>
              <a:buClr>
                <a:schemeClr val="accent2"/>
              </a:buClr>
              <a:buSzPct val="120000"/>
              <a:buFont typeface="Wingdings" panose="05000000000000000000" pitchFamily="2" charset="2"/>
              <a:buChar char="§"/>
            </a:pPr>
            <a:r>
              <a:rPr lang="en-US" sz="1400" kern="0" dirty="0"/>
              <a:t>Drivers who obtain a CLP on or after the compliance are subject to ELDT regulations for CDLs.</a:t>
            </a:r>
          </a:p>
          <a:p>
            <a:pPr marL="285750" indent="-285750">
              <a:spcAft>
                <a:spcPts val="600"/>
              </a:spcAft>
              <a:buClr>
                <a:schemeClr val="accent2"/>
              </a:buClr>
              <a:buSzPct val="120000"/>
              <a:buFont typeface="Wingdings" panose="05000000000000000000" pitchFamily="2" charset="2"/>
              <a:buChar char="§"/>
            </a:pPr>
            <a:r>
              <a:rPr lang="en-US" sz="1400" kern="0" dirty="0">
                <a:latin typeface="Arial"/>
                <a:cs typeface="Arial"/>
              </a:rPr>
              <a:t>Drivers who apply for a S, P, or H endorsement after the compliance date are subject to ELDT requirements for those endorsements. </a:t>
            </a:r>
            <a:endParaRPr lang="en-US" sz="1400" kern="0" dirty="0"/>
          </a:p>
        </p:txBody>
      </p:sp>
      <p:sp>
        <p:nvSpPr>
          <p:cNvPr id="25" name="Rectangle 24">
            <a:extLst>
              <a:ext uri="{FF2B5EF4-FFF2-40B4-BE49-F238E27FC236}">
                <a16:creationId xmlns:a16="http://schemas.microsoft.com/office/drawing/2014/main" id="{837C40AA-E8E7-AA4E-9C04-4C01B17656CB}"/>
              </a:ext>
            </a:extLst>
          </p:cNvPr>
          <p:cNvSpPr/>
          <p:nvPr/>
        </p:nvSpPr>
        <p:spPr>
          <a:xfrm>
            <a:off x="3048000" y="2873138"/>
            <a:ext cx="3048000" cy="762000"/>
          </a:xfrm>
          <a:prstGeom prst="rect">
            <a:avLst/>
          </a:prstGeom>
          <a:solidFill>
            <a:schemeClr val="accent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latin typeface="Arial" panose="020B0604020202020204" pitchFamily="34" charset="0"/>
                <a:cs typeface="Arial" panose="020B0604020202020204" pitchFamily="34" charset="0"/>
              </a:rPr>
              <a:t>ELDT Compliance Date</a:t>
            </a:r>
          </a:p>
          <a:p>
            <a:pPr algn="ctr"/>
            <a:r>
              <a:rPr lang="en-US" sz="1900" b="1" dirty="0">
                <a:latin typeface="Arial" panose="020B0604020202020204" pitchFamily="34" charset="0"/>
                <a:cs typeface="Arial" panose="020B0604020202020204" pitchFamily="34" charset="0"/>
              </a:rPr>
              <a:t>February 7, 2022</a:t>
            </a:r>
          </a:p>
        </p:txBody>
      </p:sp>
      <p:sp>
        <p:nvSpPr>
          <p:cNvPr id="29" name="Text Placeholder 13">
            <a:extLst>
              <a:ext uri="{FF2B5EF4-FFF2-40B4-BE49-F238E27FC236}">
                <a16:creationId xmlns:a16="http://schemas.microsoft.com/office/drawing/2014/main" id="{309DF36C-63CB-9B4C-8060-9E9780F7DA83}"/>
              </a:ext>
            </a:extLst>
          </p:cNvPr>
          <p:cNvSpPr txBox="1">
            <a:spLocks/>
          </p:cNvSpPr>
          <p:nvPr/>
        </p:nvSpPr>
        <p:spPr>
          <a:xfrm>
            <a:off x="465628" y="3847647"/>
            <a:ext cx="4050381" cy="2523768"/>
          </a:xfrm>
          <a:prstGeom prst="rect">
            <a:avLst/>
          </a:prstGeom>
        </p:spPr>
        <p:txBody>
          <a:bodyPr wrap="square" lIns="0" tIns="0" rIns="0" bIns="0" anchor="t">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285750" indent="-285750">
              <a:spcAft>
                <a:spcPts val="600"/>
              </a:spcAft>
              <a:buClr>
                <a:schemeClr val="accent2"/>
              </a:buClr>
              <a:buSzPct val="120000"/>
              <a:buFont typeface="Wingdings" panose="05000000000000000000" pitchFamily="2" charset="2"/>
              <a:buChar char="§"/>
            </a:pPr>
            <a:r>
              <a:rPr lang="en-US" sz="1400" kern="0" dirty="0"/>
              <a:t>Drivers holding a CLP prior to the compliance date may</a:t>
            </a:r>
            <a:r>
              <a:rPr lang="en-US" sz="1400" dirty="0"/>
              <a:t> obtain a CDL without completing entry-level training.</a:t>
            </a:r>
          </a:p>
          <a:p>
            <a:pPr marL="285750" indent="-285750">
              <a:spcAft>
                <a:spcPts val="600"/>
              </a:spcAft>
              <a:buClr>
                <a:schemeClr val="accent2"/>
              </a:buClr>
              <a:buSzPct val="120000"/>
              <a:buFont typeface="Wingdings" panose="05000000000000000000" pitchFamily="2" charset="2"/>
              <a:buChar char="§"/>
            </a:pPr>
            <a:r>
              <a:rPr lang="en-US" sz="1400" dirty="0">
                <a:latin typeface="Arial"/>
                <a:cs typeface="Arial"/>
              </a:rPr>
              <a:t>If the CLP obtained prior to the compliance date, or renewed CLP, expires prior to obtaining a CDL, the driver would be subject to ELDT requirements for Class A or Class B CDL.</a:t>
            </a:r>
            <a:r>
              <a:rPr lang="en-US" sz="1400" kern="0" dirty="0">
                <a:latin typeface="Arial"/>
                <a:cs typeface="Arial"/>
              </a:rPr>
              <a:t> </a:t>
            </a:r>
            <a:endParaRPr lang="en-US" sz="1400" kern="0" dirty="0"/>
          </a:p>
          <a:p>
            <a:pPr marL="285750" indent="-285750">
              <a:spcAft>
                <a:spcPts val="600"/>
              </a:spcAft>
              <a:buClr>
                <a:schemeClr val="accent2"/>
              </a:buClr>
              <a:buSzPct val="120000"/>
              <a:buFont typeface="Wingdings" panose="05000000000000000000" pitchFamily="2" charset="2"/>
              <a:buChar char="§"/>
            </a:pPr>
            <a:r>
              <a:rPr lang="en-US" sz="1400" kern="0" dirty="0">
                <a:latin typeface="Arial"/>
                <a:cs typeface="Arial"/>
              </a:rPr>
              <a:t>If a driver holds S, P, or H endorsements prior to the compliance date, the driver is not subject to the ELDT requirements for the endorsement(s).</a:t>
            </a:r>
          </a:p>
        </p:txBody>
      </p:sp>
      <p:sp>
        <p:nvSpPr>
          <p:cNvPr id="2" name="Oval 1"/>
          <p:cNvSpPr/>
          <p:nvPr/>
        </p:nvSpPr>
        <p:spPr>
          <a:xfrm>
            <a:off x="4148965" y="1109780"/>
            <a:ext cx="1005840" cy="100584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7300" y="1055025"/>
            <a:ext cx="1073309" cy="1075289"/>
          </a:xfrm>
          <a:prstGeom prst="rect">
            <a:avLst/>
          </a:prstGeom>
        </p:spPr>
      </p:pic>
    </p:spTree>
    <p:custDataLst>
      <p:tags r:id="rId1"/>
    </p:custDataLst>
    <p:extLst>
      <p:ext uri="{BB962C8B-B14F-4D97-AF65-F5344CB8AC3E}">
        <p14:creationId xmlns:p14="http://schemas.microsoft.com/office/powerpoint/2010/main" val="41240291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TPR">
      <a:dk1>
        <a:srgbClr val="000000"/>
      </a:dk1>
      <a:lt1>
        <a:srgbClr val="FFFFFF"/>
      </a:lt1>
      <a:dk2>
        <a:srgbClr val="15396C"/>
      </a:dk2>
      <a:lt2>
        <a:srgbClr val="EBF3FA"/>
      </a:lt2>
      <a:accent1>
        <a:srgbClr val="15396C"/>
      </a:accent1>
      <a:accent2>
        <a:srgbClr val="1071B9"/>
      </a:accent2>
      <a:accent3>
        <a:srgbClr val="02BFE8"/>
      </a:accent3>
      <a:accent4>
        <a:srgbClr val="FCB32A"/>
      </a:accent4>
      <a:accent5>
        <a:srgbClr val="121A45"/>
      </a:accent5>
      <a:accent6>
        <a:srgbClr val="BFBFBF"/>
      </a:accent6>
      <a:hlink>
        <a:srgbClr val="009999"/>
      </a:hlink>
      <a:folHlink>
        <a:srgbClr val="02BF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0B1FB0ADA8ACE74E8C8672EA93136383" ma:contentTypeVersion="7" ma:contentTypeDescription="Create a new document." ma:contentTypeScope="" ma:versionID="ed0e9d8339b39ae943cf4014fb284f14">
  <xsd:schema xmlns:xsd="http://www.w3.org/2001/XMLSchema" xmlns:xs="http://www.w3.org/2001/XMLSchema" xmlns:p="http://schemas.microsoft.com/office/2006/metadata/properties" xmlns:ns2="dd87c9c3-d0b9-460b-b13e-be4dde35d28b" xmlns:ns3="58f509ee-0e07-4739-86e5-4c23e80f2294" targetNamespace="http://schemas.microsoft.com/office/2006/metadata/properties" ma:root="true" ma:fieldsID="f79d64372f5cd04190a005cc3db0633d" ns2:_="" ns3:_="">
    <xsd:import namespace="dd87c9c3-d0b9-460b-b13e-be4dde35d28b"/>
    <xsd:import namespace="58f509ee-0e07-4739-86e5-4c23e80f22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87c9c3-d0b9-460b-b13e-be4dde35d2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f509ee-0e07-4739-86e5-4c23e80f22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24000B-B552-4871-AED2-2A16DF490687}">
  <ds:schemaRefs>
    <ds:schemaRef ds:uri="http://purl.org/dc/terms/"/>
    <ds:schemaRef ds:uri="http://schemas.microsoft.com/office/2006/documentManagement/types"/>
    <ds:schemaRef ds:uri="dd87c9c3-d0b9-460b-b13e-be4dde35d28b"/>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58f509ee-0e07-4739-86e5-4c23e80f2294"/>
    <ds:schemaRef ds:uri="http://www.w3.org/XML/1998/namespace"/>
    <ds:schemaRef ds:uri="http://purl.org/dc/dcmitype/"/>
  </ds:schemaRefs>
</ds:datastoreItem>
</file>

<file path=customXml/itemProps2.xml><?xml version="1.0" encoding="utf-8"?>
<ds:datastoreItem xmlns:ds="http://schemas.openxmlformats.org/officeDocument/2006/customXml" ds:itemID="{93A38C98-975B-41DE-868C-20A32BFCB9FB}">
  <ds:schemaRefs>
    <ds:schemaRef ds:uri="http://schemas.microsoft.com/sharepoint/v3/contenttype/forms"/>
  </ds:schemaRefs>
</ds:datastoreItem>
</file>

<file path=customXml/itemProps3.xml><?xml version="1.0" encoding="utf-8"?>
<ds:datastoreItem xmlns:ds="http://schemas.openxmlformats.org/officeDocument/2006/customXml" ds:itemID="{5941D398-7B1B-4B63-993C-8CF97C7BDDE3}">
  <ds:schemaRefs>
    <ds:schemaRef ds:uri="58f509ee-0e07-4739-86e5-4c23e80f2294"/>
    <ds:schemaRef ds:uri="dd87c9c3-d0b9-460b-b13e-be4dde35d2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538</TotalTime>
  <Words>4843</Words>
  <Application>Microsoft Office PowerPoint</Application>
  <PresentationFormat>On-screen Show (4:3)</PresentationFormat>
  <Paragraphs>467</Paragraphs>
  <Slides>47</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Arial Regular</vt:lpstr>
      <vt:lpstr>Calibri</vt:lpstr>
      <vt:lpstr>Open Sans Regular</vt:lpstr>
      <vt:lpstr>Wingdings</vt:lpstr>
      <vt:lpstr>1_Office Theme</vt:lpstr>
      <vt:lpstr>PowerPoint Presentation</vt:lpstr>
      <vt:lpstr>Agenda</vt:lpstr>
      <vt:lpstr>The ELDT  Final Rule</vt:lpstr>
      <vt:lpstr>The Entry-Level Driver Training (ELDT) final rule   </vt:lpstr>
      <vt:lpstr>How will ELDT improve safety on our Nation’s roads?</vt:lpstr>
      <vt:lpstr>What do the ELDT regulations require of entry-level drivers?</vt:lpstr>
      <vt:lpstr>Entry-Level Drivers – Who is Covered?</vt:lpstr>
      <vt:lpstr>Driver Requirements</vt:lpstr>
      <vt:lpstr>ELDT Applicability     CLP Impacts</vt:lpstr>
      <vt:lpstr>Which drivers are NOT subject to ELDT?</vt:lpstr>
      <vt:lpstr>What are the ELDT training requirements?</vt:lpstr>
      <vt:lpstr>Training Requirements</vt:lpstr>
      <vt:lpstr>Training Requirements (continued)</vt:lpstr>
      <vt:lpstr>Training Requirements (continued)</vt:lpstr>
      <vt:lpstr>The Training Provider Registry</vt:lpstr>
      <vt:lpstr>The Training Provider Registry</vt:lpstr>
      <vt:lpstr>How does the Training Provider Registry support ELDT?</vt:lpstr>
      <vt:lpstr>ELDT and the Training Provider Registry (continued)</vt:lpstr>
      <vt:lpstr>ELDT and the Training Provider Registry (continued)</vt:lpstr>
      <vt:lpstr>ELDT and the Training Provider Registry (continued)</vt:lpstr>
      <vt:lpstr>ELDT and the Training Provider Registry (continued)</vt:lpstr>
      <vt:lpstr>What do the ELDT regulations require of training providers?</vt:lpstr>
      <vt:lpstr>What is a training provider?</vt:lpstr>
      <vt:lpstr>Training Provider Requirements</vt:lpstr>
      <vt:lpstr>Registering with FMCSA</vt:lpstr>
      <vt:lpstr>Curricula</vt:lpstr>
      <vt:lpstr>Instructors</vt:lpstr>
      <vt:lpstr>Facilities</vt:lpstr>
      <vt:lpstr>Vehicles</vt:lpstr>
      <vt:lpstr>State Licensing</vt:lpstr>
      <vt:lpstr>Assessments</vt:lpstr>
      <vt:lpstr>Driver Training Certification</vt:lpstr>
      <vt:lpstr>Documentation and Record Retention </vt:lpstr>
      <vt:lpstr>FMCSA Audits</vt:lpstr>
      <vt:lpstr>Maintaining Registration</vt:lpstr>
      <vt:lpstr>Grounds for Removal</vt:lpstr>
      <vt:lpstr>How will your training provider submit driver training certification information?</vt:lpstr>
      <vt:lpstr>TPR Web Service</vt:lpstr>
      <vt:lpstr>Resources &amp; Support Available to Providers</vt:lpstr>
      <vt:lpstr>Training Provider Registration is Open</vt:lpstr>
      <vt:lpstr>What do the ELDT regulations require of State Driver Licensing Agencies?</vt:lpstr>
      <vt:lpstr>What role do States play in ELDT?</vt:lpstr>
      <vt:lpstr> Countdown to  ELDT</vt:lpstr>
      <vt:lpstr>Training Provider Registry Timeline</vt:lpstr>
      <vt:lpstr>Resources from FMCSA</vt:lpstr>
      <vt:lpstr>Questions? Contact Us </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Yager</dc:creator>
  <cp:lastModifiedBy>Mann, Stephanie (FMCSA)</cp:lastModifiedBy>
  <cp:revision>121</cp:revision>
  <dcterms:created xsi:type="dcterms:W3CDTF">2020-05-28T17:12:10Z</dcterms:created>
  <dcterms:modified xsi:type="dcterms:W3CDTF">2021-11-29T23:09:35Z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2016-12-07T00:00:00Z</vt:filetime>
  </property>
  <property fmtid="{D5CDD505-2E9C-101B-9397-08002B2CF9AE}" pid="3" name="Creator">
    <vt:lpwstr>Microsoft® PowerPoint® 2010</vt:lpwstr>
  </property>
  <property fmtid="{D5CDD505-2E9C-101B-9397-08002B2CF9AE}" pid="4" name="LastSaved">
    <vt:filetime>2020-05-28T00:00:00Z</vt:filetime>
  </property>
  <property fmtid="{D5CDD505-2E9C-101B-9397-08002B2CF9AE}" pid="5" name="ArticulateGUID">
    <vt:lpwstr>9DFDB228-F4C2-40D7-A808-8F3F11BF5C9E</vt:lpwstr>
  </property>
  <property fmtid="{D5CDD505-2E9C-101B-9397-08002B2CF9AE}" pid="6" name="ArticulatePath">
    <vt:lpwstr>ELDT Final Rule Presentation Overview D1</vt:lpwstr>
  </property>
  <property fmtid="{D5CDD505-2E9C-101B-9397-08002B2CF9AE}" pid="7" name="ContentTypeId">
    <vt:lpwstr>0x0101000B1FB0ADA8ACE74E8C8672EA93136383</vt:lpwstr>
  </property>
  <property fmtid="{D5CDD505-2E9C-101B-9397-08002B2CF9AE}" pid="8" name="Order">
    <vt:r8>22100</vt:r8>
  </property>
  <property fmtid="{D5CDD505-2E9C-101B-9397-08002B2CF9AE}" pid="9" name="xd_Signature">
    <vt:bool>false</vt:bool>
  </property>
  <property fmtid="{D5CDD505-2E9C-101B-9397-08002B2CF9AE}" pid="10" name="xd_ProgID">
    <vt:lpwstr/>
  </property>
  <property fmtid="{D5CDD505-2E9C-101B-9397-08002B2CF9AE}" pid="11" name="TemplateUrl">
    <vt:lpwstr/>
  </property>
  <property fmtid="{D5CDD505-2E9C-101B-9397-08002B2CF9AE}" pid="12" name="ComplianceAssetId">
    <vt:lpwstr/>
  </property>
</Properties>
</file>